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5" r:id="rId2"/>
    <p:sldId id="336" r:id="rId3"/>
    <p:sldId id="344" r:id="rId4"/>
    <p:sldId id="345" r:id="rId5"/>
    <p:sldId id="366" r:id="rId6"/>
  </p:sldIdLst>
  <p:sldSz cx="9144000" cy="6858000" type="screen4x3"/>
  <p:notesSz cx="6669088" cy="9928225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C5C"/>
    <a:srgbClr val="FF5050"/>
    <a:srgbClr val="31859C"/>
    <a:srgbClr val="3BA0BB"/>
    <a:srgbClr val="A7D6E3"/>
    <a:srgbClr val="DBEEF4"/>
    <a:srgbClr val="93C9DD"/>
    <a:srgbClr val="BFE2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Sötét stílus 2 – 1./2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Sötét stílus 2 – 5./6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7CE84F3-28C3-443E-9E96-99CF82512B78}" styleName="Sötét stílus 1 – 2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ötét stílus 1 – 6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ötét stílus 1 – 1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Közepesen sötét stílus 3 – 5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Közepesen sötét stílus 2 – 5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88143" autoAdjust="0"/>
  </p:normalViewPr>
  <p:slideViewPr>
    <p:cSldViewPr>
      <p:cViewPr varScale="1">
        <p:scale>
          <a:sx n="50" d="100"/>
          <a:sy n="50" d="100"/>
        </p:scale>
        <p:origin x="51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hu-HU"/>
              <a:t>aaaa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0D8D37C-F504-4C1C-9874-1ABDF49D86C2}" type="datetimeFigureOut">
              <a:rPr lang="hu-HU"/>
              <a:pPr>
                <a:defRPr/>
              </a:pPr>
              <a:t>2018. 09. 24.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87CA75C-BC59-4455-9428-C84C516F9A0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67841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hu-HU"/>
              <a:t>aaaa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8B31022-FB4F-425C-90FE-46BFE5AAEABF}" type="datetimeFigureOut">
              <a:rPr lang="hu-HU"/>
              <a:pPr>
                <a:defRPr/>
              </a:pPr>
              <a:t>2018. 09. 24.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smtClean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AED005C-79F1-4060-9A46-657D0AD2CCE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1711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smtClean="0"/>
          </a:p>
        </p:txBody>
      </p:sp>
      <p:sp>
        <p:nvSpPr>
          <p:cNvPr id="14340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610F04-BD06-496F-AC61-3BA4B9B39513}" type="slidenum">
              <a:rPr lang="hu-HU" smtClean="0"/>
              <a:pPr/>
              <a:t>2</a:t>
            </a:fld>
            <a:endParaRPr lang="hu-H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smtClean="0"/>
          </a:p>
        </p:txBody>
      </p:sp>
      <p:sp>
        <p:nvSpPr>
          <p:cNvPr id="21508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942EB7-ABFC-4583-BC23-C07B10E43903}" type="slidenum">
              <a:rPr lang="hu-HU" smtClean="0"/>
              <a:pPr/>
              <a:t>4</a:t>
            </a:fld>
            <a:endParaRPr lang="hu-H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smtClean="0"/>
          </a:p>
        </p:txBody>
      </p:sp>
      <p:sp>
        <p:nvSpPr>
          <p:cNvPr id="21508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942EB7-ABFC-4583-BC23-C07B10E43903}" type="slidenum">
              <a:rPr lang="hu-HU" smtClean="0"/>
              <a:pPr/>
              <a:t>5</a:t>
            </a:fld>
            <a:endParaRPr 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BB074-B5E3-4C35-B920-CA0A726C31F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74D96-3CCE-4698-ACD4-8D5661B161A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5205B-949B-46CC-924F-5888F0246F1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00F0F-9B87-481E-A439-0D412F36E4B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FF13C-92D6-47A4-A243-28EB631ABCC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7474C-0A98-41C1-8B7E-93597A8D6F8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855A3-61A3-44C3-9416-A7203926875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FE132-DEB0-4842-B7CD-17017B35CC6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A1370-E0F0-4C64-A67F-B80FF02A28E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AA550-48E5-4F12-9679-A2A03F7EC85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E1E68-E70E-4A13-B5A6-C4D31FB18EE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DC85DE-424D-4D78-A067-DC0BF12AC33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mailto:imre.hajos@eon-hungaria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ím 1"/>
          <p:cNvSpPr>
            <a:spLocks noGrp="1"/>
          </p:cNvSpPr>
          <p:nvPr>
            <p:ph type="ctrTitle"/>
          </p:nvPr>
        </p:nvSpPr>
        <p:spPr>
          <a:xfrm>
            <a:off x="323850" y="3141663"/>
            <a:ext cx="8712200" cy="1223962"/>
          </a:xfrm>
        </p:spPr>
        <p:txBody>
          <a:bodyPr/>
          <a:lstStyle/>
          <a:p>
            <a:pPr algn="l" eaLnBrk="1" hangingPunct="1">
              <a:lnSpc>
                <a:spcPts val="4000"/>
              </a:lnSpc>
            </a:pPr>
            <a:r>
              <a:rPr lang="hu-HU" dirty="0" smtClean="0"/>
              <a:t>KIF szabadvezeték</a:t>
            </a:r>
          </a:p>
        </p:txBody>
      </p:sp>
      <p:sp>
        <p:nvSpPr>
          <p:cNvPr id="2051" name="Alcím 2"/>
          <p:cNvSpPr>
            <a:spLocks noGrp="1"/>
          </p:cNvSpPr>
          <p:nvPr>
            <p:ph type="subTitle" idx="1"/>
          </p:nvPr>
        </p:nvSpPr>
        <p:spPr>
          <a:xfrm>
            <a:off x="323850" y="5157788"/>
            <a:ext cx="6400800" cy="935037"/>
          </a:xfrm>
        </p:spPr>
        <p:txBody>
          <a:bodyPr/>
          <a:lstStyle/>
          <a:p>
            <a:pPr algn="l" eaLnBrk="1" hangingPunct="1">
              <a:defRPr/>
            </a:pPr>
            <a:r>
              <a:rPr lang="hu-HU" sz="2400" dirty="0" smtClean="0">
                <a:solidFill>
                  <a:srgbClr val="31859C"/>
                </a:solidFill>
              </a:rPr>
              <a:t>Témafelelős: Hajós Imre</a:t>
            </a:r>
          </a:p>
          <a:p>
            <a:pPr algn="l" eaLnBrk="1" hangingPunct="1">
              <a:defRPr/>
            </a:pPr>
            <a:r>
              <a:rPr lang="hu-HU" sz="1600" dirty="0" smtClean="0">
                <a:solidFill>
                  <a:srgbClr val="31859C"/>
                </a:solidFill>
              </a:rPr>
              <a:t>E-mail: </a:t>
            </a:r>
            <a:r>
              <a:rPr lang="hu-HU" sz="1600" dirty="0" err="1" smtClean="0">
                <a:solidFill>
                  <a:srgbClr val="31859C"/>
                </a:solidFill>
                <a:hlinkClick r:id="rId2"/>
              </a:rPr>
              <a:t>imre.hajos</a:t>
            </a:r>
            <a:r>
              <a:rPr lang="hu-HU" sz="1600" dirty="0" smtClean="0">
                <a:solidFill>
                  <a:srgbClr val="31859C"/>
                </a:solidFill>
                <a:hlinkClick r:id="rId2"/>
              </a:rPr>
              <a:t>@</a:t>
            </a:r>
            <a:r>
              <a:rPr lang="hu-HU" sz="1600" dirty="0" err="1" smtClean="0">
                <a:hlinkClick r:id="rId2"/>
              </a:rPr>
              <a:t>eon-hungaria.com</a:t>
            </a:r>
            <a:r>
              <a:rPr lang="hu-HU" sz="1600" dirty="0" smtClean="0"/>
              <a:t>  </a:t>
            </a:r>
            <a:r>
              <a:rPr lang="hu-HU" sz="1600" dirty="0" smtClean="0">
                <a:solidFill>
                  <a:srgbClr val="31859C"/>
                </a:solidFill>
              </a:rPr>
              <a:t>  </a:t>
            </a:r>
          </a:p>
          <a:p>
            <a:pPr algn="l" eaLnBrk="1" hangingPunct="1">
              <a:defRPr/>
            </a:pPr>
            <a:r>
              <a:rPr lang="hu-HU" sz="1600" dirty="0" smtClean="0">
                <a:solidFill>
                  <a:srgbClr val="31859C"/>
                </a:solidFill>
              </a:rPr>
              <a:t>Tel</a:t>
            </a:r>
            <a:r>
              <a:rPr lang="hu-HU" sz="1600" smtClean="0">
                <a:solidFill>
                  <a:srgbClr val="31859C"/>
                </a:solidFill>
              </a:rPr>
              <a:t>: 66014</a:t>
            </a:r>
            <a:endParaRPr lang="hu-HU" sz="1000" dirty="0" smtClean="0">
              <a:solidFill>
                <a:srgbClr val="31859C"/>
              </a:solidFill>
            </a:endParaRPr>
          </a:p>
          <a:p>
            <a:pPr algn="l" eaLnBrk="1" hangingPunct="1">
              <a:defRPr/>
            </a:pPr>
            <a:r>
              <a:rPr lang="hu-HU" sz="1400" dirty="0" smtClean="0">
                <a:solidFill>
                  <a:srgbClr val="31859C"/>
                </a:solidFill>
              </a:rPr>
              <a:t>2012. július. 9.</a:t>
            </a:r>
            <a:endParaRPr lang="en-US" sz="1400" dirty="0" smtClean="0">
              <a:solidFill>
                <a:srgbClr val="31859C"/>
              </a:solidFill>
            </a:endParaRPr>
          </a:p>
        </p:txBody>
      </p:sp>
      <p:pic>
        <p:nvPicPr>
          <p:cNvPr id="2052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165850"/>
            <a:ext cx="16002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/>
          </p:cNvSpPr>
          <p:nvPr>
            <p:ph type="title"/>
          </p:nvPr>
        </p:nvSpPr>
        <p:spPr>
          <a:xfrm>
            <a:off x="250825" y="187325"/>
            <a:ext cx="8642350" cy="865188"/>
          </a:xfrm>
          <a:solidFill>
            <a:srgbClr val="31859C"/>
          </a:solidFill>
        </p:spPr>
        <p:txBody>
          <a:bodyPr/>
          <a:lstStyle/>
          <a:p>
            <a:pPr algn="l"/>
            <a:r>
              <a:rPr lang="hu-HU" sz="4000" smtClean="0">
                <a:solidFill>
                  <a:schemeClr val="bg1"/>
                </a:solidFill>
              </a:rPr>
              <a:t>Szabályozási háttér</a:t>
            </a:r>
          </a:p>
        </p:txBody>
      </p:sp>
      <p:pic>
        <p:nvPicPr>
          <p:cNvPr id="4099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artalom helye 7"/>
          <p:cNvSpPr>
            <a:spLocks/>
          </p:cNvSpPr>
          <p:nvPr/>
        </p:nvSpPr>
        <p:spPr bwMode="gray">
          <a:xfrm>
            <a:off x="250825" y="1628775"/>
            <a:ext cx="864235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742950" lvl="1" indent="-285750" eaLnBrk="0" hangingPunct="0">
              <a:lnSpc>
                <a:spcPts val="2200"/>
              </a:lnSpc>
              <a:buClr>
                <a:schemeClr val="tx1"/>
              </a:buClr>
              <a:defRPr/>
            </a:pPr>
            <a:endParaRPr lang="hu-HU" sz="1600" dirty="0"/>
          </a:p>
          <a:p>
            <a:pPr marL="742950" lvl="1" indent="-285750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  <a:defRPr/>
            </a:pPr>
            <a:endParaRPr lang="hu-HU" sz="1600" b="1" dirty="0"/>
          </a:p>
          <a:p>
            <a:pPr marL="742950" lvl="1" indent="-285750" eaLnBrk="0" hangingPunct="0">
              <a:lnSpc>
                <a:spcPts val="2200"/>
              </a:lnSpc>
              <a:buClr>
                <a:schemeClr val="tx1"/>
              </a:buClr>
              <a:defRPr/>
            </a:pPr>
            <a:endParaRPr lang="hu-HU" sz="1600" dirty="0"/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0"/>
          </p:nvPr>
        </p:nvSpPr>
        <p:spPr>
          <a:xfrm>
            <a:off x="323850" y="6356350"/>
            <a:ext cx="7632700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  <p:sp>
        <p:nvSpPr>
          <p:cNvPr id="6" name="Tartalom helye 7"/>
          <p:cNvSpPr>
            <a:spLocks/>
          </p:cNvSpPr>
          <p:nvPr/>
        </p:nvSpPr>
        <p:spPr bwMode="gray">
          <a:xfrm>
            <a:off x="250825" y="3429000"/>
            <a:ext cx="864235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defRPr/>
            </a:pPr>
            <a:endParaRPr lang="hu-HU" sz="1600" dirty="0"/>
          </a:p>
          <a:p>
            <a:pPr marL="742950" lvl="1" indent="-285750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  <a:defRPr/>
            </a:pPr>
            <a:endParaRPr lang="hu-HU" sz="1600" dirty="0"/>
          </a:p>
          <a:p>
            <a:pPr marL="742950" lvl="1" indent="-285750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  <a:defRPr/>
            </a:pPr>
            <a:endParaRPr lang="hu-HU" sz="1600" b="1" dirty="0"/>
          </a:p>
          <a:p>
            <a:pPr marL="742950" lvl="1" indent="-285750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  <a:defRPr/>
            </a:pPr>
            <a:endParaRPr lang="hu-HU" sz="1600" dirty="0"/>
          </a:p>
        </p:txBody>
      </p:sp>
      <p:sp>
        <p:nvSpPr>
          <p:cNvPr id="4103" name="Téglalap 9"/>
          <p:cNvSpPr>
            <a:spLocks noChangeArrowheads="1"/>
          </p:cNvSpPr>
          <p:nvPr/>
        </p:nvSpPr>
        <p:spPr bwMode="auto">
          <a:xfrm>
            <a:off x="323850" y="2348880"/>
            <a:ext cx="2800350" cy="37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eaLnBrk="0" hangingPunct="0">
              <a:lnSpc>
                <a:spcPts val="2200"/>
              </a:lnSpc>
              <a:buClr>
                <a:schemeClr val="tx1"/>
              </a:buClr>
            </a:pPr>
            <a:r>
              <a:rPr lang="hu-HU" b="1" dirty="0"/>
              <a:t>Szabványok, rendeletek</a:t>
            </a:r>
          </a:p>
        </p:txBody>
      </p:sp>
      <p:sp>
        <p:nvSpPr>
          <p:cNvPr id="4104" name="Téglalap 10"/>
          <p:cNvSpPr>
            <a:spLocks noChangeArrowheads="1"/>
          </p:cNvSpPr>
          <p:nvPr/>
        </p:nvSpPr>
        <p:spPr bwMode="auto">
          <a:xfrm>
            <a:off x="323850" y="1206500"/>
            <a:ext cx="8569325" cy="37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eaLnBrk="0" hangingPunct="0">
              <a:lnSpc>
                <a:spcPts val="2200"/>
              </a:lnSpc>
              <a:buClr>
                <a:schemeClr val="tx1"/>
              </a:buClr>
            </a:pPr>
            <a:r>
              <a:rPr lang="hu-HU" b="1" dirty="0"/>
              <a:t>Belső rendelkezések</a:t>
            </a:r>
          </a:p>
        </p:txBody>
      </p:sp>
      <p:sp>
        <p:nvSpPr>
          <p:cNvPr id="4105" name="Téglalap 14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 dirty="0"/>
              <a:t>Technológiai Tudásfejlesztési Program 2012</a:t>
            </a:r>
          </a:p>
        </p:txBody>
      </p:sp>
      <p:sp>
        <p:nvSpPr>
          <p:cNvPr id="10" name="Téglalap 9"/>
          <p:cNvSpPr/>
          <p:nvPr/>
        </p:nvSpPr>
        <p:spPr>
          <a:xfrm>
            <a:off x="251520" y="2780928"/>
            <a:ext cx="86409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MSZ 151/1		„Szabadvezetékek létesítése”</a:t>
            </a:r>
          </a:p>
          <a:p>
            <a:r>
              <a:rPr lang="hu-HU" dirty="0" smtClean="0"/>
              <a:t>MSZ 151/8 		„Szabadvezetékek létesítése, megközelítések, 				  keresztezések”                                                           MSZ 2364/MSZ EN60364 	„Épületek villamos berendezéseinek létesítése”</a:t>
            </a:r>
          </a:p>
          <a:p>
            <a:r>
              <a:rPr lang="hu-HU" dirty="0" smtClean="0"/>
              <a:t>MSZ 149/1-6                       „Erősáramú vezetéksodronyok”</a:t>
            </a:r>
          </a:p>
          <a:p>
            <a:r>
              <a:rPr lang="hu-HU" dirty="0" smtClean="0"/>
              <a:t>MSZ HD 626 S1                  „Harmonizációs dokumentum”</a:t>
            </a:r>
          </a:p>
          <a:p>
            <a:r>
              <a:rPr lang="hu-HU" dirty="0" smtClean="0"/>
              <a:t>MSZ 1585 :2012		„Erősáramú üzemi szabályzat”</a:t>
            </a:r>
          </a:p>
          <a:p>
            <a:r>
              <a:rPr lang="hu-HU" dirty="0" smtClean="0"/>
              <a:t>MSZ EN 50110-1 		„Villamos berendezések üzemeltetése”</a:t>
            </a:r>
          </a:p>
          <a:p>
            <a:r>
              <a:rPr lang="hu-HU" dirty="0" smtClean="0"/>
              <a:t>VÁT-H4, VÁT-H40	 </a:t>
            </a:r>
            <a:r>
              <a:rPr lang="hu-HU" dirty="0" err="1" smtClean="0"/>
              <a:t>Villamosenergia</a:t>
            </a:r>
            <a:r>
              <a:rPr lang="hu-HU" dirty="0" smtClean="0"/>
              <a:t> Ágazati Típustervek</a:t>
            </a:r>
          </a:p>
          <a:p>
            <a:endParaRPr lang="hu-HU" dirty="0" smtClean="0"/>
          </a:p>
          <a:p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467544" y="1772816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MK1, MK5-2,MK8		Műszaki kézikönyvek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250825" y="188913"/>
            <a:ext cx="8642350" cy="865187"/>
          </a:xfrm>
          <a:prstGeom prst="rect">
            <a:avLst/>
          </a:prstGeom>
          <a:solidFill>
            <a:srgbClr val="31859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Oszlop típusok</a:t>
            </a: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 dirty="0"/>
              <a:t>Technológiai Tudásfejlesztési Program 2012</a:t>
            </a:r>
          </a:p>
        </p:txBody>
      </p:sp>
      <p:sp>
        <p:nvSpPr>
          <p:cNvPr id="7" name="Tartalom helye 7"/>
          <p:cNvSpPr>
            <a:spLocks/>
          </p:cNvSpPr>
          <p:nvPr/>
        </p:nvSpPr>
        <p:spPr bwMode="gray">
          <a:xfrm>
            <a:off x="251520" y="1268760"/>
            <a:ext cx="864235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r>
              <a:rPr lang="hu-HU" sz="1600" dirty="0" smtClean="0"/>
              <a:t>Faoszlopok: például F8+</a:t>
            </a:r>
            <a:r>
              <a:rPr lang="hu-HU" sz="1600" dirty="0" err="1" smtClean="0"/>
              <a:t>eG</a:t>
            </a:r>
            <a:r>
              <a:rPr lang="hu-HU" sz="1600" dirty="0" smtClean="0"/>
              <a:t> (8 méteres faoszlop egy betongyámon)</a:t>
            </a:r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</a:pPr>
            <a:r>
              <a:rPr lang="hu-HU" sz="1600" dirty="0" smtClean="0"/>
              <a:t>F9+2eG (9 méteres faoszlop kettő betongyámon)</a:t>
            </a:r>
          </a:p>
          <a:p>
            <a:pPr marL="2336800" lvl="1" eaLnBrk="0" hangingPunct="0">
              <a:lnSpc>
                <a:spcPts val="2200"/>
              </a:lnSpc>
              <a:spcAft>
                <a:spcPts val="1200"/>
              </a:spcAft>
              <a:buClr>
                <a:schemeClr val="tx1"/>
              </a:buClr>
            </a:pPr>
            <a:r>
              <a:rPr lang="hu-HU" sz="1600" dirty="0" smtClean="0"/>
              <a:t>TF-9/17 (Tőkezelt faoszlop, 9 méteres, fejátmérő 17 cm)</a:t>
            </a:r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r>
              <a:rPr lang="hu-HU" sz="1600" dirty="0" err="1" smtClean="0"/>
              <a:t>Áttörtgerincű</a:t>
            </a:r>
            <a:r>
              <a:rPr lang="hu-HU" sz="1600" dirty="0" smtClean="0"/>
              <a:t> vasbeton oszlopok</a:t>
            </a:r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r>
              <a:rPr lang="hu-HU" sz="1600" b="1" dirty="0" smtClean="0"/>
              <a:t>B-10/4</a:t>
            </a:r>
            <a:r>
              <a:rPr lang="hu-HU" sz="1600" dirty="0" smtClean="0"/>
              <a:t>; B-10/8; B10/13</a:t>
            </a:r>
          </a:p>
          <a:p>
            <a:pPr marL="2336800" lvl="1" eaLnBrk="0" hangingPunct="0">
              <a:lnSpc>
                <a:spcPts val="2200"/>
              </a:lnSpc>
              <a:spcAft>
                <a:spcPts val="1200"/>
              </a:spcAft>
              <a:buClr>
                <a:schemeClr val="tx1"/>
              </a:buClr>
              <a:buSzPct val="120000"/>
            </a:pPr>
            <a:r>
              <a:rPr lang="hu-HU" sz="1600" dirty="0" smtClean="0"/>
              <a:t>B-12/4; B-12/8; B-12/13</a:t>
            </a:r>
          </a:p>
          <a:p>
            <a:pPr marL="990600" lvl="1" eaLnBrk="0" hangingPunct="0">
              <a:lnSpc>
                <a:spcPts val="2200"/>
              </a:lnSpc>
              <a:spcAft>
                <a:spcPts val="1200"/>
              </a:spcAft>
              <a:buClr>
                <a:schemeClr val="tx1"/>
              </a:buClr>
              <a:buSzPct val="120000"/>
            </a:pPr>
            <a:r>
              <a:rPr lang="hu-HU" sz="1600" b="1" dirty="0" smtClean="0"/>
              <a:t>B</a:t>
            </a:r>
            <a:r>
              <a:rPr lang="hu-HU" sz="1600" dirty="0" smtClean="0"/>
              <a:t> – </a:t>
            </a:r>
            <a:r>
              <a:rPr lang="hu-HU" sz="1600" dirty="0" err="1" smtClean="0"/>
              <a:t>áttörtgerincű</a:t>
            </a:r>
            <a:r>
              <a:rPr lang="hu-HU" sz="1600" dirty="0" smtClean="0"/>
              <a:t> vasbeton oszlop; </a:t>
            </a:r>
            <a:r>
              <a:rPr lang="hu-HU" sz="1600" b="1" dirty="0" smtClean="0"/>
              <a:t>10</a:t>
            </a:r>
            <a:r>
              <a:rPr lang="hu-HU" sz="1600" dirty="0" smtClean="0"/>
              <a:t> – oszlop hossza; </a:t>
            </a:r>
            <a:r>
              <a:rPr lang="hu-HU" sz="1600" b="1" dirty="0" smtClean="0"/>
              <a:t>4 </a:t>
            </a:r>
            <a:r>
              <a:rPr lang="hu-HU" sz="1600" dirty="0" smtClean="0"/>
              <a:t>– csúcshúzás (</a:t>
            </a:r>
            <a:r>
              <a:rPr lang="hu-HU" sz="1600" dirty="0" err="1" smtClean="0"/>
              <a:t>kN</a:t>
            </a:r>
            <a:r>
              <a:rPr lang="hu-HU" sz="1600" dirty="0" smtClean="0"/>
              <a:t>)</a:t>
            </a:r>
          </a:p>
          <a:p>
            <a:pPr marL="177800" lvl="1" indent="266700" eaLnBrk="0" hangingPunct="0">
              <a:lnSpc>
                <a:spcPts val="2200"/>
              </a:lnSpc>
              <a:spcAft>
                <a:spcPts val="1200"/>
              </a:spcAft>
              <a:buClr>
                <a:schemeClr val="tx1"/>
              </a:buClr>
              <a:buSzPct val="120000"/>
              <a:buFont typeface="Arial" pitchFamily="34" charset="0"/>
              <a:buChar char="•"/>
            </a:pPr>
            <a:r>
              <a:rPr lang="hu-HU" sz="1600" dirty="0" smtClean="0"/>
              <a:t>Pörgetett vasbeton oszlopok</a:t>
            </a:r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r>
              <a:rPr lang="hu-HU" sz="1600" b="1" dirty="0" smtClean="0"/>
              <a:t>Bo-10/4</a:t>
            </a:r>
            <a:r>
              <a:rPr lang="hu-HU" sz="1600" dirty="0" smtClean="0"/>
              <a:t>; Bo-10/10; Bo10/16</a:t>
            </a:r>
          </a:p>
          <a:p>
            <a:pPr marL="2336800" lvl="1" eaLnBrk="0" hangingPunct="0">
              <a:lnSpc>
                <a:spcPts val="2200"/>
              </a:lnSpc>
              <a:spcAft>
                <a:spcPts val="1200"/>
              </a:spcAft>
              <a:buClr>
                <a:schemeClr val="tx1"/>
              </a:buClr>
              <a:buSzPct val="120000"/>
            </a:pPr>
            <a:r>
              <a:rPr lang="hu-HU" sz="1600" dirty="0" smtClean="0"/>
              <a:t>Bo-12/4; Bo-12/10; Bo-12/16</a:t>
            </a:r>
          </a:p>
          <a:p>
            <a:pPr marL="990600" lvl="1" eaLnBrk="0" hangingPunct="0">
              <a:lnSpc>
                <a:spcPts val="2200"/>
              </a:lnSpc>
              <a:spcAft>
                <a:spcPts val="1200"/>
              </a:spcAft>
              <a:buClr>
                <a:schemeClr val="tx1"/>
              </a:buClr>
              <a:buSzPct val="120000"/>
            </a:pPr>
            <a:r>
              <a:rPr lang="hu-HU" sz="1600" b="1" dirty="0" err="1" smtClean="0"/>
              <a:t>Bo</a:t>
            </a:r>
            <a:r>
              <a:rPr lang="hu-HU" sz="1600" dirty="0" smtClean="0"/>
              <a:t> – pörgetett vasbeton oszlop; </a:t>
            </a:r>
            <a:r>
              <a:rPr lang="hu-HU" sz="1600" b="1" dirty="0" smtClean="0"/>
              <a:t>10</a:t>
            </a:r>
            <a:r>
              <a:rPr lang="hu-HU" sz="1600" dirty="0" smtClean="0"/>
              <a:t> – oszlop hossza; </a:t>
            </a:r>
            <a:r>
              <a:rPr lang="hu-HU" sz="1600" b="1" dirty="0" smtClean="0"/>
              <a:t>4 </a:t>
            </a:r>
            <a:r>
              <a:rPr lang="hu-HU" sz="1600" dirty="0" smtClean="0"/>
              <a:t>– csúcshúzás (</a:t>
            </a:r>
            <a:r>
              <a:rPr lang="hu-HU" sz="1600" dirty="0" err="1" smtClean="0"/>
              <a:t>kN</a:t>
            </a:r>
            <a:r>
              <a:rPr lang="hu-HU" sz="1600" dirty="0" smtClean="0"/>
              <a:t>)</a:t>
            </a:r>
          </a:p>
          <a:p>
            <a:pPr marL="990600" lvl="1" eaLnBrk="0" hangingPunct="0">
              <a:lnSpc>
                <a:spcPts val="2200"/>
              </a:lnSpc>
              <a:spcAft>
                <a:spcPts val="1200"/>
              </a:spcAft>
              <a:buClr>
                <a:schemeClr val="tx1"/>
              </a:buClr>
              <a:buSzPct val="120000"/>
            </a:pPr>
            <a:r>
              <a:rPr lang="hu-HU" sz="1600" b="1" dirty="0" smtClean="0"/>
              <a:t>A föld feletti magasságot is befolyásolják! (5m,5,5m,5,5m)</a:t>
            </a:r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177800" lvl="1" eaLnBrk="0" hangingPunct="0">
              <a:lnSpc>
                <a:spcPts val="2200"/>
              </a:lnSpc>
              <a:buClr>
                <a:schemeClr val="tx1"/>
              </a:buClr>
            </a:pPr>
            <a:endParaRPr lang="hu-HU" sz="1600" dirty="0" smtClean="0"/>
          </a:p>
          <a:p>
            <a:pPr marL="2336800" lvl="5" indent="-322263" eaLnBrk="0" hangingPunct="0">
              <a:lnSpc>
                <a:spcPts val="2200"/>
              </a:lnSpc>
              <a:buClr>
                <a:schemeClr val="tx1"/>
              </a:buClr>
              <a:tabLst>
                <a:tab pos="2336800" algn="l"/>
              </a:tabLst>
            </a:pPr>
            <a:endParaRPr lang="hu-HU" sz="1600" dirty="0"/>
          </a:p>
        </p:txBody>
      </p:sp>
      <p:sp>
        <p:nvSpPr>
          <p:cNvPr id="8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ím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865187"/>
          </a:xfrm>
          <a:solidFill>
            <a:srgbClr val="31859C"/>
          </a:solidFill>
        </p:spPr>
        <p:txBody>
          <a:bodyPr/>
          <a:lstStyle/>
          <a:p>
            <a:pPr algn="l"/>
            <a:r>
              <a:rPr lang="hu-HU" sz="4000" dirty="0" smtClean="0">
                <a:solidFill>
                  <a:schemeClr val="bg1"/>
                </a:solidFill>
              </a:rPr>
              <a:t>Minőségi problémák</a:t>
            </a:r>
          </a:p>
        </p:txBody>
      </p:sp>
      <p:pic>
        <p:nvPicPr>
          <p:cNvPr id="1126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/>
              <a:t>Technológiai Tudásfejlesztési Program 2012</a:t>
            </a:r>
          </a:p>
        </p:txBody>
      </p:sp>
      <p:sp>
        <p:nvSpPr>
          <p:cNvPr id="11273" name="Szövegdoboz 29"/>
          <p:cNvSpPr txBox="1">
            <a:spLocks noChangeArrowheads="1"/>
          </p:cNvSpPr>
          <p:nvPr/>
        </p:nvSpPr>
        <p:spPr bwMode="auto">
          <a:xfrm>
            <a:off x="611188" y="1196975"/>
            <a:ext cx="3240087" cy="369888"/>
          </a:xfrm>
          <a:prstGeom prst="rect">
            <a:avLst/>
          </a:prstGeom>
          <a:solidFill>
            <a:srgbClr val="FF5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b="1">
                <a:solidFill>
                  <a:schemeClr val="bg1"/>
                </a:solidFill>
              </a:rPr>
              <a:t>Elvetendő</a:t>
            </a:r>
          </a:p>
        </p:txBody>
      </p:sp>
      <p:pic>
        <p:nvPicPr>
          <p:cNvPr id="11" name="Kép 10" descr="DSCF026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1700808"/>
            <a:ext cx="3507854" cy="4677139"/>
          </a:xfrm>
          <a:prstGeom prst="rect">
            <a:avLst/>
          </a:prstGeom>
        </p:spPr>
      </p:pic>
      <p:pic>
        <p:nvPicPr>
          <p:cNvPr id="12" name="Kép 11" descr="DSC04897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0" y="1676805"/>
            <a:ext cx="3528392" cy="4704523"/>
          </a:xfrm>
          <a:prstGeom prst="rect">
            <a:avLst/>
          </a:prstGeom>
        </p:spPr>
      </p:pic>
      <p:sp>
        <p:nvSpPr>
          <p:cNvPr id="13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zövegdoboz 1"/>
          <p:cNvSpPr txBox="1">
            <a:spLocks noChangeArrowheads="1"/>
          </p:cNvSpPr>
          <p:nvPr/>
        </p:nvSpPr>
        <p:spPr bwMode="auto">
          <a:xfrm>
            <a:off x="1685319" y="2780928"/>
            <a:ext cx="551048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hu-HU" sz="4400" dirty="0">
                <a:solidFill>
                  <a:srgbClr val="000000"/>
                </a:solidFill>
                <a:latin typeface="+mn-lt"/>
              </a:rPr>
              <a:t>Köszönöm a figyelmet!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164</Words>
  <Application>Microsoft Office PowerPoint</Application>
  <PresentationFormat>Diavetítés a képernyőre (4:3 oldalarány)</PresentationFormat>
  <Paragraphs>46</Paragraphs>
  <Slides>5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Office-téma</vt:lpstr>
      <vt:lpstr>KIF szabadvezeték</vt:lpstr>
      <vt:lpstr>Szabályozási háttér</vt:lpstr>
      <vt:lpstr>PowerPoint-bemutató</vt:lpstr>
      <vt:lpstr>Minőségi problémák</vt:lpstr>
      <vt:lpstr>PowerPoint-bemutató</vt:lpstr>
    </vt:vector>
  </TitlesOfParts>
  <Company>E.ON IS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Technológiai Tudásfejlesztési Program 2012</dc:title>
  <dc:creator>Kádár I. Csaba</dc:creator>
  <cp:lastModifiedBy>User</cp:lastModifiedBy>
  <cp:revision>466</cp:revision>
  <dcterms:created xsi:type="dcterms:W3CDTF">2012-05-16T12:06:07Z</dcterms:created>
  <dcterms:modified xsi:type="dcterms:W3CDTF">2018-09-24T14:18:22Z</dcterms:modified>
</cp:coreProperties>
</file>