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3" r:id="rId4"/>
    <p:sldId id="284" r:id="rId5"/>
    <p:sldId id="258" r:id="rId6"/>
    <p:sldId id="285" r:id="rId7"/>
    <p:sldId id="282" r:id="rId8"/>
    <p:sldId id="287" r:id="rId9"/>
    <p:sldId id="286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C50A1-8E1F-4C53-9092-5B84EF8563A7}" type="datetimeFigureOut">
              <a:rPr lang="hu-HU" smtClean="0"/>
              <a:t>2019. 10. 16.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4BCC5-1D34-4D98-BED1-C160B8A677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823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4BCC5-1D34-4D98-BED1-C160B8A6779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610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07066" y="3744887"/>
            <a:ext cx="9381067" cy="1646302"/>
          </a:xfrm>
        </p:spPr>
        <p:txBody>
          <a:bodyPr/>
          <a:lstStyle/>
          <a:p>
            <a:pPr algn="ctr"/>
            <a:r>
              <a:rPr lang="hu-HU" sz="2800" dirty="0">
                <a:solidFill>
                  <a:srgbClr val="0070C0"/>
                </a:solidFill>
              </a:rPr>
              <a:t>KÖZÉPFESZÜLTSÉGŰ SZABADVEZETÉK TERVEZÉSE AZ </a:t>
            </a:r>
            <a:br>
              <a:rPr lang="hu-HU" sz="2800" dirty="0">
                <a:solidFill>
                  <a:srgbClr val="0070C0"/>
                </a:solidFill>
              </a:rPr>
            </a:br>
            <a:r>
              <a:rPr lang="hu-HU" sz="2800" dirty="0">
                <a:solidFill>
                  <a:srgbClr val="0070C0"/>
                </a:solidFill>
              </a:rPr>
              <a:t>MSZ EN 50341-1 ÉS MSZE 50341-2 SZABVÁNYOK </a:t>
            </a:r>
            <a:r>
              <a:rPr lang="hu-HU" sz="2800" dirty="0" smtClean="0">
                <a:solidFill>
                  <a:srgbClr val="0070C0"/>
                </a:solidFill>
              </a:rPr>
              <a:t>SZERINT</a:t>
            </a:r>
            <a:br>
              <a:rPr lang="hu-HU" sz="2800" dirty="0" smtClean="0">
                <a:solidFill>
                  <a:srgbClr val="0070C0"/>
                </a:solidFill>
              </a:rPr>
            </a:br>
            <a:r>
              <a:rPr lang="hu-HU" sz="2800" dirty="0" smtClean="0">
                <a:solidFill>
                  <a:srgbClr val="0070C0"/>
                </a:solidFill>
              </a:rPr>
              <a:t/>
            </a:r>
            <a:br>
              <a:rPr lang="hu-HU" sz="2800" dirty="0" smtClean="0">
                <a:solidFill>
                  <a:srgbClr val="0070C0"/>
                </a:solidFill>
              </a:rPr>
            </a:br>
            <a:r>
              <a:rPr lang="hu-HU" sz="2800" cap="all" dirty="0" smtClean="0">
                <a:solidFill>
                  <a:srgbClr val="0070C0"/>
                </a:solidFill>
              </a:rPr>
              <a:t>I. rész - szabványváltozás</a:t>
            </a:r>
            <a:endParaRPr lang="hu-HU" sz="2800" cap="all" dirty="0">
              <a:solidFill>
                <a:srgbClr val="0070C0"/>
              </a:solidFill>
            </a:endParaRPr>
          </a:p>
        </p:txBody>
      </p:sp>
      <p:pic>
        <p:nvPicPr>
          <p:cNvPr id="1027" name="Picture 3" descr="ISO_9001_ISO_14001_COL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93" y="5984413"/>
            <a:ext cx="676440" cy="65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églalap 5"/>
          <p:cNvSpPr/>
          <p:nvPr/>
        </p:nvSpPr>
        <p:spPr>
          <a:xfrm>
            <a:off x="9287516" y="987043"/>
            <a:ext cx="165966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hu-HU" sz="1200" dirty="0" smtClean="0">
              <a:solidFill>
                <a:srgbClr val="0070C0"/>
              </a:solidFill>
            </a:endParaRPr>
          </a:p>
          <a:p>
            <a:pPr algn="ctr"/>
            <a:r>
              <a:rPr lang="hu-HU" sz="1200" dirty="0" smtClean="0">
                <a:solidFill>
                  <a:srgbClr val="0070C0"/>
                </a:solidFill>
              </a:rPr>
              <a:t>Mérnökiroda </a:t>
            </a:r>
            <a:r>
              <a:rPr lang="hu-HU" sz="1200" dirty="0">
                <a:solidFill>
                  <a:srgbClr val="0070C0"/>
                </a:solidFill>
              </a:rPr>
              <a:t>Kft.</a:t>
            </a:r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1507066" y="2377164"/>
            <a:ext cx="7766936" cy="605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hu-HU" sz="2800" dirty="0" err="1" smtClean="0">
                <a:solidFill>
                  <a:srgbClr val="0070C0"/>
                </a:solidFill>
              </a:rPr>
              <a:t>Tizer</a:t>
            </a:r>
            <a:r>
              <a:rPr lang="hu-HU" sz="2800" dirty="0" smtClean="0">
                <a:solidFill>
                  <a:srgbClr val="0070C0"/>
                </a:solidFill>
              </a:rPr>
              <a:t> Gergely:</a:t>
            </a:r>
            <a:endParaRPr lang="hu-HU" sz="2800" dirty="0">
              <a:solidFill>
                <a:srgbClr val="0070C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177" y="323225"/>
            <a:ext cx="2790825" cy="1047750"/>
          </a:xfrm>
          <a:prstGeom prst="rect">
            <a:avLst/>
          </a:prstGeom>
        </p:spPr>
      </p:pic>
      <p:pic>
        <p:nvPicPr>
          <p:cNvPr id="1026" name="Picture 2" descr="Elinor-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7516" y="476325"/>
            <a:ext cx="1659662" cy="741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53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554061" cy="132080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35136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Oszlopok terhelhetősége</a:t>
            </a:r>
          </a:p>
          <a:p>
            <a:pPr marL="0" indent="0" algn="just">
              <a:buNone/>
            </a:pPr>
            <a:r>
              <a:rPr lang="hu-HU" sz="1500" dirty="0" smtClean="0"/>
              <a:t>A MSZ 151-3 szabvány az oszlop funkciójának megfelelően (tartó, saroktartó, feszítő, stb.) különböző vizsgálandó terhelési eseteket írt elő. Az új szabvány nem különbözteti meg az oszlopokat funkciójuk szerint, </a:t>
            </a:r>
            <a:r>
              <a:rPr lang="hu-HU" sz="1500" b="1" dirty="0" smtClean="0">
                <a:solidFill>
                  <a:srgbClr val="FF0000"/>
                </a:solidFill>
              </a:rPr>
              <a:t>minden oszloptípust azonos terhelési esetekre kell vizsgálni.</a:t>
            </a:r>
          </a:p>
          <a:p>
            <a:pPr marL="0" indent="0" algn="just">
              <a:buNone/>
            </a:pPr>
            <a:r>
              <a:rPr lang="hu-HU" sz="1500" dirty="0" smtClean="0"/>
              <a:t>Szintén fontos eltérés, hogy még az MSZ 151-3 szabványban az egyes terhelési esetekhez elő voltak írva a szélirányok, </a:t>
            </a:r>
            <a:r>
              <a:rPr lang="hu-HU" sz="1500" b="1" dirty="0" smtClean="0">
                <a:solidFill>
                  <a:srgbClr val="FF0000"/>
                </a:solidFill>
              </a:rPr>
              <a:t>az új szabvány nem definiál </a:t>
            </a:r>
            <a:r>
              <a:rPr lang="hu-HU" sz="1500" b="1" dirty="0">
                <a:solidFill>
                  <a:srgbClr val="FF0000"/>
                </a:solidFill>
              </a:rPr>
              <a:t>kitüntetett szélirányokat</a:t>
            </a:r>
            <a:r>
              <a:rPr lang="hu-HU" sz="1500" dirty="0"/>
              <a:t>, </a:t>
            </a:r>
            <a:r>
              <a:rPr lang="hu-HU" sz="1500" dirty="0" smtClean="0"/>
              <a:t>továbbá </a:t>
            </a:r>
            <a:r>
              <a:rPr lang="hu-HU" sz="1500" dirty="0"/>
              <a:t>előírja, hogy számolni kell a közvetlenül a vezetőre ható szél- és/vagy jéghatás vezető-húzóigénybevétel növelő </a:t>
            </a:r>
            <a:r>
              <a:rPr lang="hu-HU" sz="1500" dirty="0" smtClean="0"/>
              <a:t>hatásával.</a:t>
            </a:r>
            <a:endParaRPr lang="hu-HU" sz="15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300724"/>
              </p:ext>
            </p:extLst>
          </p:nvPr>
        </p:nvGraphicFramePr>
        <p:xfrm>
          <a:off x="5308162" y="1387696"/>
          <a:ext cx="5173572" cy="5038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051"/>
                <a:gridCol w="908238"/>
                <a:gridCol w="2109256"/>
                <a:gridCol w="1465027"/>
              </a:tblGrid>
              <a:tr h="635703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Terhelési eset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A terhelésre vonatkozó szakasz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Feltételek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 dirty="0" smtClean="0">
                          <a:effectLst/>
                        </a:rPr>
                        <a:t>Megjegyzés</a:t>
                      </a:r>
                    </a:p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(MSZ EN 50341-1:2013 4.12.1 pont)</a:t>
                      </a:r>
                      <a:endParaRPr lang="hu-HU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19319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1a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4.4.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Szélterhelések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Lásd az (a) bekezdést.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2a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4.5.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Egyenletes jégterhelés az összes oszlopközben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 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2b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Egyenletes jégterhelés, keresztirányú hajlítás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Ha vonatkozik, lásd a (b) bekezdést.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2c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Kiegyensúlyozatlan jégterhelés, hosszirányú hajlítás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Lásd a (c) bekezdést.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2d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Kiegyensúlyozatlan jégterhelés, torziós hajlítás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Ha vonatkozik, lásd a (d) bekezdést.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19319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3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4.6.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Kombinált szél- és jégterhelések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Lásd az (e) bekezdést.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4.7.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Legkisebb hőmérséklet jégterheléssel vagy anélkül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Ha vonatkozik.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5a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4.8.2.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Biztonsági terhelések, torziós terhelések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>
                          <a:effectLst/>
                        </a:rPr>
                        <a:t>Az anyagtulajdonságokra csökkentett résztényezők lehetnek érvényesek a 7. és a 8. fejezet szerint.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677473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5b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4.8.3.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Biztonsági terhelések, hosszirányú terhelések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6a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4.9.1.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Biztonsági terhelések, szerelési és karbantartási terhelések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800" dirty="0">
                          <a:effectLst/>
                        </a:rPr>
                        <a:t> 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</a:tr>
              <a:tr h="41486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>
                          <a:effectLst/>
                        </a:rPr>
                        <a:t>6b</a:t>
                      </a:r>
                      <a:endParaRPr lang="hu-HU" sz="8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4.9.2.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hu-HU" sz="800" dirty="0">
                          <a:effectLst/>
                        </a:rPr>
                        <a:t>Biztonsági terhelések, a szerelők súlyából adódó terhelések</a:t>
                      </a:r>
                      <a:endParaRPr lang="hu-HU" sz="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99" marR="52399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84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54060" cy="71343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23430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Kombinált szél- és jégterhelések</a:t>
            </a:r>
            <a:r>
              <a:rPr lang="hu-HU" sz="1500" b="1" dirty="0" smtClean="0"/>
              <a:t>:</a:t>
            </a:r>
          </a:p>
          <a:p>
            <a:pPr marL="0" indent="0" algn="just">
              <a:buNone/>
            </a:pPr>
            <a:r>
              <a:rPr lang="hu-HU" sz="1500" dirty="0" smtClean="0"/>
              <a:t>Az új szabvány bevezette a kombinált terhelési eseteket:</a:t>
            </a:r>
          </a:p>
          <a:p>
            <a:pPr marL="896938" algn="just"/>
            <a:r>
              <a:rPr lang="hu-HU" sz="1500" dirty="0"/>
              <a:t>Szélsőséges jégterhelés (I</a:t>
            </a:r>
            <a:r>
              <a:rPr lang="hu-HU" sz="1500" baseline="-25000" dirty="0"/>
              <a:t>T</a:t>
            </a:r>
            <a:r>
              <a:rPr lang="hu-HU" sz="1500" dirty="0"/>
              <a:t>) és nagy valószínűségű szélsebesség (V</a:t>
            </a:r>
            <a:r>
              <a:rPr lang="hu-HU" sz="1500" baseline="-25000" dirty="0"/>
              <a:t>IH</a:t>
            </a:r>
            <a:r>
              <a:rPr lang="hu-HU" sz="1500" dirty="0"/>
              <a:t>) </a:t>
            </a:r>
            <a:r>
              <a:rPr lang="hu-HU" sz="1500" dirty="0" smtClean="0"/>
              <a:t>kombinációja</a:t>
            </a:r>
          </a:p>
          <a:p>
            <a:pPr marL="896938" algn="just"/>
            <a:r>
              <a:rPr lang="hu-HU" sz="1500" dirty="0"/>
              <a:t>Névleges jégterhelés (I</a:t>
            </a:r>
            <a:r>
              <a:rPr lang="hu-HU" sz="1500" baseline="-25000" dirty="0"/>
              <a:t>3</a:t>
            </a:r>
            <a:r>
              <a:rPr lang="hu-HU" sz="1500" dirty="0"/>
              <a:t>) és kis valószínűségű szélsebesség (V</a:t>
            </a:r>
            <a:r>
              <a:rPr lang="hu-HU" sz="1500" baseline="-25000" dirty="0"/>
              <a:t>IL</a:t>
            </a:r>
            <a:r>
              <a:rPr lang="hu-HU" sz="1500" dirty="0"/>
              <a:t>) </a:t>
            </a:r>
            <a:r>
              <a:rPr lang="hu-HU" sz="1500" dirty="0" smtClean="0"/>
              <a:t>kombinációja</a:t>
            </a:r>
          </a:p>
          <a:p>
            <a:pPr marL="554038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 smtClean="0"/>
              <a:t>A sodronyokban fellépő húzófeszültség az azt érő pótterhek (jég, szél) hatására a kiinduló állapothoz képest megnövekszik.  </a:t>
            </a:r>
          </a:p>
          <a:p>
            <a:pPr marL="0" indent="0" algn="just">
              <a:buNone/>
            </a:pPr>
            <a:endParaRPr lang="el-GR" sz="1500" dirty="0"/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endParaRPr lang="hu-HU" sz="1500" dirty="0" smtClean="0"/>
          </a:p>
        </p:txBody>
      </p:sp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941918"/>
              </p:ext>
            </p:extLst>
          </p:nvPr>
        </p:nvGraphicFramePr>
        <p:xfrm>
          <a:off x="677334" y="4141237"/>
          <a:ext cx="4461934" cy="1318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8582"/>
                <a:gridCol w="2253352"/>
              </a:tblGrid>
              <a:tr h="5849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500" u="none" strike="noStrike" dirty="0">
                          <a:effectLst/>
                        </a:rPr>
                        <a:t>95 AASC sodrony B12/4 TBH oszlop</a:t>
                      </a:r>
                      <a:br>
                        <a:rPr lang="hu-HU" sz="1500" u="none" strike="noStrike" dirty="0">
                          <a:effectLst/>
                        </a:rPr>
                      </a:br>
                      <a:r>
                        <a:rPr lang="hu-HU" sz="1500" u="none" strike="noStrike" dirty="0">
                          <a:effectLst/>
                        </a:rPr>
                        <a:t>100 m-es </a:t>
                      </a:r>
                      <a:r>
                        <a:rPr lang="hu-HU" sz="1500" u="none" strike="noStrike" dirty="0" smtClean="0">
                          <a:effectLst/>
                        </a:rPr>
                        <a:t>oszlopközök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6033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u="none" strike="noStrike" dirty="0">
                          <a:effectLst/>
                        </a:rPr>
                        <a:t>MSZ 151-1:2000 szerint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u="none" strike="noStrike" dirty="0">
                          <a:effectLst/>
                        </a:rPr>
                        <a:t>MSZ EN 50341-1 </a:t>
                      </a:r>
                      <a:r>
                        <a:rPr lang="hu-HU" sz="1500" u="none" strike="noStrike" dirty="0" smtClean="0">
                          <a:effectLst/>
                        </a:rPr>
                        <a:t>szerint</a:t>
                      </a:r>
                    </a:p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Szélsőséges</a:t>
                      </a:r>
                      <a:r>
                        <a:rPr lang="hu-H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szélteher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04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u="none" strike="noStrike" dirty="0">
                          <a:effectLst/>
                        </a:rPr>
                        <a:t>6.2 N/m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u="none" strike="noStrike" dirty="0">
                          <a:effectLst/>
                        </a:rPr>
                        <a:t>8.64 N/m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530687"/>
              </p:ext>
            </p:extLst>
          </p:nvPr>
        </p:nvGraphicFramePr>
        <p:xfrm>
          <a:off x="5318898" y="4141237"/>
          <a:ext cx="6204687" cy="1715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4594"/>
                <a:gridCol w="1773958"/>
                <a:gridCol w="1773958"/>
                <a:gridCol w="1162177"/>
              </a:tblGrid>
              <a:tr h="53900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Sodrony hőmérséklet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Kombinációs tényező jég</a:t>
                      </a:r>
                      <a:endParaRPr lang="hu-HU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 smtClean="0">
                          <a:effectLst/>
                        </a:rPr>
                        <a:t>Kombinációs</a:t>
                      </a:r>
                      <a:r>
                        <a:rPr lang="hu-HU" sz="1300" u="none" strike="noStrike" baseline="0" dirty="0" smtClean="0">
                          <a:effectLst/>
                        </a:rPr>
                        <a:t> </a:t>
                      </a:r>
                      <a:r>
                        <a:rPr lang="hu-HU" sz="1300" u="none" strike="noStrike" dirty="0" smtClean="0">
                          <a:effectLst/>
                        </a:rPr>
                        <a:t>tényező </a:t>
                      </a:r>
                      <a:r>
                        <a:rPr lang="hu-HU" sz="1300" u="none" strike="noStrike" dirty="0">
                          <a:effectLst/>
                        </a:rPr>
                        <a:t>szél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Húzófeszültség</a:t>
                      </a:r>
                      <a:endParaRPr lang="hu-HU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101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-5°C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0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0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51 N/mm</a:t>
                      </a:r>
                      <a:r>
                        <a:rPr lang="hu-HU" sz="1300" u="none" strike="noStrike" baseline="30000" dirty="0">
                          <a:effectLst/>
                        </a:rPr>
                        <a:t>2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101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-5°C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1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0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80 N/mm</a:t>
                      </a:r>
                      <a:r>
                        <a:rPr lang="hu-HU" sz="1300" u="none" strike="noStrike" baseline="30000" dirty="0">
                          <a:effectLst/>
                        </a:rPr>
                        <a:t>2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101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-5°C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0.35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>
                          <a:effectLst/>
                        </a:rPr>
                        <a:t>0.8</a:t>
                      </a:r>
                      <a:endParaRPr lang="hu-HU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83 N/mm</a:t>
                      </a:r>
                      <a:r>
                        <a:rPr lang="hu-HU" sz="1300" u="none" strike="noStrike" baseline="30000" dirty="0">
                          <a:effectLst/>
                        </a:rPr>
                        <a:t>2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366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-5°C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1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0.608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00" u="none" strike="noStrike" dirty="0">
                          <a:effectLst/>
                        </a:rPr>
                        <a:t>91 N/mm</a:t>
                      </a:r>
                      <a:r>
                        <a:rPr lang="hu-HU" sz="1300" u="none" strike="noStrike" baseline="30000" dirty="0">
                          <a:effectLst/>
                        </a:rPr>
                        <a:t>2</a:t>
                      </a:r>
                      <a:endParaRPr lang="hu-HU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13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554061" cy="1320800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MSZ 151 és MSZ </a:t>
            </a:r>
            <a:r>
              <a:rPr lang="hu-HU" sz="2800" dirty="0">
                <a:solidFill>
                  <a:srgbClr val="0070C0"/>
                </a:solidFill>
              </a:rPr>
              <a:t>EN </a:t>
            </a:r>
            <a:r>
              <a:rPr lang="hu-HU" sz="2800" dirty="0" smtClean="0">
                <a:solidFill>
                  <a:srgbClr val="0070C0"/>
                </a:solidFill>
              </a:rPr>
              <a:t>50341-1 és MSZE 50341-2 szabványok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dirty="0"/>
              <a:t>A </a:t>
            </a:r>
            <a:r>
              <a:rPr lang="hu-HU" sz="1500" dirty="0" smtClean="0"/>
              <a:t>nagyfeszültségű távvezetékek tervezésének – beleértve </a:t>
            </a:r>
            <a:r>
              <a:rPr lang="hu-HU" sz="1500" dirty="0"/>
              <a:t>az oszlopszerkezeteket </a:t>
            </a:r>
            <a:r>
              <a:rPr lang="hu-HU" sz="1500" dirty="0" smtClean="0"/>
              <a:t>is – leginkább </a:t>
            </a:r>
            <a:r>
              <a:rPr lang="hu-HU" sz="1500" dirty="0"/>
              <a:t>meghatározó szabványa </a:t>
            </a:r>
            <a:r>
              <a:rPr lang="hu-HU" sz="1500" dirty="0" smtClean="0"/>
              <a:t>az</a:t>
            </a:r>
          </a:p>
          <a:p>
            <a:pPr marL="0" indent="0" algn="just">
              <a:buNone/>
            </a:pPr>
            <a:r>
              <a:rPr lang="hu-HU" sz="1500" dirty="0" smtClean="0"/>
              <a:t>MSZ </a:t>
            </a:r>
            <a:r>
              <a:rPr lang="hu-HU" sz="1500" dirty="0"/>
              <a:t>151 sz. szabványsorozat volt. Az első sorozatot 1986-ban adták ki.</a:t>
            </a:r>
          </a:p>
          <a:p>
            <a:pPr marL="0" indent="0" algn="just">
              <a:buNone/>
            </a:pPr>
            <a:r>
              <a:rPr lang="hu-HU" sz="1500" dirty="0"/>
              <a:t>Több, mint negyed évszázadon keresztül ezen - kisebb-nagyobb módosításokon keresztül eső - szabványok szellemében épültek meg a </a:t>
            </a:r>
            <a:r>
              <a:rPr lang="hu-HU" sz="1500" dirty="0" smtClean="0"/>
              <a:t>nagyfeszültségű </a:t>
            </a:r>
            <a:r>
              <a:rPr lang="hu-HU" sz="1500" dirty="0"/>
              <a:t>szabadvezetékes összeköttetések, készültek </a:t>
            </a:r>
            <a:r>
              <a:rPr lang="hu-HU" sz="1500" dirty="0" smtClean="0"/>
              <a:t>oszlopcsaládok.</a:t>
            </a:r>
            <a:r>
              <a:rPr lang="hu-HU" sz="1500" dirty="0"/>
              <a:t> </a:t>
            </a: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sorozat legutóbb érvényben lévő </a:t>
            </a:r>
            <a:r>
              <a:rPr lang="hu-HU" sz="1500" dirty="0" smtClean="0"/>
              <a:t>tagjai:</a:t>
            </a:r>
            <a:endParaRPr lang="hu-HU" sz="1500" dirty="0"/>
          </a:p>
          <a:p>
            <a:pPr algn="just"/>
            <a:r>
              <a:rPr lang="hu-HU" sz="1500" b="1" i="1" dirty="0">
                <a:solidFill>
                  <a:srgbClr val="FF0000"/>
                </a:solidFill>
              </a:rPr>
              <a:t>MSZ 151-1:2000 </a:t>
            </a:r>
            <a:r>
              <a:rPr lang="hu-HU" sz="1500" i="1" dirty="0"/>
              <a:t>Erősáramú szabadvezetékek. 1 kV-nál nagyobb névleges feszültségű szabadvezetékek létesítési előírásai</a:t>
            </a:r>
            <a:endParaRPr lang="hu-HU" sz="1500" dirty="0"/>
          </a:p>
          <a:p>
            <a:pPr marL="0" indent="0" algn="just" defTabSz="355600">
              <a:buNone/>
            </a:pPr>
            <a:r>
              <a:rPr lang="hu-HU" sz="1500" dirty="0" smtClean="0"/>
              <a:t>	érvényesség </a:t>
            </a:r>
            <a:r>
              <a:rPr lang="hu-HU" sz="1500" dirty="0"/>
              <a:t>kezdete: </a:t>
            </a:r>
            <a:r>
              <a:rPr lang="hu-HU" sz="1500" dirty="0" smtClean="0"/>
              <a:t>2000.06.01., </a:t>
            </a:r>
            <a:r>
              <a:rPr lang="hu-HU" sz="1500" b="1" dirty="0"/>
              <a:t>visszavonva</a:t>
            </a:r>
          </a:p>
          <a:p>
            <a:pPr algn="just"/>
            <a:r>
              <a:rPr lang="hu-HU" sz="1500" b="1" i="1" dirty="0" smtClean="0">
                <a:solidFill>
                  <a:srgbClr val="FF0000"/>
                </a:solidFill>
              </a:rPr>
              <a:t>MSZ 151-3:1988 </a:t>
            </a:r>
            <a:r>
              <a:rPr lang="hu-HU" sz="1500" i="1" dirty="0" smtClean="0"/>
              <a:t>Erősáramú szabadvezeték. Tartószerkezetek (oszlopok)</a:t>
            </a:r>
            <a:endParaRPr lang="hu-HU" sz="1500" dirty="0" smtClean="0"/>
          </a:p>
          <a:p>
            <a:pPr marL="0" indent="0" algn="just" defTabSz="355600">
              <a:buNone/>
            </a:pPr>
            <a:r>
              <a:rPr lang="hu-HU" sz="1500" dirty="0" smtClean="0"/>
              <a:t>	érvényesség </a:t>
            </a:r>
            <a:r>
              <a:rPr lang="hu-HU" sz="1500" dirty="0"/>
              <a:t>kezdete: 1989.08.15, </a:t>
            </a:r>
            <a:r>
              <a:rPr lang="hu-HU" sz="1500" b="1" dirty="0"/>
              <a:t>visszavonva</a:t>
            </a:r>
          </a:p>
          <a:p>
            <a:pPr algn="just"/>
            <a:r>
              <a:rPr lang="hu-HU" sz="1500" b="1" i="1" dirty="0">
                <a:solidFill>
                  <a:srgbClr val="FF0000"/>
                </a:solidFill>
              </a:rPr>
              <a:t>MSZ 151-4:1989 </a:t>
            </a:r>
            <a:r>
              <a:rPr lang="hu-HU" sz="1500" i="1" dirty="0"/>
              <a:t>Erősáramú szabadvezeték. Tartószerkezetek (oszlopok) alapozása</a:t>
            </a:r>
            <a:endParaRPr lang="hu-HU" sz="1500" dirty="0"/>
          </a:p>
          <a:p>
            <a:pPr marL="0" indent="0" algn="just" defTabSz="355600">
              <a:buNone/>
            </a:pPr>
            <a:r>
              <a:rPr lang="hu-HU" sz="1500" dirty="0"/>
              <a:t>	érvényesség kezdete: 1990.01.01., </a:t>
            </a:r>
            <a:r>
              <a:rPr lang="hu-HU" sz="1500" b="1" dirty="0"/>
              <a:t>visszavonva</a:t>
            </a:r>
          </a:p>
          <a:p>
            <a:pPr marL="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szabványsorozatot </a:t>
            </a:r>
            <a:r>
              <a:rPr lang="hu-HU" sz="1500" b="1" dirty="0" smtClean="0"/>
              <a:t>az MSZ 151-8 kivételével </a:t>
            </a:r>
            <a:r>
              <a:rPr lang="hu-HU" sz="1500" dirty="0" smtClean="0"/>
              <a:t>visszavonták </a:t>
            </a:r>
            <a:r>
              <a:rPr lang="hu-HU" sz="1500" dirty="0"/>
              <a:t>és helyette új szabvány lépett életbe, mely az európai szabvány magyar nyelvű kiadása az </a:t>
            </a:r>
            <a:r>
              <a:rPr lang="hu-HU" sz="1500" b="1" dirty="0"/>
              <a:t>MSZ EN 50341-1:2013</a:t>
            </a:r>
            <a:r>
              <a:rPr lang="hu-HU" sz="1500" dirty="0"/>
              <a:t> 1 kV-nál nagyobb váltakozó feszültségű szabadvezetékek. (1. rész: Általános követelmények. Közös </a:t>
            </a:r>
            <a:r>
              <a:rPr lang="hu-HU" sz="1500" dirty="0" smtClean="0"/>
              <a:t>előírások) valamin a </a:t>
            </a:r>
            <a:r>
              <a:rPr lang="hu-HU" sz="1500" dirty="0"/>
              <a:t>szabvány nemzeti kiegészítése, az </a:t>
            </a:r>
            <a:r>
              <a:rPr lang="hu-HU" sz="1500" b="1" dirty="0"/>
              <a:t>MSZE </a:t>
            </a:r>
            <a:r>
              <a:rPr lang="hu-HU" sz="1500" b="1" dirty="0" smtClean="0"/>
              <a:t>50341-2:2019 </a:t>
            </a:r>
            <a:r>
              <a:rPr lang="hu-HU" sz="1500" dirty="0"/>
              <a:t>1 kV-nál nagyobb váltakozó feszültségű szabadvezetékek. 2. rész: Nemzeti előírások (NNA), mely egy </a:t>
            </a:r>
            <a:r>
              <a:rPr lang="hu-HU" sz="1500" dirty="0" err="1" smtClean="0"/>
              <a:t>előszabvány</a:t>
            </a:r>
            <a:r>
              <a:rPr lang="hu-HU" sz="1500" dirty="0" smtClean="0"/>
              <a:t>.</a:t>
            </a:r>
            <a:endParaRPr lang="hu-HU" sz="1500" dirty="0"/>
          </a:p>
        </p:txBody>
      </p:sp>
    </p:spTree>
    <p:extLst>
      <p:ext uri="{BB962C8B-B14F-4D97-AF65-F5344CB8AC3E}">
        <p14:creationId xmlns:p14="http://schemas.microsoft.com/office/powerpoint/2010/main" val="177002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133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Főbb változások az MSZ 151 szabványhoz képest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4969703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Belső </a:t>
            </a:r>
            <a:r>
              <a:rPr lang="hu-HU" sz="1500" b="1" dirty="0"/>
              <a:t>biztonsági </a:t>
            </a:r>
            <a:r>
              <a:rPr lang="hu-HU" sz="1500" b="1" dirty="0" smtClean="0"/>
              <a:t>távolságok:</a:t>
            </a:r>
          </a:p>
          <a:p>
            <a:pPr marL="0" indent="0" algn="just">
              <a:buNone/>
            </a:pPr>
            <a:r>
              <a:rPr lang="hu-HU" sz="1500" dirty="0"/>
              <a:t>Belső biztonsági távolságok alatt a fázisok közötti, valamint a fázis és a föld közötti távolságok értendők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r>
              <a:rPr lang="hu-HU" sz="1500" dirty="0"/>
              <a:t>A legkisebb belső biztonsági távolságokat műszaki szempontból határozták meg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belső biztonsági távolságok esetén megengedett </a:t>
            </a:r>
            <a:r>
              <a:rPr lang="hu-HU" sz="1500" dirty="0" smtClean="0"/>
              <a:t>a </a:t>
            </a:r>
            <a:r>
              <a:rPr lang="hu-HU" sz="1500" dirty="0" err="1" smtClean="0"/>
              <a:t>D</a:t>
            </a:r>
            <a:r>
              <a:rPr lang="hu-HU" sz="1500" baseline="-25000" dirty="0" err="1" smtClean="0"/>
              <a:t>el</a:t>
            </a:r>
            <a:r>
              <a:rPr lang="hu-HU" sz="1500" dirty="0" err="1" smtClean="0"/>
              <a:t>-nél</a:t>
            </a:r>
            <a:r>
              <a:rPr lang="hu-HU" sz="1500" dirty="0" smtClean="0"/>
              <a:t> és </a:t>
            </a:r>
            <a:r>
              <a:rPr lang="hu-HU" sz="1500" dirty="0" err="1" smtClean="0"/>
              <a:t>D</a:t>
            </a:r>
            <a:r>
              <a:rPr lang="hu-HU" sz="1500" baseline="-25000" dirty="0" err="1" smtClean="0"/>
              <a:t>pp</a:t>
            </a:r>
            <a:r>
              <a:rPr lang="hu-HU" sz="1500" dirty="0" err="1" smtClean="0"/>
              <a:t>-nél</a:t>
            </a:r>
            <a:r>
              <a:rPr lang="hu-HU" sz="1500" dirty="0" smtClean="0"/>
              <a:t> kisebb </a:t>
            </a:r>
            <a:r>
              <a:rPr lang="hu-HU" sz="1500" dirty="0"/>
              <a:t>értékek alkalmazása, mivel ez csak a hálózat villamos megbízhatóságát befolyásolja. Kicsi annak a valószínűsége, hogy ilyen feltételek mellett túlfeszültség lépjen fel, és a bekövetkező átívelés nem veszélyeztet személyeket vagy anyagi javakat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/>
          </a:p>
          <a:p>
            <a:pPr marL="0" indent="0" algn="just">
              <a:buNone/>
            </a:pPr>
            <a:r>
              <a:rPr lang="hu-HU" sz="1500" b="1" dirty="0">
                <a:solidFill>
                  <a:srgbClr val="FF0000"/>
                </a:solidFill>
              </a:rPr>
              <a:t>Fontos eltérés, hogy az MSZ 151-1:2000 maximalizálta a kilendülés szögét 50°-ban, addig az MSZE 50341-2 már nem tesz ilyen jellegű könnyítést!</a:t>
            </a:r>
          </a:p>
          <a:p>
            <a:pPr marL="0" indent="0" algn="just">
              <a:buNone/>
            </a:pPr>
            <a:endParaRPr lang="hu-HU" sz="1500" dirty="0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/>
          </p:nvPr>
        </p:nvGraphicFramePr>
        <p:xfrm>
          <a:off x="5874092" y="1407695"/>
          <a:ext cx="6136675" cy="4029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0531"/>
                <a:gridCol w="1885505"/>
                <a:gridCol w="1920639"/>
              </a:tblGrid>
              <a:tr h="37440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hu-HU" sz="1100" u="none" strike="noStrike" dirty="0">
                          <a:effectLst/>
                        </a:rPr>
                        <a:t>MSZE 50341-2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5657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Távolságok szélteher nélkül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565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>
                          <a:effectLst/>
                        </a:rPr>
                        <a:t>Legnagyobb üzemi </a:t>
                      </a:r>
                      <a:r>
                        <a:rPr lang="hu-HU" sz="1100" u="none" strike="noStrike" dirty="0" err="1">
                          <a:effectLst/>
                        </a:rPr>
                        <a:t>feszülstség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Del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Dpp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Fázis-Föld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Fázis-Fázis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7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24 kV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>
                          <a:effectLst/>
                        </a:rPr>
                        <a:t>0.22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>
                          <a:effectLst/>
                        </a:rPr>
                        <a:t>0.25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0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40.5 kV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0.45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0.52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0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Távolságok szélterhelés esetén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565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Legnagyobb üzemi feszülstség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Dp_e (V3) és (V50)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Dp_p (V3) és (V50)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 err="1">
                          <a:effectLst/>
                        </a:rPr>
                        <a:t>Fázis-Föld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Fázis-Fázis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57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24 kV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>
                          <a:effectLst/>
                        </a:rPr>
                        <a:t>0.165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0.1875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0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40.5 kV</a:t>
                      </a:r>
                      <a:endParaRPr lang="hu-H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>
                          <a:effectLst/>
                        </a:rPr>
                        <a:t>0.3375</a:t>
                      </a:r>
                      <a:endParaRPr lang="hu-H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u="none" strike="noStrike" dirty="0">
                          <a:effectLst/>
                        </a:rPr>
                        <a:t>0.39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artalom helye 2"/>
          <p:cNvSpPr txBox="1">
            <a:spLocks/>
          </p:cNvSpPr>
          <p:nvPr/>
        </p:nvSpPr>
        <p:spPr>
          <a:xfrm>
            <a:off x="5874092" y="5633933"/>
            <a:ext cx="6136675" cy="1051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b="1" dirty="0"/>
              <a:t>MSZ 151-1:2000 szerint:</a:t>
            </a:r>
          </a:p>
          <a:p>
            <a:pPr algn="just"/>
            <a:r>
              <a:rPr lang="hu-HU" sz="1500" dirty="0"/>
              <a:t>20 kV névleges feszültségig legalább 0,2 m,</a:t>
            </a:r>
          </a:p>
          <a:p>
            <a:pPr algn="just"/>
            <a:r>
              <a:rPr lang="hu-HU" sz="1500" dirty="0"/>
              <a:t>35 kV névleges feszültségen legalább 0,25 m legyen</a:t>
            </a:r>
            <a:r>
              <a:rPr lang="hu-HU" sz="1500" dirty="0" smtClean="0"/>
              <a:t>.</a:t>
            </a:r>
            <a:endParaRPr lang="hu-HU" sz="1500" dirty="0"/>
          </a:p>
        </p:txBody>
      </p:sp>
    </p:spTree>
    <p:extLst>
      <p:ext uri="{BB962C8B-B14F-4D97-AF65-F5344CB8AC3E}">
        <p14:creationId xmlns:p14="http://schemas.microsoft.com/office/powerpoint/2010/main" val="80514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935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677334" y="1407695"/>
            <a:ext cx="4969703" cy="12784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hu-HU" sz="1500" b="1" dirty="0" smtClean="0"/>
              <a:t>Külső biztonsági távolságok:</a:t>
            </a:r>
          </a:p>
          <a:p>
            <a:pPr marL="0" indent="0" algn="just">
              <a:buFont typeface="Wingdings 3" charset="2"/>
              <a:buNone/>
            </a:pPr>
            <a:r>
              <a:rPr lang="hu-HU" sz="1500" dirty="0" smtClean="0"/>
              <a:t>A biztonsági távolságoknak célja annak megakadályozása, hogy egy személy vagy az általa indokoltan használható valamilyen tárgy az aktív vezetőkhöz D</a:t>
            </a:r>
            <a:r>
              <a:rPr lang="hu-HU" sz="1500" baseline="-25000" dirty="0" smtClean="0"/>
              <a:t>el</a:t>
            </a:r>
            <a:r>
              <a:rPr lang="hu-HU" sz="1500" dirty="0" smtClean="0"/>
              <a:t> távolságnál közelebb kerüljön. </a:t>
            </a:r>
          </a:p>
          <a:p>
            <a:pPr marL="0" indent="0" algn="just">
              <a:buNone/>
            </a:pPr>
            <a:r>
              <a:rPr lang="hu-HU" sz="1500" dirty="0"/>
              <a:t>A távvezeték alsó áramvezetője és talajszint, illetve keresztezett műtárgyak közötti szabadmagasság (külső biztonsági távolság) nagymértékben függ az üzemi hőmérséklettől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/>
          </a:p>
          <a:p>
            <a:pPr marL="0" indent="0" algn="just">
              <a:buNone/>
            </a:pPr>
            <a:r>
              <a:rPr lang="hu-HU" sz="1500" dirty="0"/>
              <a:t>Az MSZE </a:t>
            </a:r>
            <a:r>
              <a:rPr lang="hu-HU" sz="1500" dirty="0" smtClean="0"/>
              <a:t>50341-2:2019 </a:t>
            </a:r>
            <a:r>
              <a:rPr lang="hu-HU" sz="1500" dirty="0"/>
              <a:t>szabvány által külterületre előírt külső biztonsági távolság </a:t>
            </a:r>
            <a:r>
              <a:rPr lang="hu-HU" sz="1500" dirty="0" smtClean="0"/>
              <a:t>6,0 </a:t>
            </a:r>
            <a:r>
              <a:rPr lang="hu-HU" sz="1500" dirty="0"/>
              <a:t>m. Hazai tervezői gyakorlat új </a:t>
            </a:r>
            <a:r>
              <a:rPr lang="hu-HU" sz="1500" dirty="0" smtClean="0"/>
              <a:t>létesítésnél a </a:t>
            </a:r>
            <a:r>
              <a:rPr lang="hu-HU" sz="1500" dirty="0"/>
              <a:t>sodrony elemei szálainak rendeződését, és a sodrony </a:t>
            </a:r>
            <a:r>
              <a:rPr lang="hu-HU" sz="1500" dirty="0" smtClean="0"/>
              <a:t>kúszását is </a:t>
            </a:r>
            <a:r>
              <a:rPr lang="hu-HU" sz="1500" dirty="0"/>
              <a:t>figyelembe véve a talaj feletti 7,0 m szabadmagasság alkalmazása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r>
              <a:rPr lang="hu-HU" sz="1500" b="1" dirty="0"/>
              <a:t>MU-04-05-BIR</a:t>
            </a:r>
            <a:r>
              <a:rPr lang="hu-HU" sz="1500" dirty="0"/>
              <a:t> dokumentumában előírt külső biztonsági távolság szintén </a:t>
            </a:r>
            <a:r>
              <a:rPr lang="hu-HU" sz="1500" b="1" dirty="0"/>
              <a:t>7,0 m.</a:t>
            </a:r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27974"/>
              </p:ext>
            </p:extLst>
          </p:nvPr>
        </p:nvGraphicFramePr>
        <p:xfrm>
          <a:off x="5825743" y="1407695"/>
          <a:ext cx="5863750" cy="4906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1192"/>
                <a:gridCol w="1245465"/>
                <a:gridCol w="1337733"/>
                <a:gridCol w="1309360"/>
              </a:tblGrid>
              <a:tr h="837293">
                <a:tc rowSpan="2"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A terület jellege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A földtől mért legkisebb távolság (m)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4487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MSZ 151-1:2000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MSZE 50341-2:</a:t>
                      </a:r>
                      <a:r>
                        <a:rPr lang="hu-H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MU-04-05-BIR</a:t>
                      </a:r>
                      <a:endParaRPr lang="hu-HU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77">
                <a:tc>
                  <a:txBody>
                    <a:bodyPr/>
                    <a:lstStyle/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Külterület</a:t>
                      </a:r>
                      <a:endParaRPr lang="hu-HU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 smtClean="0">
                          <a:effectLst/>
                        </a:rPr>
                        <a:t>7,0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091">
                <a:tc>
                  <a:txBody>
                    <a:bodyPr/>
                    <a:lstStyle/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Töltés, meredek hegyoldal, part megközelítésénél a vezetőnek a szél által kilengetett helyzetétől a talajig mért távolság, ha</a:t>
                      </a:r>
                      <a:endParaRPr lang="hu-HU" sz="900">
                        <a:effectLst/>
                      </a:endParaRPr>
                    </a:p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- ott csak gyalogosok közlekednek,</a:t>
                      </a:r>
                      <a:endParaRPr lang="hu-HU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5,0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558800" algn="ctr" defTabSz="457200" rtl="0" eaLnBrk="1" latinLnBrk="0" hangingPunct="1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5,6</a:t>
                      </a:r>
                      <a:endParaRPr lang="hu-HU" sz="11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-558800" algn="ctr" defTabSz="457200" rtl="0" eaLnBrk="1" latinLnBrk="0" hangingPunct="1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endParaRPr lang="hu-HU" sz="11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16">
                <a:tc>
                  <a:txBody>
                    <a:bodyPr/>
                    <a:lstStyle/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- ott járművek is közlekednek.</a:t>
                      </a:r>
                      <a:endParaRPr lang="hu-HU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155">
                <a:tc>
                  <a:txBody>
                    <a:bodyPr/>
                    <a:lstStyle/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Belterület</a:t>
                      </a:r>
                      <a:endParaRPr lang="hu-HU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7,0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558800" algn="ctr" defTabSz="457200" rtl="0" eaLnBrk="1" latinLnBrk="0" hangingPunct="1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6,5</a:t>
                      </a:r>
                      <a:endParaRPr lang="hu-HU" sz="11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-558800" algn="ctr" defTabSz="457200" rtl="0" eaLnBrk="1" latinLnBrk="0" hangingPunct="1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endParaRPr lang="hu-HU" sz="11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901">
                <a:tc>
                  <a:txBody>
                    <a:bodyPr/>
                    <a:lstStyle/>
                    <a:p>
                      <a:pPr marL="50800" indent="-558800" algn="l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Kert (ha a növények magasságára nem kell figyelemmel lenni)</a:t>
                      </a:r>
                      <a:endParaRPr lang="hu-HU" sz="9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6,0</a:t>
                      </a: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indent="-558800" algn="ctr">
                        <a:lnSpc>
                          <a:spcPts val="1105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endParaRPr lang="hu-HU" sz="9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65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935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677334" y="1407695"/>
            <a:ext cx="10109199" cy="31727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b="1" dirty="0"/>
              <a:t>Megbízó által rögzítendő tervezési előírások:</a:t>
            </a:r>
            <a:endParaRPr lang="hu-HU" sz="1500" b="1" dirty="0" smtClean="0"/>
          </a:p>
          <a:p>
            <a:pPr marL="0" indent="0" algn="just">
              <a:buNone/>
            </a:pPr>
            <a:r>
              <a:rPr lang="hu-HU" sz="1500" dirty="0"/>
              <a:t>Az MSZ EN 50431-1 szabvány és az annak részét képező MSZE 50341-2 nemzeti előírás több esetben is megengedi, hogy bizonyos paraméterek, vizsgálandó esetek a tervezési előírásokban kerüljenek </a:t>
            </a:r>
            <a:r>
              <a:rPr lang="hu-HU" sz="1500" dirty="0" smtClean="0"/>
              <a:t>rögzítésre</a:t>
            </a:r>
            <a:r>
              <a:rPr lang="hu-HU" sz="1500" dirty="0"/>
              <a:t>:</a:t>
            </a:r>
            <a:endParaRPr lang="hu-HU" sz="1500" dirty="0" smtClean="0"/>
          </a:p>
          <a:p>
            <a:pPr marL="627063" algn="just"/>
            <a:r>
              <a:rPr lang="hu-HU" sz="1500" dirty="0" smtClean="0"/>
              <a:t>Megbízhatósági szint</a:t>
            </a:r>
          </a:p>
          <a:p>
            <a:pPr marL="627063" algn="just"/>
            <a:r>
              <a:rPr lang="hu-HU" sz="1500" dirty="0" smtClean="0"/>
              <a:t>Üzemi hőmérséklet</a:t>
            </a:r>
          </a:p>
          <a:p>
            <a:pPr marL="627063" algn="just"/>
            <a:r>
              <a:rPr lang="hu-HU" sz="1500" dirty="0" smtClean="0"/>
              <a:t>Jég- és szélteher</a:t>
            </a:r>
          </a:p>
          <a:p>
            <a:pPr marL="627063" algn="just"/>
            <a:r>
              <a:rPr lang="hu-HU" sz="1500" dirty="0" smtClean="0"/>
              <a:t>Egyenlőtlen pótteher</a:t>
            </a:r>
          </a:p>
          <a:p>
            <a:pPr marL="627063" algn="just"/>
            <a:r>
              <a:rPr lang="hu-HU" sz="1500" dirty="0" smtClean="0"/>
              <a:t>Lavinák, </a:t>
            </a:r>
            <a:r>
              <a:rPr lang="hu-HU" sz="1500" dirty="0" err="1" smtClean="0"/>
              <a:t>hócsúszamlások</a:t>
            </a:r>
            <a:endParaRPr lang="hu-HU" sz="1500" dirty="0" smtClean="0"/>
          </a:p>
          <a:p>
            <a:pPr marL="627063" algn="just"/>
            <a:r>
              <a:rPr lang="hu-HU" sz="1500" dirty="0" smtClean="0"/>
              <a:t>Földrengése, stb.</a:t>
            </a:r>
            <a:endParaRPr lang="hu-HU" sz="1500" dirty="0"/>
          </a:p>
        </p:txBody>
      </p:sp>
    </p:spTree>
    <p:extLst>
      <p:ext uri="{BB962C8B-B14F-4D97-AF65-F5344CB8AC3E}">
        <p14:creationId xmlns:p14="http://schemas.microsoft.com/office/powerpoint/2010/main" val="415517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935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677334" y="1407694"/>
            <a:ext cx="10388600" cy="21737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Megbízhatósági szint:</a:t>
            </a:r>
            <a:endParaRPr lang="hu-HU" sz="1500" b="1" dirty="0" smtClean="0"/>
          </a:p>
          <a:p>
            <a:pPr marL="0" indent="0" algn="just">
              <a:buNone/>
            </a:pPr>
            <a:r>
              <a:rPr lang="hu-HU" sz="1500" dirty="0"/>
              <a:t>Az MSZ EN 50341-1 szabvány megbízhatósági szinteket definiál. A szél- és a jéghatásokhoz tartozó megbízhatósági szintek az éghajlati hatások adott elméleti ismétlődési periódusára vonatkoznak.</a:t>
            </a:r>
          </a:p>
          <a:p>
            <a:pPr marL="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főszabvány három különböző megbízhatósági szintet vesz figyelembe, mindegyik megfelel az éghajlati hatások adott T elméleti ismétlődési periódusának</a:t>
            </a:r>
            <a:r>
              <a:rPr lang="hu-HU" sz="1500" dirty="0" smtClean="0"/>
              <a:t>.</a:t>
            </a: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165970"/>
              </p:ext>
            </p:extLst>
          </p:nvPr>
        </p:nvGraphicFramePr>
        <p:xfrm>
          <a:off x="6036734" y="2864851"/>
          <a:ext cx="5029200" cy="114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229"/>
                <a:gridCol w="292297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 dirty="0">
                          <a:effectLst/>
                        </a:rPr>
                        <a:t>Megbízhatósági szint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>
                          <a:effectLst/>
                        </a:rPr>
                        <a:t>Éghajlati hatások T elméleti ismétlődési periódusa [év]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>
                          <a:effectLst/>
                        </a:rPr>
                        <a:t>1 (referencia)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>
                          <a:effectLst/>
                        </a:rPr>
                        <a:t>50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>
                          <a:effectLst/>
                        </a:rPr>
                        <a:t>2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>
                          <a:effectLst/>
                        </a:rPr>
                        <a:t>150</a:t>
                      </a:r>
                      <a:endParaRPr lang="hu-HU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 dirty="0">
                          <a:effectLst/>
                        </a:rPr>
                        <a:t>3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264910" algn="r"/>
                        </a:tabLst>
                      </a:pPr>
                      <a:r>
                        <a:rPr lang="hu-HU" sz="1100" dirty="0">
                          <a:effectLst/>
                        </a:rPr>
                        <a:t>500</a:t>
                      </a:r>
                      <a:endParaRPr lang="hu-HU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artalom helye 2"/>
          <p:cNvSpPr txBox="1">
            <a:spLocks/>
          </p:cNvSpPr>
          <p:nvPr/>
        </p:nvSpPr>
        <p:spPr>
          <a:xfrm>
            <a:off x="677334" y="3581399"/>
            <a:ext cx="10634134" cy="27454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dirty="0" smtClean="0"/>
              <a:t>Az </a:t>
            </a:r>
            <a:r>
              <a:rPr lang="hu-HU" sz="1500" dirty="0"/>
              <a:t>oszlopra ható terhek két fő csoportra oszthatóak:</a:t>
            </a:r>
          </a:p>
          <a:p>
            <a:pPr algn="just"/>
            <a:r>
              <a:rPr lang="hu-HU" sz="1500" dirty="0"/>
              <a:t>oszlopszerkezetre ható szél- és jégterhek,</a:t>
            </a:r>
          </a:p>
          <a:p>
            <a:pPr algn="just"/>
            <a:r>
              <a:rPr lang="hu-HU" sz="1500" dirty="0"/>
              <a:t>vezetőről az oszlopra átadódó terhek.</a:t>
            </a:r>
          </a:p>
          <a:p>
            <a:pPr marL="0" indent="0" algn="just">
              <a:buNone/>
            </a:pPr>
            <a:r>
              <a:rPr lang="hu-HU" sz="1500" dirty="0"/>
              <a:t>Középfeszültségű beton-, és vasoszlopok terhelhetősége a csúcshúzással jellemezhető, mely a vezetőről maximálisan megengedhető erőhatást jelenti. A VÁT-H21 készítésekor az oszlopok szélterhelése az MSZ EN 1991-1-4:2005 általános szélszabvány szerint lett meghatározva, mely megegyezik az MSZ EN 50341-1 1. megbízhatósági szint szélszámításával.</a:t>
            </a:r>
          </a:p>
          <a:p>
            <a:pPr marL="0" indent="0" algn="just">
              <a:buNone/>
            </a:pPr>
            <a:r>
              <a:rPr lang="hu-HU" sz="1500" b="1" dirty="0"/>
              <a:t>A fentiek alapján, ha magasabb megbízhatósági szintet kívánunk alkalmazni a tervezések során, akkor először az oszlopszerkezeteket kell megerősíteni. vagy felülvizsgálni, hogy adott megbízhatósági szinten mekkora a megengedhető csúcshúzás</a:t>
            </a:r>
            <a:r>
              <a:rPr lang="hu-HU" sz="15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678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935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677334" y="1407696"/>
            <a:ext cx="9279466" cy="15641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Ü</a:t>
            </a:r>
            <a:r>
              <a:rPr lang="hu-HU" sz="1500" b="1" dirty="0" smtClean="0"/>
              <a:t>zemi hőmérsékletet:</a:t>
            </a:r>
          </a:p>
          <a:p>
            <a:pPr marL="0" indent="0" algn="just">
              <a:buNone/>
            </a:pPr>
            <a:r>
              <a:rPr lang="hu-HU" sz="1500" dirty="0"/>
              <a:t>A jelenlegi NNA nem rögzíti, azt a tervezési előírásokban kell megadni. Amennyiben ott nem kerül definiálásra a tartós üzemi hőmérséklet értéke megfelel a megengedhető tartós üzemi hőmérsékletnek (80°C), a tervezett NNA általános esetben 50°C-ot javasol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r>
              <a:rPr lang="hu-HU" sz="1500" dirty="0"/>
              <a:t>A távvezeték alsó áramvezetője és talajszint, illetve keresztezett műtárgyak közötti szabadmagasság (külső biztonsági távolság) nagymértékben függ az üzemi hőmérséklettől.</a:t>
            </a:r>
          </a:p>
          <a:p>
            <a:pPr marL="0" indent="0" algn="just">
              <a:buNone/>
            </a:pPr>
            <a:endParaRPr lang="hu-HU" sz="1500" b="1" dirty="0" smtClean="0"/>
          </a:p>
          <a:p>
            <a:pPr marL="0" indent="0" algn="just">
              <a:buNone/>
            </a:pPr>
            <a:endParaRPr lang="hu-HU" sz="1500" b="1" dirty="0" smtClean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715723"/>
              </p:ext>
            </p:extLst>
          </p:nvPr>
        </p:nvGraphicFramePr>
        <p:xfrm>
          <a:off x="677332" y="3090422"/>
          <a:ext cx="9160936" cy="1883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7612"/>
                <a:gridCol w="2267612"/>
                <a:gridCol w="2312856"/>
                <a:gridCol w="2312856"/>
              </a:tblGrid>
              <a:tr h="254638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Sodronytípus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Üzemi áram/teljesítmény 22 kV-on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5436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40°C (MSZ 151-1:2000 szerint,</a:t>
                      </a:r>
                    </a:p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környezeti hőm.: 30°C)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50°C (MSZE 50341-2 szerint,</a:t>
                      </a:r>
                    </a:p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környezeti hőm.: 35°C)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80°C (MSZE 50341-2 szerint,</a:t>
                      </a:r>
                    </a:p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környezeti hőm.: 35°C)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824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>
                          <a:effectLst/>
                        </a:rPr>
                        <a:t>50 AASC</a:t>
                      </a:r>
                      <a:endParaRPr lang="hu-HU" sz="15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75A/2.86MVA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106A/4,04MVA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206A/7,85MVA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824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>
                          <a:effectLst/>
                        </a:rPr>
                        <a:t>95 AASC</a:t>
                      </a:r>
                      <a:endParaRPr lang="hu-HU" sz="15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>
                          <a:effectLst/>
                        </a:rPr>
                        <a:t>96A/3.66MVA</a:t>
                      </a:r>
                      <a:endParaRPr lang="hu-HU" sz="150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151A/5,75MVA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304A/11,58MVA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8246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120 AASC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103A/3.92MVA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172A/6,55MVA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350A/13,34MVA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70459"/>
              </p:ext>
            </p:extLst>
          </p:nvPr>
        </p:nvGraphicFramePr>
        <p:xfrm>
          <a:off x="677332" y="4982598"/>
          <a:ext cx="9160936" cy="1683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7612"/>
                <a:gridCol w="2267612"/>
                <a:gridCol w="2312856"/>
                <a:gridCol w="2312856"/>
              </a:tblGrid>
              <a:tr h="227540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Sodronytípus /</a:t>
                      </a:r>
                    </a:p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err="1" smtClean="0">
                          <a:effectLst/>
                        </a:rPr>
                        <a:t>max</a:t>
                      </a:r>
                      <a:r>
                        <a:rPr lang="hu-HU" sz="1500" dirty="0" smtClean="0">
                          <a:effectLst/>
                        </a:rPr>
                        <a:t>.</a:t>
                      </a:r>
                      <a:r>
                        <a:rPr lang="hu-HU" sz="1500" baseline="0" dirty="0" smtClean="0">
                          <a:effectLst/>
                        </a:rPr>
                        <a:t> </a:t>
                      </a:r>
                      <a:r>
                        <a:rPr lang="hu-HU" sz="1500" dirty="0" smtClean="0">
                          <a:effectLst/>
                        </a:rPr>
                        <a:t>húzófeszültség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Belógások (100 m-es oszlopközben)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76344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40°C-on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50°C-on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80°C-on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764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50 </a:t>
                      </a:r>
                      <a:r>
                        <a:rPr lang="hu-HU" sz="1500" dirty="0" smtClean="0">
                          <a:effectLst/>
                        </a:rPr>
                        <a:t>AASC / 90 N/mm</a:t>
                      </a:r>
                      <a:r>
                        <a:rPr lang="hu-HU" sz="1500" baseline="30000" dirty="0" smtClean="0">
                          <a:effectLst/>
                        </a:rPr>
                        <a:t>2</a:t>
                      </a:r>
                      <a:endParaRPr lang="hu-HU" sz="1500" baseline="300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1.8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2.2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2.5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764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95 </a:t>
                      </a:r>
                      <a:r>
                        <a:rPr lang="hu-HU" sz="1500" dirty="0" smtClean="0">
                          <a:effectLst/>
                        </a:rPr>
                        <a:t>AASC / 80 N/mm</a:t>
                      </a:r>
                      <a:r>
                        <a:rPr lang="hu-HU" sz="1500" baseline="30000" dirty="0" smtClean="0">
                          <a:effectLst/>
                        </a:rPr>
                        <a:t>2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1.6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2.0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2.4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0764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>
                          <a:effectLst/>
                        </a:rPr>
                        <a:t>120 </a:t>
                      </a:r>
                      <a:r>
                        <a:rPr lang="hu-HU" sz="1500" dirty="0" smtClean="0">
                          <a:effectLst/>
                        </a:rPr>
                        <a:t>AASC / 80 N/mm</a:t>
                      </a:r>
                      <a:r>
                        <a:rPr lang="hu-HU" sz="1500" baseline="30000" dirty="0" smtClean="0">
                          <a:effectLst/>
                        </a:rPr>
                        <a:t>2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1.4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1.8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1500" dirty="0" smtClean="0">
                          <a:effectLst/>
                        </a:rPr>
                        <a:t>2.2 m</a:t>
                      </a:r>
                      <a:endParaRPr lang="hu-HU" sz="15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92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54060" cy="71343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7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49592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Jégterhelés:</a:t>
            </a:r>
          </a:p>
          <a:p>
            <a:pPr marL="0" indent="0" algn="just">
              <a:buNone/>
            </a:pPr>
            <a:r>
              <a:rPr lang="hu-HU" sz="1500" dirty="0"/>
              <a:t>Jégteher meghatározásánál az NNA legkisebb figyelembe veendő érték számítási módját adja meg. Ez azonos az MSZ 151-1:2000 szabvány m=1 jégteher számításával. Egyes területeken </a:t>
            </a:r>
            <a:r>
              <a:rPr lang="hu-HU" sz="1500" dirty="0" smtClean="0"/>
              <a:t>ettől </a:t>
            </a:r>
            <a:r>
              <a:rPr lang="hu-HU" sz="1500" dirty="0"/>
              <a:t>nagyobb zúzmara terhelések is előfordulnak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b="1" dirty="0" smtClean="0"/>
              <a:t>Szélterhelés:</a:t>
            </a:r>
          </a:p>
          <a:p>
            <a:pPr marL="0" indent="0" algn="just">
              <a:buNone/>
            </a:pPr>
            <a:r>
              <a:rPr lang="hu-HU" sz="1600" dirty="0"/>
              <a:t>A szélterhelést az MSZ 151-1 szabványban megszokottól teljesen más szemléletű számítás váltotta fel. A sodronyra ható szélteher meghatározása sokkal bonyolultabb lett.</a:t>
            </a:r>
          </a:p>
          <a:p>
            <a:pPr marL="0" indent="0" algn="just">
              <a:buNone/>
            </a:pPr>
            <a:r>
              <a:rPr lang="hu-HU" sz="1600" dirty="0" smtClean="0"/>
              <a:t>Szélteher tekintetében az NNA a következőt írja: </a:t>
            </a:r>
            <a:r>
              <a:rPr lang="hu-HU" sz="1600" i="1" dirty="0" smtClean="0"/>
              <a:t>„Az MSZ EN 1991-1-4:2007 NA4.1. szakasza szerint az ország területén a Vb,0 alapszélsebesség 23,6 m/s. Ekkora alapszélsebességet minden esetben figyelembe kell venni, az alkalmazás helyétől függetlenül. Vidékenként és esetenként ennél nagyobb alapszélsebességet kell figyelembe venni, melyet az Országos Meteorológiai Szolgálat (OMSZ) adatai, az áramszolgáltató társaságok, a távközlési szolgáltatók, illetve az egyes szabadvezetékek üzemeltetői tapasztalata alapján kell meghatározni.”</a:t>
            </a:r>
          </a:p>
          <a:p>
            <a:pPr marL="0" indent="0" algn="just">
              <a:buNone/>
            </a:pPr>
            <a:endParaRPr lang="hu-HU" sz="1600" i="1" dirty="0"/>
          </a:p>
          <a:p>
            <a:pPr marL="0" indent="0" algn="just">
              <a:buNone/>
            </a:pPr>
            <a:r>
              <a:rPr lang="hu-HU" sz="1600" dirty="0"/>
              <a:t>A fentiek alapján célszerű lenne az </a:t>
            </a:r>
            <a:r>
              <a:rPr lang="hu-HU" sz="1600" dirty="0" smtClean="0"/>
              <a:t>áramszolgáltatóknak </a:t>
            </a:r>
            <a:r>
              <a:rPr lang="hu-HU" sz="1600" dirty="0"/>
              <a:t>az Országos Meteorológiai Szolgálattal együttműködve egy, a tervezésekhez felhasználható zúzmara (jég)-, és széltérképet készíttetnie</a:t>
            </a:r>
            <a:r>
              <a:rPr lang="hu-HU" sz="1600" dirty="0" smtClean="0"/>
              <a:t>.</a:t>
            </a:r>
            <a:endParaRPr lang="hu-HU" sz="1600" i="1" dirty="0"/>
          </a:p>
          <a:p>
            <a:pPr marL="0" indent="0" algn="just">
              <a:buNone/>
            </a:pPr>
            <a:endParaRPr lang="hu-HU" sz="1600" b="1" i="1" dirty="0"/>
          </a:p>
          <a:p>
            <a:pPr marL="0" indent="0" algn="just">
              <a:buNone/>
            </a:pPr>
            <a:endParaRPr lang="hu-HU" sz="1500" i="1" dirty="0" smtClean="0"/>
          </a:p>
          <a:p>
            <a:pPr marL="0" indent="0" algn="just">
              <a:buNone/>
            </a:pPr>
            <a:endParaRPr lang="hu-HU" sz="1500" dirty="0" smtClean="0"/>
          </a:p>
        </p:txBody>
      </p:sp>
    </p:spTree>
    <p:extLst>
      <p:ext uri="{BB962C8B-B14F-4D97-AF65-F5344CB8AC3E}">
        <p14:creationId xmlns:p14="http://schemas.microsoft.com/office/powerpoint/2010/main" val="136027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1935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srgbClr val="0070C0"/>
                </a:solidFill>
              </a:rPr>
              <a:t>Főbb változások az MSZ 151 szabványhoz képest</a:t>
            </a:r>
          </a:p>
        </p:txBody>
      </p:sp>
      <p:sp>
        <p:nvSpPr>
          <p:cNvPr id="5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9279466" cy="43242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Egyenlőtlen pótteher:</a:t>
            </a:r>
            <a:endParaRPr lang="hu-HU" sz="1500" b="1" dirty="0" smtClean="0"/>
          </a:p>
          <a:p>
            <a:pPr marL="0" indent="0" algn="just">
              <a:buNone/>
            </a:pPr>
            <a:r>
              <a:rPr lang="hu-HU" sz="1500" dirty="0"/>
              <a:t>A főszabvány által meghatározott 2c terhelési eset, kiegyensúlyozatlan jégterhelés, hosszirányú hajlítás a következőt foglalja magában: „a tartószerkezet összes kereszttartójától egyik irányban lévő összes vezetőre ható szélsőséges jégterhelést </a:t>
            </a:r>
            <a:r>
              <a:rPr lang="el-GR" sz="1500" dirty="0"/>
              <a:t>α1, </a:t>
            </a:r>
            <a:r>
              <a:rPr lang="hu-HU" sz="1500" dirty="0"/>
              <a:t>a másik irányban </a:t>
            </a:r>
            <a:r>
              <a:rPr lang="el-GR" sz="1500" dirty="0"/>
              <a:t>α2 </a:t>
            </a:r>
            <a:r>
              <a:rPr lang="hu-HU" sz="1500" dirty="0"/>
              <a:t>csökkentő tényezővel ajánlatos megszorozni.” </a:t>
            </a:r>
            <a:endParaRPr lang="hu-HU" sz="1500" dirty="0" smtClean="0"/>
          </a:p>
          <a:p>
            <a:pPr marL="0" indent="0" algn="just">
              <a:buNone/>
            </a:pPr>
            <a:r>
              <a:rPr lang="hu-HU" sz="1500" b="1" i="1" dirty="0" smtClean="0"/>
              <a:t>NNA kiegészítése:</a:t>
            </a:r>
          </a:p>
          <a:p>
            <a:pPr marL="0" indent="0" algn="just">
              <a:buNone/>
            </a:pPr>
            <a:r>
              <a:rPr lang="hu-HU" sz="1500" b="1" i="1" dirty="0" smtClean="0"/>
              <a:t>„45 </a:t>
            </a:r>
            <a:r>
              <a:rPr lang="hu-HU" sz="1500" b="1" i="1" dirty="0"/>
              <a:t>kV és az alatti névleges feszültségű szabadvezetékek esetén </a:t>
            </a:r>
            <a:r>
              <a:rPr lang="el-GR" sz="1500" b="1" i="1" dirty="0"/>
              <a:t>α1 = 0,3; α2 = 0,7 </a:t>
            </a:r>
            <a:r>
              <a:rPr lang="hu-HU" sz="1500" b="1" i="1" dirty="0"/>
              <a:t>érték alkalmazandó. Ettől eltérő értéket a tervezési előírásokban kell </a:t>
            </a:r>
            <a:r>
              <a:rPr lang="hu-HU" sz="1500" b="1" i="1" dirty="0" smtClean="0"/>
              <a:t>meghatározni”</a:t>
            </a:r>
            <a:endParaRPr lang="el-GR" sz="1500" b="1" i="1" dirty="0"/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 smtClean="0"/>
              <a:t>Miért is olyan fontos ez?</a:t>
            </a:r>
          </a:p>
          <a:p>
            <a:pPr marL="0" indent="0" algn="just">
              <a:buNone/>
            </a:pPr>
            <a:r>
              <a:rPr lang="hu-HU" sz="1500" dirty="0" smtClean="0"/>
              <a:t>Álló </a:t>
            </a:r>
            <a:r>
              <a:rPr lang="hu-HU" sz="1500" dirty="0"/>
              <a:t>szigetelős </a:t>
            </a:r>
            <a:r>
              <a:rPr lang="hu-HU" sz="1500" dirty="0" smtClean="0"/>
              <a:t>fejszerkezetek </a:t>
            </a:r>
            <a:r>
              <a:rPr lang="hu-HU" sz="1500" dirty="0"/>
              <a:t>(mint például TBH, SBH, TBE, stb</a:t>
            </a:r>
            <a:r>
              <a:rPr lang="hu-HU" sz="1500" dirty="0" smtClean="0"/>
              <a:t>.) alkalmazása </a:t>
            </a:r>
            <a:r>
              <a:rPr lang="hu-HU" sz="1500" dirty="0"/>
              <a:t>esetén jelentős húzáskülönbségek adódnak az oszlop két oldalán. Ennek oka a fejszerkezeteknél alkalmazott álló szigetelő, mely fixen rögzíti a sodronyt, és statikai szempontból feszítő megfogásként viselkedik.</a:t>
            </a:r>
          </a:p>
          <a:p>
            <a:pPr marL="0" indent="0" algn="just">
              <a:buNone/>
            </a:pPr>
            <a:endParaRPr lang="hu-HU" sz="1500" dirty="0"/>
          </a:p>
          <a:p>
            <a:pPr marL="0" indent="0" algn="just">
              <a:buNone/>
            </a:pPr>
            <a:endParaRPr lang="hu-HU" sz="1500" dirty="0"/>
          </a:p>
          <a:p>
            <a:pPr marL="0" indent="0" algn="just">
              <a:buNone/>
            </a:pPr>
            <a:endParaRPr lang="hu-HU" sz="1500" b="1" dirty="0" smtClean="0"/>
          </a:p>
          <a:p>
            <a:pPr marL="0" indent="0" algn="just">
              <a:buNone/>
            </a:pPr>
            <a:endParaRPr lang="hu-HU" sz="1500" b="1" dirty="0" smtClean="0"/>
          </a:p>
        </p:txBody>
      </p:sp>
    </p:spTree>
    <p:extLst>
      <p:ext uri="{BB962C8B-B14F-4D97-AF65-F5344CB8AC3E}">
        <p14:creationId xmlns:p14="http://schemas.microsoft.com/office/powerpoint/2010/main" val="260547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1671</TotalTime>
  <Words>1525</Words>
  <Application>Microsoft Office PowerPoint</Application>
  <PresentationFormat>Szélesvásznú</PresentationFormat>
  <Paragraphs>253</Paragraphs>
  <Slides>11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Calibri</vt:lpstr>
      <vt:lpstr>Times New Roman</vt:lpstr>
      <vt:lpstr>Trebuchet MS</vt:lpstr>
      <vt:lpstr>Wingdings 3</vt:lpstr>
      <vt:lpstr>Fazetta</vt:lpstr>
      <vt:lpstr>KÖZÉPFESZÜLTSÉGŰ SZABADVEZETÉK TERVEZÉSE AZ  MSZ EN 50341-1 ÉS MSZE 50341-2 SZABVÁNYOK SZERINT  I. rész - szabványváltozás</vt:lpstr>
      <vt:lpstr>MSZ 151 és MSZ EN 50341-1 és MSZE 50341-2 szabványok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  <vt:lpstr>Főbb változások az MSZ 151 szabványhoz képest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Pécsi Erőmű – Siklós I-II. 132 kV-os távvezeték rekonstrukciója</dc:title>
  <dc:creator>Bagi_Istvan</dc:creator>
  <cp:lastModifiedBy>Gergely Tizer</cp:lastModifiedBy>
  <cp:revision>166</cp:revision>
  <dcterms:created xsi:type="dcterms:W3CDTF">2016-05-23T08:03:27Z</dcterms:created>
  <dcterms:modified xsi:type="dcterms:W3CDTF">2019-10-16T06:18:37Z</dcterms:modified>
</cp:coreProperties>
</file>