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1"/>
  </p:notesMasterIdLst>
  <p:sldIdLst>
    <p:sldId id="256" r:id="rId2"/>
    <p:sldId id="271" r:id="rId3"/>
    <p:sldId id="311" r:id="rId4"/>
    <p:sldId id="312" r:id="rId5"/>
    <p:sldId id="313" r:id="rId6"/>
    <p:sldId id="314" r:id="rId7"/>
    <p:sldId id="315" r:id="rId8"/>
    <p:sldId id="316" r:id="rId9"/>
    <p:sldId id="317" r:id="rId10"/>
    <p:sldId id="318" r:id="rId11"/>
    <p:sldId id="319" r:id="rId12"/>
    <p:sldId id="320" r:id="rId13"/>
    <p:sldId id="321" r:id="rId14"/>
    <p:sldId id="322" r:id="rId15"/>
    <p:sldId id="323" r:id="rId16"/>
    <p:sldId id="324" r:id="rId17"/>
    <p:sldId id="288" r:id="rId18"/>
    <p:sldId id="325" r:id="rId19"/>
    <p:sldId id="326" r:id="rId2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8" d="100"/>
          <a:sy n="88" d="100"/>
        </p:scale>
        <p:origin x="52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AC50A1-8E1F-4C53-9092-5B84EF8563A7}" type="datetimeFigureOut">
              <a:rPr lang="hu-HU" smtClean="0"/>
              <a:t>2019. 11. 03.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24BCC5-1D34-4D98-BED1-C160B8A6779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1082323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24BCC5-1D34-4D98-BED1-C160B8A67796}" type="slidenum">
              <a:rPr lang="hu-HU" smtClean="0"/>
              <a:t>1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2461068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/>
              <a:t>Alcím mintájának szerkesztése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ím és képaláír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dézet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évkárty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évkártya idéze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gaz vagy ham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11/3/2019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11/3/2019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11/3/2019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11/3/2019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11/3/2019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11/3/2019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11/3/2019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u-HU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11/3/2019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11/3/2019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9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ISO_9001_ISO_14001_COL-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893" y="5984413"/>
            <a:ext cx="676440" cy="6548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Cím 1"/>
          <p:cNvSpPr txBox="1">
            <a:spLocks/>
          </p:cNvSpPr>
          <p:nvPr/>
        </p:nvSpPr>
        <p:spPr>
          <a:xfrm>
            <a:off x="1507066" y="3744887"/>
            <a:ext cx="9381067" cy="164630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r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hu-HU" sz="2800" dirty="0" smtClean="0">
                <a:solidFill>
                  <a:srgbClr val="0070C0"/>
                </a:solidFill>
              </a:rPr>
              <a:t>KÖZÉPFESZÜLTSÉGŰ SZABADVEZETÉK TERVEZÉSE AZ </a:t>
            </a:r>
            <a:br>
              <a:rPr lang="hu-HU" sz="2800" dirty="0" smtClean="0">
                <a:solidFill>
                  <a:srgbClr val="0070C0"/>
                </a:solidFill>
              </a:rPr>
            </a:br>
            <a:r>
              <a:rPr lang="hu-HU" sz="2800" dirty="0" smtClean="0">
                <a:solidFill>
                  <a:srgbClr val="0070C0"/>
                </a:solidFill>
              </a:rPr>
              <a:t>MSZ EN 50341-1 ÉS MSZE 50341-2 SZABVÁNYOK SZERINT</a:t>
            </a:r>
            <a:br>
              <a:rPr lang="hu-HU" sz="2800" dirty="0" smtClean="0">
                <a:solidFill>
                  <a:srgbClr val="0070C0"/>
                </a:solidFill>
              </a:rPr>
            </a:br>
            <a:r>
              <a:rPr lang="hu-HU" sz="2800" dirty="0" smtClean="0">
                <a:solidFill>
                  <a:srgbClr val="0070C0"/>
                </a:solidFill>
              </a:rPr>
              <a:t/>
            </a:r>
            <a:br>
              <a:rPr lang="hu-HU" sz="2800" dirty="0" smtClean="0">
                <a:solidFill>
                  <a:srgbClr val="0070C0"/>
                </a:solidFill>
              </a:rPr>
            </a:br>
            <a:r>
              <a:rPr lang="hu-HU" sz="2800" dirty="0" smtClean="0">
                <a:solidFill>
                  <a:srgbClr val="0070C0"/>
                </a:solidFill>
              </a:rPr>
              <a:t>I</a:t>
            </a:r>
            <a:r>
              <a:rPr lang="hu-HU" sz="2800" cap="all" dirty="0" smtClean="0">
                <a:solidFill>
                  <a:srgbClr val="0070C0"/>
                </a:solidFill>
              </a:rPr>
              <a:t>I. rész </a:t>
            </a:r>
            <a:r>
              <a:rPr lang="hu-HU" sz="2800" cap="all" dirty="0">
                <a:solidFill>
                  <a:srgbClr val="0070C0"/>
                </a:solidFill>
              </a:rPr>
              <a:t>- E.ON KÖF tervezőszoftver – MSZ EN </a:t>
            </a:r>
            <a:r>
              <a:rPr lang="hu-HU" sz="2800" cap="all" dirty="0" smtClean="0">
                <a:solidFill>
                  <a:srgbClr val="0070C0"/>
                </a:solidFill>
              </a:rPr>
              <a:t>5031 és tervezési segédlet</a:t>
            </a:r>
            <a:endParaRPr lang="hu-HU" sz="2800" cap="all" dirty="0">
              <a:solidFill>
                <a:srgbClr val="0070C0"/>
              </a:solidFill>
            </a:endParaRPr>
          </a:p>
        </p:txBody>
      </p:sp>
      <p:sp>
        <p:nvSpPr>
          <p:cNvPr id="9" name="Cím 1"/>
          <p:cNvSpPr txBox="1">
            <a:spLocks/>
          </p:cNvSpPr>
          <p:nvPr/>
        </p:nvSpPr>
        <p:spPr>
          <a:xfrm>
            <a:off x="1507066" y="2377164"/>
            <a:ext cx="7766936" cy="60562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r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/>
            <a:r>
              <a:rPr lang="hu-HU" sz="2800" dirty="0" err="1" smtClean="0">
                <a:solidFill>
                  <a:srgbClr val="0070C0"/>
                </a:solidFill>
              </a:rPr>
              <a:t>Tizer</a:t>
            </a:r>
            <a:r>
              <a:rPr lang="hu-HU" sz="2800" dirty="0" smtClean="0">
                <a:solidFill>
                  <a:srgbClr val="0070C0"/>
                </a:solidFill>
              </a:rPr>
              <a:t> Gergely:</a:t>
            </a:r>
            <a:endParaRPr lang="hu-HU" sz="2800" dirty="0">
              <a:solidFill>
                <a:srgbClr val="0070C0"/>
              </a:solidFill>
            </a:endParaRPr>
          </a:p>
        </p:txBody>
      </p:sp>
      <p:sp>
        <p:nvSpPr>
          <p:cNvPr id="7" name="Téglalap 6"/>
          <p:cNvSpPr/>
          <p:nvPr/>
        </p:nvSpPr>
        <p:spPr>
          <a:xfrm>
            <a:off x="9287516" y="987043"/>
            <a:ext cx="1659661" cy="46166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endParaRPr lang="hu-HU" sz="1200" dirty="0" smtClean="0">
              <a:solidFill>
                <a:srgbClr val="0070C0"/>
              </a:solidFill>
            </a:endParaRPr>
          </a:p>
          <a:p>
            <a:pPr algn="ctr"/>
            <a:r>
              <a:rPr lang="hu-HU" sz="1200" dirty="0" smtClean="0">
                <a:solidFill>
                  <a:srgbClr val="0070C0"/>
                </a:solidFill>
              </a:rPr>
              <a:t>Mérnökiroda </a:t>
            </a:r>
            <a:r>
              <a:rPr lang="hu-HU" sz="1200" dirty="0">
                <a:solidFill>
                  <a:srgbClr val="0070C0"/>
                </a:solidFill>
              </a:rPr>
              <a:t>Kft.</a:t>
            </a:r>
          </a:p>
        </p:txBody>
      </p:sp>
      <p:pic>
        <p:nvPicPr>
          <p:cNvPr id="10" name="Kép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83177" y="323225"/>
            <a:ext cx="2790825" cy="1047750"/>
          </a:xfrm>
          <a:prstGeom prst="rect">
            <a:avLst/>
          </a:prstGeom>
        </p:spPr>
      </p:pic>
      <p:pic>
        <p:nvPicPr>
          <p:cNvPr id="11" name="Picture 2" descr="Elinor-Logo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87516" y="476325"/>
            <a:ext cx="1659662" cy="7415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76531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ím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9330266" cy="551935"/>
          </a:xfrm>
        </p:spPr>
        <p:txBody>
          <a:bodyPr>
            <a:normAutofit fontScale="90000"/>
          </a:bodyPr>
          <a:lstStyle/>
          <a:p>
            <a:r>
              <a:rPr lang="hu-HU" sz="2800" dirty="0" smtClean="0">
                <a:solidFill>
                  <a:srgbClr val="0070C0"/>
                </a:solidFill>
              </a:rPr>
              <a:t>Tervező program és segédlet az MSZE 50341-2:2019 szerint</a:t>
            </a:r>
            <a:endParaRPr lang="hu-HU" sz="2800" dirty="0">
              <a:solidFill>
                <a:srgbClr val="0070C0"/>
              </a:solidFill>
            </a:endParaRPr>
          </a:p>
        </p:txBody>
      </p:sp>
      <p:sp>
        <p:nvSpPr>
          <p:cNvPr id="9" name="Tartalom helye 2"/>
          <p:cNvSpPr>
            <a:spLocks noGrp="1"/>
          </p:cNvSpPr>
          <p:nvPr>
            <p:ph idx="1"/>
          </p:nvPr>
        </p:nvSpPr>
        <p:spPr>
          <a:xfrm>
            <a:off x="677334" y="1407695"/>
            <a:ext cx="8695266" cy="5018505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hu-HU" sz="1500" b="1" dirty="0"/>
              <a:t>Szigetelő </a:t>
            </a:r>
            <a:r>
              <a:rPr lang="hu-HU" sz="1500" b="1" dirty="0" smtClean="0"/>
              <a:t>keresztkar</a:t>
            </a:r>
          </a:p>
          <a:p>
            <a:pPr marL="3670300" indent="0" algn="just">
              <a:buNone/>
            </a:pPr>
            <a:r>
              <a:rPr lang="hu-HU" sz="1500" dirty="0" smtClean="0"/>
              <a:t>A </a:t>
            </a:r>
            <a:r>
              <a:rPr lang="hu-HU" sz="1500" dirty="0"/>
              <a:t>Nyír-mix Kft. szigetelőkar fejszerkezet 50, sodronyok esetén, nyomvonaltörés nélküli tartóoszlopoknál alkalmazható, csak azokon a helyeken ahol nem szükséges a fokozott vagy különleges biztonság.</a:t>
            </a:r>
          </a:p>
          <a:p>
            <a:pPr marL="3670300" indent="0" algn="just">
              <a:buNone/>
            </a:pPr>
            <a:endParaRPr lang="hu-HU" sz="1500" dirty="0"/>
          </a:p>
          <a:p>
            <a:pPr marL="3670300" indent="0" algn="just">
              <a:buNone/>
            </a:pPr>
            <a:r>
              <a:rPr lang="hu-HU" sz="1500" dirty="0"/>
              <a:t>Megjegyzés:</a:t>
            </a:r>
          </a:p>
          <a:p>
            <a:pPr marL="3670300" indent="0" algn="just">
              <a:buNone/>
            </a:pPr>
            <a:r>
              <a:rPr lang="hu-HU" sz="1500" dirty="0"/>
              <a:t>A korlátozást az okozza, hogy a Nyír-mix Kft. szigetelőkarjának meg kell felelnie a szabvány szigetelőkre vonatkozó előírásainak is.</a:t>
            </a:r>
          </a:p>
          <a:p>
            <a:pPr marL="3670300" indent="0" algn="just">
              <a:buNone/>
            </a:pPr>
            <a:endParaRPr lang="hu-HU" sz="1500" dirty="0"/>
          </a:p>
          <a:p>
            <a:pPr marL="3670300" indent="0" algn="just">
              <a:buNone/>
            </a:pPr>
            <a:r>
              <a:rPr lang="hu-HU" sz="1500" dirty="0"/>
              <a:t>Az áramvezető megfogás:</a:t>
            </a:r>
          </a:p>
          <a:p>
            <a:pPr marL="3670300" indent="0" algn="just">
              <a:buNone/>
            </a:pPr>
            <a:r>
              <a:rPr lang="hu-HU" sz="1500" dirty="0"/>
              <a:t>csavart </a:t>
            </a:r>
            <a:r>
              <a:rPr lang="hu-HU" sz="1500" dirty="0" smtClean="0"/>
              <a:t>kettősszemmel </a:t>
            </a:r>
            <a:r>
              <a:rPr lang="hu-HU" sz="1500" dirty="0"/>
              <a:t>szerelt lengőtartó</a:t>
            </a:r>
          </a:p>
          <a:p>
            <a:pPr marL="3670300" indent="0" algn="just">
              <a:buNone/>
            </a:pPr>
            <a:endParaRPr lang="hu-HU" sz="1500" dirty="0"/>
          </a:p>
          <a:p>
            <a:pPr marL="3670300" indent="0" algn="just">
              <a:buNone/>
            </a:pPr>
            <a:r>
              <a:rPr lang="hu-HU" sz="1500" dirty="0"/>
              <a:t>Madarak áramütés elleni védelme:</a:t>
            </a:r>
          </a:p>
          <a:p>
            <a:pPr marL="3670300" indent="0" algn="just">
              <a:buNone/>
            </a:pPr>
            <a:r>
              <a:rPr lang="hu-HU" sz="1500" dirty="0"/>
              <a:t>külön védőintézkedést nem igényel</a:t>
            </a:r>
          </a:p>
          <a:p>
            <a:pPr marL="3227388" indent="0" algn="just">
              <a:buNone/>
            </a:pPr>
            <a:endParaRPr lang="hu-HU" sz="1500" dirty="0"/>
          </a:p>
        </p:txBody>
      </p:sp>
      <p:graphicFrame>
        <p:nvGraphicFramePr>
          <p:cNvPr id="2" name="Objektum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4245602"/>
              </p:ext>
            </p:extLst>
          </p:nvPr>
        </p:nvGraphicFramePr>
        <p:xfrm>
          <a:off x="677334" y="1887351"/>
          <a:ext cx="3489404" cy="3652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6" name="Bitkép" r:id="rId3" imgW="4514286" imgH="4723810" progId="Paint.Picture">
                  <p:embed/>
                </p:oleObj>
              </mc:Choice>
              <mc:Fallback>
                <p:oleObj name="Bitkép" r:id="rId3" imgW="4514286" imgH="4723810" progId="Paint.Picture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7334" y="1887351"/>
                        <a:ext cx="3489404" cy="36528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églalap 2"/>
          <p:cNvSpPr/>
          <p:nvPr/>
        </p:nvSpPr>
        <p:spPr>
          <a:xfrm>
            <a:off x="677334" y="5525478"/>
            <a:ext cx="3838910" cy="3231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1000"/>
              </a:spcBef>
              <a:buClr>
                <a:schemeClr val="accent1"/>
              </a:buClr>
              <a:buSzPct val="80000"/>
            </a:pPr>
            <a:r>
              <a:rPr lang="hu-HU" sz="15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Alsó fázis felfüggesztési pontja: 9,65 m</a:t>
            </a:r>
          </a:p>
        </p:txBody>
      </p:sp>
    </p:spTree>
    <p:extLst>
      <p:ext uri="{BB962C8B-B14F-4D97-AF65-F5344CB8AC3E}">
        <p14:creationId xmlns:p14="http://schemas.microsoft.com/office/powerpoint/2010/main" val="2596325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artalom helye 2"/>
          <p:cNvSpPr>
            <a:spLocks noGrp="1"/>
          </p:cNvSpPr>
          <p:nvPr>
            <p:ph idx="1"/>
          </p:nvPr>
        </p:nvSpPr>
        <p:spPr>
          <a:xfrm>
            <a:off x="677334" y="1407695"/>
            <a:ext cx="11159066" cy="5018505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hu-HU" sz="1500" b="1" dirty="0"/>
              <a:t>Feszítő-, sarokfeszítő </a:t>
            </a:r>
            <a:r>
              <a:rPr lang="hu-HU" sz="1500" b="1" dirty="0" smtClean="0"/>
              <a:t>oszlopok:</a:t>
            </a:r>
          </a:p>
          <a:p>
            <a:pPr marL="0" indent="0" algn="just">
              <a:buNone/>
            </a:pPr>
            <a:r>
              <a:rPr lang="hu-HU" sz="1500" dirty="0"/>
              <a:t>Az oszlopok alkalmazhatóságára vonatkozó általános előírások:</a:t>
            </a:r>
          </a:p>
          <a:p>
            <a:pPr algn="just"/>
            <a:r>
              <a:rPr lang="hu-HU" sz="1500" dirty="0"/>
              <a:t>VÁT-H21 szerinti egysíkú fejszerkezetek alkalmazhatóak,</a:t>
            </a:r>
          </a:p>
          <a:p>
            <a:pPr algn="just"/>
            <a:r>
              <a:rPr lang="hu-HU" sz="1500" dirty="0"/>
              <a:t>az oszlopok kereszttartóinak szögfelezőben kell állniuk, ettől eltérni csak indokolt esetben, az E.ON kapcsolattartóval egyeztetve lehet,</a:t>
            </a:r>
          </a:p>
          <a:p>
            <a:pPr algn="just"/>
            <a:r>
              <a:rPr lang="hu-HU" sz="1500" dirty="0"/>
              <a:t>az oszlop áttörések a keresztkarra merőlegesek.</a:t>
            </a:r>
          </a:p>
          <a:p>
            <a:pPr marL="0" indent="0" algn="just">
              <a:buNone/>
            </a:pPr>
            <a:r>
              <a:rPr lang="hu-HU" sz="1500" dirty="0"/>
              <a:t>Madarak áramütés elleni </a:t>
            </a:r>
            <a:r>
              <a:rPr lang="hu-HU" sz="1500" dirty="0" smtClean="0"/>
              <a:t>védelme:</a:t>
            </a:r>
            <a:endParaRPr lang="hu-HU" sz="1500" dirty="0"/>
          </a:p>
          <a:p>
            <a:pPr marL="0" indent="0" algn="just">
              <a:buNone/>
            </a:pPr>
            <a:r>
              <a:rPr lang="hu-HU" sz="1500" dirty="0"/>
              <a:t>Minimum 780 mm hosszúságú szigetelőket kell alkalmazni, és az áramkötéseket BSZV sodronyokkal, lefelé állított fejszerelvényes terelőszigetelőkkel kell kialakítani</a:t>
            </a:r>
            <a:r>
              <a:rPr lang="hu-HU" sz="1500" dirty="0" smtClean="0"/>
              <a:t>.</a:t>
            </a:r>
            <a:endParaRPr lang="hu-HU" sz="1300" dirty="0" smtClean="0"/>
          </a:p>
          <a:p>
            <a:pPr marL="863600" lvl="1" algn="just">
              <a:buFont typeface="Courier New" panose="02070309020205020404" pitchFamily="49" charset="0"/>
              <a:buChar char="o"/>
            </a:pPr>
            <a:endParaRPr lang="hu-HU" sz="1300" dirty="0" smtClean="0"/>
          </a:p>
          <a:p>
            <a:pPr marL="0" indent="0" algn="just">
              <a:buNone/>
            </a:pPr>
            <a:endParaRPr lang="el-GR" sz="1500" dirty="0"/>
          </a:p>
        </p:txBody>
      </p:sp>
      <p:sp>
        <p:nvSpPr>
          <p:cNvPr id="5" name="Cím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9330266" cy="551935"/>
          </a:xfrm>
        </p:spPr>
        <p:txBody>
          <a:bodyPr>
            <a:normAutofit fontScale="90000"/>
          </a:bodyPr>
          <a:lstStyle/>
          <a:p>
            <a:r>
              <a:rPr lang="hu-HU" sz="2800" dirty="0" smtClean="0">
                <a:solidFill>
                  <a:srgbClr val="0070C0"/>
                </a:solidFill>
              </a:rPr>
              <a:t>Tervező program és segédlet az MSZE 50341-2:2019 szerint</a:t>
            </a:r>
            <a:endParaRPr lang="hu-HU" sz="28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7093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artalom helye 2"/>
          <p:cNvSpPr>
            <a:spLocks noGrp="1"/>
          </p:cNvSpPr>
          <p:nvPr>
            <p:ph idx="1"/>
          </p:nvPr>
        </p:nvSpPr>
        <p:spPr>
          <a:xfrm>
            <a:off x="677334" y="1407695"/>
            <a:ext cx="11159066" cy="5018505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hu-HU" sz="1500" b="1" dirty="0"/>
              <a:t>Végfeszítő </a:t>
            </a:r>
            <a:r>
              <a:rPr lang="hu-HU" sz="1500" b="1" dirty="0" smtClean="0"/>
              <a:t>oszlopok:</a:t>
            </a:r>
          </a:p>
          <a:p>
            <a:pPr marL="0" indent="0" algn="just">
              <a:buNone/>
            </a:pPr>
            <a:r>
              <a:rPr lang="hu-HU" sz="1500" dirty="0"/>
              <a:t>Az oszlopok alkalmazhatóságára vonatkozó általános előírások:</a:t>
            </a:r>
          </a:p>
          <a:p>
            <a:pPr algn="just"/>
            <a:r>
              <a:rPr lang="hu-HU" sz="1500" dirty="0"/>
              <a:t>VÁT-H21 szerinti egysíkú fejszerkezetek alkalmazhatóak,</a:t>
            </a:r>
          </a:p>
          <a:p>
            <a:pPr algn="just"/>
            <a:r>
              <a:rPr lang="hu-HU" sz="1500" dirty="0"/>
              <a:t>az oszlopok kereszttartóinak minden esetben a vezetőirányra merőlegesen kell állniuk,</a:t>
            </a:r>
          </a:p>
          <a:p>
            <a:pPr algn="just"/>
            <a:r>
              <a:rPr lang="hu-HU" sz="1500" dirty="0"/>
              <a:t>az oszlop áttörések a keresztkar irányúak.</a:t>
            </a:r>
          </a:p>
          <a:p>
            <a:pPr marL="0" indent="0" algn="just">
              <a:buNone/>
            </a:pPr>
            <a:r>
              <a:rPr lang="hu-HU" sz="1500" dirty="0"/>
              <a:t>Madarak áramütés elleni védelme:</a:t>
            </a:r>
          </a:p>
          <a:p>
            <a:pPr marL="0" indent="0" algn="just">
              <a:buNone/>
            </a:pPr>
            <a:r>
              <a:rPr lang="hu-HU" sz="1500" dirty="0"/>
              <a:t>Minimum 780 mm hosszúságú szigetelőket kell alkalmazni, és a kábelfelvezetéseket, OTR állomásokat lehetőleg az áramvezetők felőli oldalon kell elhelyezni, és az áramkötéseket BSZV sodronyokkal kell kialakítani</a:t>
            </a:r>
            <a:r>
              <a:rPr lang="hu-HU" sz="1500" dirty="0" smtClean="0"/>
              <a:t>.</a:t>
            </a:r>
          </a:p>
          <a:p>
            <a:pPr marL="0" indent="0" algn="just">
              <a:buNone/>
            </a:pPr>
            <a:endParaRPr lang="hu-HU" sz="1500" dirty="0" smtClean="0"/>
          </a:p>
          <a:p>
            <a:pPr marL="0" indent="0" algn="just">
              <a:buNone/>
            </a:pPr>
            <a:r>
              <a:rPr lang="hu-HU" sz="1500" b="1" dirty="0"/>
              <a:t>Leágazó </a:t>
            </a:r>
            <a:r>
              <a:rPr lang="hu-HU" sz="1500" b="1" dirty="0" smtClean="0"/>
              <a:t>oszlopok:</a:t>
            </a:r>
            <a:endParaRPr lang="hu-HU" sz="1500" b="1" dirty="0"/>
          </a:p>
          <a:p>
            <a:pPr marL="0" indent="0" algn="just">
              <a:buNone/>
            </a:pPr>
            <a:r>
              <a:rPr lang="hu-HU" sz="1500" dirty="0" smtClean="0"/>
              <a:t>Az </a:t>
            </a:r>
            <a:r>
              <a:rPr lang="hu-HU" sz="1500" dirty="0"/>
              <a:t>oszlopokat a leágazó vezeték irányában minden esetben csak végfeszítőként-, a gerincvezetékre vonatkozóan pedig tartóként-, saroktartóként-, vonal-, vagy sarokfeszítőként lehet alkalmazni</a:t>
            </a:r>
            <a:r>
              <a:rPr lang="hu-HU" sz="1500" dirty="0" smtClean="0"/>
              <a:t>.</a:t>
            </a:r>
          </a:p>
          <a:p>
            <a:pPr marL="0" indent="0" algn="just">
              <a:buNone/>
            </a:pPr>
            <a:endParaRPr lang="hu-HU" sz="1500" dirty="0" smtClean="0"/>
          </a:p>
          <a:p>
            <a:pPr marL="0" indent="0" algn="just">
              <a:buNone/>
            </a:pPr>
            <a:r>
              <a:rPr lang="hu-HU" sz="1500" b="1" dirty="0" smtClean="0"/>
              <a:t>Alapozások:</a:t>
            </a:r>
            <a:endParaRPr lang="hu-HU" sz="1500" b="1" dirty="0"/>
          </a:p>
          <a:p>
            <a:pPr marL="0" indent="0" algn="just">
              <a:buNone/>
            </a:pPr>
            <a:r>
              <a:rPr lang="hu-HU" sz="1500" dirty="0"/>
              <a:t>Az adott talajhoz való VÁT-H21 szerinti alapokat kell alkalmazni.</a:t>
            </a:r>
          </a:p>
          <a:p>
            <a:pPr marL="0" indent="0" algn="just">
              <a:buNone/>
            </a:pPr>
            <a:endParaRPr lang="hu-HU" sz="1400" dirty="0"/>
          </a:p>
          <a:p>
            <a:pPr marL="0" indent="0" algn="just">
              <a:buNone/>
            </a:pPr>
            <a:endParaRPr lang="hu-HU" sz="1300" dirty="0" smtClean="0"/>
          </a:p>
          <a:p>
            <a:pPr marL="0" indent="0" algn="just">
              <a:buNone/>
            </a:pPr>
            <a:endParaRPr lang="el-GR" sz="1500" dirty="0"/>
          </a:p>
        </p:txBody>
      </p:sp>
      <p:sp>
        <p:nvSpPr>
          <p:cNvPr id="5" name="Cím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9330266" cy="551935"/>
          </a:xfrm>
        </p:spPr>
        <p:txBody>
          <a:bodyPr>
            <a:normAutofit fontScale="90000"/>
          </a:bodyPr>
          <a:lstStyle/>
          <a:p>
            <a:r>
              <a:rPr lang="hu-HU" sz="2800" dirty="0" smtClean="0">
                <a:solidFill>
                  <a:srgbClr val="0070C0"/>
                </a:solidFill>
              </a:rPr>
              <a:t>Tervező program és segédlet az MSZE 50341-2:2019 szerint</a:t>
            </a:r>
            <a:endParaRPr lang="hu-HU" sz="28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6170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artalom helye 2"/>
          <p:cNvSpPr>
            <a:spLocks noGrp="1"/>
          </p:cNvSpPr>
          <p:nvPr>
            <p:ph idx="1"/>
          </p:nvPr>
        </p:nvSpPr>
        <p:spPr>
          <a:xfrm>
            <a:off x="677334" y="1407695"/>
            <a:ext cx="9125572" cy="5018505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hu-HU" sz="1500" b="1" dirty="0" smtClean="0"/>
              <a:t>Szigetelők:</a:t>
            </a:r>
          </a:p>
          <a:p>
            <a:pPr marL="0" indent="0" algn="just">
              <a:buNone/>
            </a:pPr>
            <a:r>
              <a:rPr lang="hu-HU" sz="1500" dirty="0"/>
              <a:t>Az E.ON területeken rendszeresített szigetelők az alábbi beépítési körülmények között alkalmazhatóak. Ettől kedvezőtlenebb beépítési körülmények között (pl. nagyobb keresztmetszetű sodrony, nagyobb húzófeszültség, álló szigetelő esetén nagyobb nyomvonaltörés, stb.) a feladatkiíróval egyeztetve az alábbi megoldások közül kell választani:</a:t>
            </a:r>
          </a:p>
          <a:p>
            <a:pPr algn="just"/>
            <a:r>
              <a:rPr lang="hu-HU" sz="1500" dirty="0"/>
              <a:t>oszlopköz csökkentése</a:t>
            </a:r>
          </a:p>
          <a:p>
            <a:pPr algn="just"/>
            <a:r>
              <a:rPr lang="hu-HU" sz="1500" dirty="0"/>
              <a:t>saroktartó helyett feszítő oszlop alkalmazása</a:t>
            </a:r>
          </a:p>
          <a:p>
            <a:pPr algn="just"/>
            <a:r>
              <a:rPr lang="hu-HU" sz="1500" dirty="0"/>
              <a:t>húzófeszültség csökkentése</a:t>
            </a:r>
          </a:p>
          <a:p>
            <a:pPr algn="just"/>
            <a:r>
              <a:rPr lang="hu-HU" sz="1500" dirty="0"/>
              <a:t>nagyobb minimális mechanika törőerejű (SML) szigetelő alkalmazása</a:t>
            </a:r>
          </a:p>
          <a:p>
            <a:pPr marL="0" indent="0" algn="just">
              <a:buNone/>
            </a:pPr>
            <a:r>
              <a:rPr lang="hu-HU" sz="1500" b="1" dirty="0"/>
              <a:t>Ilyen esetben a szigetelők mechanikai ellenőrzését az adott beépítési körülményekre vonatkozóan el kell végezni!</a:t>
            </a:r>
          </a:p>
          <a:p>
            <a:pPr marL="0" indent="0" algn="just">
              <a:buNone/>
            </a:pPr>
            <a:endParaRPr lang="el-GR" sz="1500" dirty="0"/>
          </a:p>
        </p:txBody>
      </p:sp>
      <p:sp>
        <p:nvSpPr>
          <p:cNvPr id="5" name="Cím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9330266" cy="551935"/>
          </a:xfrm>
        </p:spPr>
        <p:txBody>
          <a:bodyPr>
            <a:normAutofit fontScale="90000"/>
          </a:bodyPr>
          <a:lstStyle/>
          <a:p>
            <a:r>
              <a:rPr lang="hu-HU" sz="2800" dirty="0" smtClean="0">
                <a:solidFill>
                  <a:srgbClr val="0070C0"/>
                </a:solidFill>
              </a:rPr>
              <a:t>Tervező program és segédlet az MSZE 50341-2:2019 szerint</a:t>
            </a:r>
            <a:endParaRPr lang="hu-HU" sz="28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7654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artalom helye 2"/>
          <p:cNvSpPr>
            <a:spLocks noGrp="1"/>
          </p:cNvSpPr>
          <p:nvPr>
            <p:ph idx="1"/>
          </p:nvPr>
        </p:nvSpPr>
        <p:spPr>
          <a:xfrm>
            <a:off x="677334" y="1407695"/>
            <a:ext cx="9330266" cy="5018505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hu-HU" sz="1500" b="1" dirty="0"/>
              <a:t>10 </a:t>
            </a:r>
            <a:r>
              <a:rPr lang="hu-HU" sz="1500" b="1" dirty="0" err="1"/>
              <a:t>kN-os</a:t>
            </a:r>
            <a:r>
              <a:rPr lang="hu-HU" sz="1500" b="1" dirty="0"/>
              <a:t> álló szigetelők </a:t>
            </a:r>
            <a:r>
              <a:rPr lang="hu-HU" sz="1500" b="1" dirty="0" smtClean="0"/>
              <a:t>alkalmazhatósága:</a:t>
            </a:r>
          </a:p>
          <a:p>
            <a:pPr marL="0" indent="0" algn="just">
              <a:buNone/>
            </a:pPr>
            <a:r>
              <a:rPr lang="hu-HU" sz="1500" dirty="0"/>
              <a:t>A szigetelők mind normál, fokozott és különleges biztonsággal létesített szabadvezetékek esetén az alábbi beépítési körülmények mellett alkalmazható:</a:t>
            </a:r>
          </a:p>
          <a:p>
            <a:pPr marL="0" indent="0" algn="just">
              <a:buNone/>
            </a:pPr>
            <a:r>
              <a:rPr lang="hu-HU" sz="1500" dirty="0"/>
              <a:t>50 AASC sodrony esetén:</a:t>
            </a:r>
          </a:p>
          <a:p>
            <a:pPr algn="just"/>
            <a:r>
              <a:rPr lang="hu-HU" sz="1500" dirty="0"/>
              <a:t>megengedhető maximális húzófeszültség:	90 N/mm</a:t>
            </a:r>
            <a:r>
              <a:rPr lang="hu-HU" sz="1500" baseline="30000" dirty="0"/>
              <a:t>2</a:t>
            </a:r>
          </a:p>
          <a:p>
            <a:pPr algn="just"/>
            <a:r>
              <a:rPr lang="hu-HU" sz="1500" dirty="0"/>
              <a:t>megengedhető maximális oszlopköz:		130 m</a:t>
            </a:r>
          </a:p>
          <a:p>
            <a:pPr algn="just"/>
            <a:r>
              <a:rPr lang="hu-HU" sz="1500" dirty="0"/>
              <a:t>megengedhető nyomvonaltörés:			160°</a:t>
            </a:r>
          </a:p>
          <a:p>
            <a:pPr marL="0" indent="0" algn="just">
              <a:buNone/>
            </a:pPr>
            <a:r>
              <a:rPr lang="hu-HU" sz="1500" dirty="0"/>
              <a:t>95 AASC sodrony esetén:</a:t>
            </a:r>
          </a:p>
          <a:p>
            <a:pPr algn="just"/>
            <a:r>
              <a:rPr lang="hu-HU" sz="1500" dirty="0"/>
              <a:t>megengedhető maximális húzófeszültség:	80 N/mm</a:t>
            </a:r>
            <a:r>
              <a:rPr lang="hu-HU" sz="1500" baseline="30000" dirty="0"/>
              <a:t>2</a:t>
            </a:r>
          </a:p>
          <a:p>
            <a:pPr algn="just"/>
            <a:r>
              <a:rPr lang="hu-HU" sz="1500" dirty="0"/>
              <a:t>megengedhető maximális oszlopköz:		100 m</a:t>
            </a:r>
          </a:p>
          <a:p>
            <a:pPr algn="just"/>
            <a:r>
              <a:rPr lang="hu-HU" sz="1500" dirty="0"/>
              <a:t>megengedhető nyomvonaltörés:			165°</a:t>
            </a:r>
          </a:p>
          <a:p>
            <a:pPr marL="0" indent="0" algn="just">
              <a:buNone/>
            </a:pPr>
            <a:r>
              <a:rPr lang="hu-HU" sz="1500" dirty="0"/>
              <a:t>120 AASC sodrony esetén:</a:t>
            </a:r>
          </a:p>
          <a:p>
            <a:pPr algn="just"/>
            <a:r>
              <a:rPr lang="hu-HU" sz="1500" dirty="0"/>
              <a:t>megengedhető maximális húzófeszültség:	80 N/mm</a:t>
            </a:r>
            <a:r>
              <a:rPr lang="hu-HU" sz="1500" baseline="30000" dirty="0"/>
              <a:t>2</a:t>
            </a:r>
          </a:p>
          <a:p>
            <a:pPr algn="just"/>
            <a:r>
              <a:rPr lang="hu-HU" sz="1500" dirty="0"/>
              <a:t>megengedhető maximális oszlopköz:		100 m</a:t>
            </a:r>
          </a:p>
          <a:p>
            <a:pPr algn="just"/>
            <a:r>
              <a:rPr lang="hu-HU" sz="1500" dirty="0"/>
              <a:t>megengedhető nyomvonaltörés:			170°</a:t>
            </a:r>
            <a:endParaRPr lang="el-GR" sz="1500" dirty="0"/>
          </a:p>
        </p:txBody>
      </p:sp>
      <p:sp>
        <p:nvSpPr>
          <p:cNvPr id="5" name="Cím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9330266" cy="551935"/>
          </a:xfrm>
        </p:spPr>
        <p:txBody>
          <a:bodyPr>
            <a:normAutofit fontScale="90000"/>
          </a:bodyPr>
          <a:lstStyle/>
          <a:p>
            <a:r>
              <a:rPr lang="hu-HU" sz="2800" dirty="0" smtClean="0">
                <a:solidFill>
                  <a:srgbClr val="0070C0"/>
                </a:solidFill>
              </a:rPr>
              <a:t>Tervező program és segédlet az MSZE 50341-2:2019 szerint</a:t>
            </a:r>
            <a:endParaRPr lang="hu-HU" sz="28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0242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artalom helye 2"/>
          <p:cNvSpPr>
            <a:spLocks noGrp="1"/>
          </p:cNvSpPr>
          <p:nvPr>
            <p:ph idx="1"/>
          </p:nvPr>
        </p:nvSpPr>
        <p:spPr>
          <a:xfrm>
            <a:off x="677334" y="1407695"/>
            <a:ext cx="9330266" cy="5018505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hu-HU" sz="1500" b="1" dirty="0" smtClean="0"/>
              <a:t>70 </a:t>
            </a:r>
            <a:r>
              <a:rPr lang="hu-HU" sz="1500" b="1" dirty="0" err="1"/>
              <a:t>kN-os</a:t>
            </a:r>
            <a:r>
              <a:rPr lang="hu-HU" sz="1500" b="1" dirty="0"/>
              <a:t> függőszigetelők </a:t>
            </a:r>
            <a:r>
              <a:rPr lang="hu-HU" sz="1500" b="1" dirty="0" smtClean="0"/>
              <a:t>alkalmazhatósága tartó-</a:t>
            </a:r>
            <a:r>
              <a:rPr lang="hu-HU" sz="1500" b="1" dirty="0"/>
              <a:t>, saroktartó </a:t>
            </a:r>
            <a:r>
              <a:rPr lang="hu-HU" sz="1500" b="1" dirty="0" smtClean="0"/>
              <a:t>szigetelőként:</a:t>
            </a:r>
            <a:endParaRPr lang="hu-HU" sz="1500" b="1" dirty="0"/>
          </a:p>
          <a:p>
            <a:pPr marL="0" indent="0" algn="just">
              <a:buNone/>
            </a:pPr>
            <a:r>
              <a:rPr lang="hu-HU" sz="1500" dirty="0"/>
              <a:t>A szigetelők mind normál, fokozott és különleges biztonsággal létesített szabadvezetékek esetén </a:t>
            </a:r>
            <a:r>
              <a:rPr lang="hu-HU" sz="1500" dirty="0" smtClean="0"/>
              <a:t>alkalmazhatóak.</a:t>
            </a:r>
            <a:endParaRPr lang="hu-HU" sz="1500" dirty="0"/>
          </a:p>
        </p:txBody>
      </p:sp>
      <p:sp>
        <p:nvSpPr>
          <p:cNvPr id="5" name="Cím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9330266" cy="551935"/>
          </a:xfrm>
        </p:spPr>
        <p:txBody>
          <a:bodyPr>
            <a:normAutofit fontScale="90000"/>
          </a:bodyPr>
          <a:lstStyle/>
          <a:p>
            <a:r>
              <a:rPr lang="hu-HU" sz="2800" dirty="0" smtClean="0">
                <a:solidFill>
                  <a:srgbClr val="0070C0"/>
                </a:solidFill>
              </a:rPr>
              <a:t>Tervező program és segédlet az MSZE 50341-2:2019 szerint</a:t>
            </a:r>
            <a:endParaRPr lang="hu-HU" sz="28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128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artalom helye 2"/>
          <p:cNvSpPr>
            <a:spLocks noGrp="1"/>
          </p:cNvSpPr>
          <p:nvPr>
            <p:ph idx="1"/>
          </p:nvPr>
        </p:nvSpPr>
        <p:spPr>
          <a:xfrm>
            <a:off x="677334" y="1407695"/>
            <a:ext cx="9330266" cy="5018505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hu-HU" sz="1500" b="1" dirty="0" smtClean="0"/>
              <a:t>70 </a:t>
            </a:r>
            <a:r>
              <a:rPr lang="hu-HU" sz="1500" b="1" dirty="0" err="1"/>
              <a:t>kN-os</a:t>
            </a:r>
            <a:r>
              <a:rPr lang="hu-HU" sz="1500" b="1" dirty="0"/>
              <a:t> függőszigetelők </a:t>
            </a:r>
            <a:r>
              <a:rPr lang="hu-HU" sz="1500" b="1" dirty="0" smtClean="0"/>
              <a:t>alkalmazhatósága feszítő szigetelőként:</a:t>
            </a:r>
            <a:endParaRPr lang="hu-HU" sz="1500" b="1" dirty="0"/>
          </a:p>
          <a:p>
            <a:pPr marL="0" indent="0" algn="just">
              <a:buNone/>
            </a:pPr>
            <a:r>
              <a:rPr lang="hu-HU" sz="1500" dirty="0"/>
              <a:t>A szigetelők az alábbi beépítési körülmények mellett alkalmazható:</a:t>
            </a:r>
          </a:p>
          <a:p>
            <a:pPr marL="0" indent="0" algn="just">
              <a:buNone/>
            </a:pPr>
            <a:r>
              <a:rPr lang="hu-HU" sz="1500" dirty="0"/>
              <a:t>50 AASC sodrony esetén:</a:t>
            </a:r>
          </a:p>
          <a:p>
            <a:pPr algn="just"/>
            <a:r>
              <a:rPr lang="hu-HU" sz="1500" dirty="0"/>
              <a:t>megengedhető maximális húzófeszültség:	90 N/mm</a:t>
            </a:r>
            <a:r>
              <a:rPr lang="hu-HU" sz="1500" baseline="30000" dirty="0"/>
              <a:t>2</a:t>
            </a:r>
          </a:p>
          <a:p>
            <a:pPr algn="just"/>
            <a:r>
              <a:rPr lang="hu-HU" sz="1500" dirty="0"/>
              <a:t>normál-, és fokozott biztonság:			egyes szigetelőlánc</a:t>
            </a:r>
          </a:p>
          <a:p>
            <a:pPr marL="0" indent="0" algn="just">
              <a:buNone/>
            </a:pPr>
            <a:r>
              <a:rPr lang="hu-HU" sz="1500" dirty="0"/>
              <a:t>95 AASC sodrony esetén:</a:t>
            </a:r>
          </a:p>
          <a:p>
            <a:pPr algn="just"/>
            <a:r>
              <a:rPr lang="hu-HU" sz="1500" dirty="0"/>
              <a:t>megengedhető maximális húzófeszültség:	80 N/mm</a:t>
            </a:r>
            <a:r>
              <a:rPr lang="hu-HU" sz="1500" baseline="30000" dirty="0"/>
              <a:t>2</a:t>
            </a:r>
          </a:p>
          <a:p>
            <a:pPr algn="just"/>
            <a:r>
              <a:rPr lang="hu-HU" sz="1500" dirty="0"/>
              <a:t>normál-, és fokozott biztonság:			egyes szigetelőlánc</a:t>
            </a:r>
          </a:p>
          <a:p>
            <a:pPr marL="0" indent="0" algn="just">
              <a:buNone/>
            </a:pPr>
            <a:r>
              <a:rPr lang="hu-HU" sz="1500" dirty="0"/>
              <a:t>120 AASC sodrony esetén:</a:t>
            </a:r>
          </a:p>
          <a:p>
            <a:pPr algn="just"/>
            <a:r>
              <a:rPr lang="hu-HU" sz="1500" dirty="0"/>
              <a:t>megengedhető maximális húzófeszültség:	80 N/mm</a:t>
            </a:r>
            <a:r>
              <a:rPr lang="hu-HU" sz="1500" baseline="30000" dirty="0"/>
              <a:t>2</a:t>
            </a:r>
          </a:p>
          <a:p>
            <a:pPr algn="just"/>
            <a:r>
              <a:rPr lang="hu-HU" sz="1500" dirty="0"/>
              <a:t>normál biztonság:					egyes szigetelőlánc</a:t>
            </a:r>
          </a:p>
          <a:p>
            <a:pPr algn="just"/>
            <a:r>
              <a:rPr lang="hu-HU" sz="1500" dirty="0"/>
              <a:t>fokozott biztonság:</a:t>
            </a:r>
          </a:p>
          <a:p>
            <a:pPr lvl="1" algn="just">
              <a:buFont typeface="Courier New" panose="02070309020205020404" pitchFamily="49" charset="0"/>
              <a:buChar char="o"/>
            </a:pPr>
            <a:r>
              <a:rPr lang="hu-HU" sz="1500" dirty="0"/>
              <a:t>90 m-es oszlopközig				egyes szigetelőlánc</a:t>
            </a:r>
          </a:p>
          <a:p>
            <a:pPr lvl="1" algn="just">
              <a:buFont typeface="Courier New" panose="02070309020205020404" pitchFamily="49" charset="0"/>
              <a:buChar char="o"/>
            </a:pPr>
            <a:r>
              <a:rPr lang="hu-HU" sz="1500" dirty="0"/>
              <a:t>90 m-es oszlopköz felett:			kettős szigetelőlánc</a:t>
            </a:r>
            <a:endParaRPr lang="el-GR" sz="1500" dirty="0"/>
          </a:p>
        </p:txBody>
      </p:sp>
      <p:sp>
        <p:nvSpPr>
          <p:cNvPr id="5" name="Cím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9330266" cy="551935"/>
          </a:xfrm>
        </p:spPr>
        <p:txBody>
          <a:bodyPr>
            <a:normAutofit fontScale="90000"/>
          </a:bodyPr>
          <a:lstStyle/>
          <a:p>
            <a:r>
              <a:rPr lang="hu-HU" sz="2800" dirty="0" smtClean="0">
                <a:solidFill>
                  <a:srgbClr val="0070C0"/>
                </a:solidFill>
              </a:rPr>
              <a:t>Tervező program és segédlet az MSZE 50341-2:2019 szerint</a:t>
            </a:r>
            <a:endParaRPr lang="hu-HU" sz="28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7364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artalom helye 2"/>
          <p:cNvSpPr txBox="1">
            <a:spLocks/>
          </p:cNvSpPr>
          <p:nvPr/>
        </p:nvSpPr>
        <p:spPr>
          <a:xfrm>
            <a:off x="677334" y="1431943"/>
            <a:ext cx="9475195" cy="504953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hu-HU" sz="1500" b="1" dirty="0"/>
              <a:t>Felfüggesztési szintkülönbségek:</a:t>
            </a:r>
            <a:endParaRPr lang="hu-HU" sz="1500" b="1" dirty="0" smtClean="0"/>
          </a:p>
          <a:p>
            <a:pPr marL="0" indent="0" algn="just">
              <a:buNone/>
            </a:pPr>
            <a:r>
              <a:rPr lang="hu-HU" sz="1500" dirty="0" smtClean="0"/>
              <a:t>A tervező </a:t>
            </a:r>
            <a:r>
              <a:rPr lang="hu-HU" sz="1500" dirty="0"/>
              <a:t>szoftver szerelési táblázat készítő modulja jelzi, ha valamelyik oszlopközre, illetve az oszlopra nézve felfelé húzás, vagy súlyhiány alakul ki.</a:t>
            </a:r>
          </a:p>
          <a:p>
            <a:pPr marL="0" indent="0" algn="just">
              <a:buNone/>
            </a:pPr>
            <a:r>
              <a:rPr lang="hu-HU" sz="1500" b="1" dirty="0"/>
              <a:t>Állószigetelős </a:t>
            </a:r>
            <a:r>
              <a:rPr lang="hu-HU" sz="1500" b="1" dirty="0" smtClean="0"/>
              <a:t>fejszerkezetek:</a:t>
            </a:r>
            <a:endParaRPr lang="hu-HU" sz="1500" b="1" dirty="0"/>
          </a:p>
          <a:p>
            <a:pPr marL="0" indent="0" algn="just">
              <a:buNone/>
            </a:pPr>
            <a:r>
              <a:rPr lang="hu-HU" sz="1500" dirty="0"/>
              <a:t>Állószigetelők esetén az oszlop két oldalán lévő oszlopközöket külön-külön kell vizsgálni, tekintettel arra, hogy a szigetelő nem képes elmozdulni, azaz a sodronymegfogási pont fix. Állószigetelők esetén problémát csak a felfelé húzás jelent, mely azonban egy oldalra sem engedhető meg, ezért ilyen esetben az alábbi megoldások lehet választani:</a:t>
            </a:r>
          </a:p>
          <a:p>
            <a:pPr algn="just"/>
            <a:r>
              <a:rPr lang="hu-HU" sz="1500" dirty="0"/>
              <a:t>lehúzó szerelvény alkalmazása</a:t>
            </a:r>
          </a:p>
          <a:p>
            <a:pPr algn="just"/>
            <a:r>
              <a:rPr lang="hu-HU" sz="1500" dirty="0"/>
              <a:t>magasabb tartó oszlop,</a:t>
            </a:r>
          </a:p>
          <a:p>
            <a:pPr algn="just"/>
            <a:r>
              <a:rPr lang="hu-HU" sz="1500" dirty="0"/>
              <a:t>vonalfeszítő oszlop beépítése</a:t>
            </a:r>
          </a:p>
          <a:p>
            <a:pPr marL="0" indent="0" algn="just">
              <a:buNone/>
            </a:pPr>
            <a:endParaRPr lang="hu-HU" sz="1500" dirty="0"/>
          </a:p>
          <a:p>
            <a:pPr marL="0" indent="0" algn="just">
              <a:buFont typeface="Wingdings 3" charset="2"/>
              <a:buNone/>
            </a:pPr>
            <a:endParaRPr lang="hu-HU" sz="1500" dirty="0"/>
          </a:p>
          <a:p>
            <a:pPr marL="0" indent="0" algn="just">
              <a:buFont typeface="Wingdings 3" charset="2"/>
              <a:buNone/>
            </a:pPr>
            <a:endParaRPr lang="hu-HU" sz="1500" dirty="0"/>
          </a:p>
          <a:p>
            <a:pPr marL="177800" lvl="1" indent="0" algn="just">
              <a:buNone/>
            </a:pPr>
            <a:endParaRPr lang="hu-HU" sz="1500" dirty="0" smtClean="0"/>
          </a:p>
          <a:p>
            <a:pPr marL="863600" lvl="1" algn="just">
              <a:buFont typeface="Courier New" panose="02070309020205020404" pitchFamily="49" charset="0"/>
              <a:buChar char="o"/>
            </a:pPr>
            <a:endParaRPr lang="hu-HU" sz="1300" dirty="0" smtClean="0"/>
          </a:p>
          <a:p>
            <a:pPr marL="863600" lvl="1" algn="just">
              <a:buFont typeface="Courier New" panose="02070309020205020404" pitchFamily="49" charset="0"/>
              <a:buChar char="o"/>
            </a:pPr>
            <a:endParaRPr lang="hu-HU" sz="1300" dirty="0" smtClean="0"/>
          </a:p>
          <a:p>
            <a:pPr marL="0" indent="0" algn="just">
              <a:buFont typeface="Wingdings 3" charset="2"/>
              <a:buNone/>
            </a:pPr>
            <a:endParaRPr lang="el-GR" sz="1500" dirty="0"/>
          </a:p>
        </p:txBody>
      </p:sp>
      <p:sp>
        <p:nvSpPr>
          <p:cNvPr id="7" name="Cím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9330266" cy="551935"/>
          </a:xfrm>
        </p:spPr>
        <p:txBody>
          <a:bodyPr>
            <a:normAutofit fontScale="90000"/>
          </a:bodyPr>
          <a:lstStyle/>
          <a:p>
            <a:r>
              <a:rPr lang="hu-HU" sz="2800" dirty="0" smtClean="0">
                <a:solidFill>
                  <a:srgbClr val="0070C0"/>
                </a:solidFill>
              </a:rPr>
              <a:t>Tervező program és segédlet az MSZE 50341-2:2019 szerint</a:t>
            </a:r>
            <a:endParaRPr lang="hu-HU" sz="28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5686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artalom helye 2"/>
          <p:cNvSpPr txBox="1">
            <a:spLocks/>
          </p:cNvSpPr>
          <p:nvPr/>
        </p:nvSpPr>
        <p:spPr>
          <a:xfrm>
            <a:off x="677334" y="1431943"/>
            <a:ext cx="9475195" cy="504953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hu-HU" sz="1500" b="1" dirty="0"/>
              <a:t>Függőszigetelős fejszerkezetek:</a:t>
            </a:r>
            <a:endParaRPr lang="hu-HU" sz="1500" b="1" dirty="0" smtClean="0"/>
          </a:p>
          <a:p>
            <a:pPr marL="0" indent="0" algn="just">
              <a:buNone/>
            </a:pPr>
            <a:r>
              <a:rPr lang="hu-HU" sz="1500" dirty="0"/>
              <a:t>Függőszigetelő esetén az oszlop két oldalán lévő oszlopközöket együtt kell vizsgálni, és problémát okoz a súlyhiány illetve a felfelé húzás is.</a:t>
            </a:r>
          </a:p>
          <a:p>
            <a:pPr algn="just"/>
            <a:r>
              <a:rPr lang="hu-HU" sz="1500" dirty="0"/>
              <a:t>Súlyhiány: az adott felfüggesztési pontban a súly/</a:t>
            </a:r>
            <a:r>
              <a:rPr lang="hu-HU" sz="1500" dirty="0" err="1"/>
              <a:t>széloszlopköz</a:t>
            </a:r>
            <a:r>
              <a:rPr lang="hu-HU" sz="1500" dirty="0"/>
              <a:t> aránya 1-nél kisebb, melynek következtében a szigetelők kilendülése nagyobb mértékű, ezáltal jobban megközelíthetik a földelt szerkezeti elemeket, vagy az oszloptörzset. Tekintettel arra, hogy ez függ az adott súly-, illetve </a:t>
            </a:r>
            <a:r>
              <a:rPr lang="hu-HU" sz="1500" dirty="0" err="1"/>
              <a:t>széloszlopköztől</a:t>
            </a:r>
            <a:r>
              <a:rPr lang="hu-HU" sz="1500" dirty="0"/>
              <a:t>, valamint a szigetelőlánc hosszától, súlyától, ezért minden esetben egyedi vizsgálatot igényel.</a:t>
            </a:r>
          </a:p>
          <a:p>
            <a:pPr algn="just"/>
            <a:r>
              <a:rPr lang="hu-HU" sz="1500" dirty="0" smtClean="0"/>
              <a:t>Felfelé </a:t>
            </a:r>
            <a:r>
              <a:rPr lang="hu-HU" sz="1500" dirty="0"/>
              <a:t>húzás: ilyen esetben magasabb oszlop, vagy vonalfeszítő oszlop beépítése szükséges</a:t>
            </a:r>
          </a:p>
          <a:p>
            <a:pPr marL="0" indent="0" algn="just">
              <a:buNone/>
            </a:pPr>
            <a:r>
              <a:rPr lang="hu-HU" sz="1500" b="1" dirty="0"/>
              <a:t>Vegyes </a:t>
            </a:r>
            <a:r>
              <a:rPr lang="hu-HU" sz="1500" b="1" dirty="0" smtClean="0"/>
              <a:t>fejszerkezetek:</a:t>
            </a:r>
            <a:endParaRPr lang="hu-HU" sz="1500" b="1" dirty="0"/>
          </a:p>
          <a:p>
            <a:pPr marL="0" indent="0" algn="just">
              <a:buNone/>
            </a:pPr>
            <a:r>
              <a:rPr lang="hu-HU" sz="1500" dirty="0"/>
              <a:t>Vegyes fejszerkezetek esetén a felfüggesztési szintkülönbségeket az adott szigetelőknek megfelelőn kell vizsgálni.</a:t>
            </a:r>
          </a:p>
          <a:p>
            <a:pPr marL="0" indent="0" algn="just">
              <a:buFont typeface="Wingdings 3" charset="2"/>
              <a:buNone/>
            </a:pPr>
            <a:endParaRPr lang="hu-HU" sz="1500" dirty="0"/>
          </a:p>
          <a:p>
            <a:pPr marL="0" indent="0" algn="just">
              <a:buFont typeface="Wingdings 3" charset="2"/>
              <a:buNone/>
            </a:pPr>
            <a:endParaRPr lang="hu-HU" sz="1500" dirty="0"/>
          </a:p>
          <a:p>
            <a:pPr marL="177800" lvl="1" indent="0" algn="just">
              <a:buNone/>
            </a:pPr>
            <a:endParaRPr lang="hu-HU" sz="1500" dirty="0" smtClean="0"/>
          </a:p>
          <a:p>
            <a:pPr marL="863600" lvl="1" algn="just">
              <a:buFont typeface="Courier New" panose="02070309020205020404" pitchFamily="49" charset="0"/>
              <a:buChar char="o"/>
            </a:pPr>
            <a:endParaRPr lang="hu-HU" sz="1300" dirty="0" smtClean="0"/>
          </a:p>
          <a:p>
            <a:pPr marL="863600" lvl="1" algn="just">
              <a:buFont typeface="Courier New" panose="02070309020205020404" pitchFamily="49" charset="0"/>
              <a:buChar char="o"/>
            </a:pPr>
            <a:endParaRPr lang="hu-HU" sz="1300" dirty="0" smtClean="0"/>
          </a:p>
          <a:p>
            <a:pPr marL="0" indent="0" algn="just">
              <a:buFont typeface="Wingdings 3" charset="2"/>
              <a:buNone/>
            </a:pPr>
            <a:endParaRPr lang="el-GR" sz="1500" dirty="0"/>
          </a:p>
        </p:txBody>
      </p:sp>
      <p:sp>
        <p:nvSpPr>
          <p:cNvPr id="5" name="Cím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9330266" cy="551935"/>
          </a:xfrm>
        </p:spPr>
        <p:txBody>
          <a:bodyPr>
            <a:normAutofit fontScale="90000"/>
          </a:bodyPr>
          <a:lstStyle/>
          <a:p>
            <a:r>
              <a:rPr lang="hu-HU" sz="2800" dirty="0" smtClean="0">
                <a:solidFill>
                  <a:srgbClr val="0070C0"/>
                </a:solidFill>
              </a:rPr>
              <a:t>Tervező program és segédlet az MSZE 50341-2:2019 szerint</a:t>
            </a:r>
            <a:endParaRPr lang="hu-HU" sz="28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1075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artalom helye 2"/>
          <p:cNvSpPr txBox="1">
            <a:spLocks/>
          </p:cNvSpPr>
          <p:nvPr/>
        </p:nvSpPr>
        <p:spPr>
          <a:xfrm>
            <a:off x="677334" y="1431943"/>
            <a:ext cx="9475195" cy="504953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hu-HU" sz="1500" b="1" dirty="0"/>
              <a:t>E.ON KÖF tervezőszoftver – MSZ EN </a:t>
            </a:r>
            <a:r>
              <a:rPr lang="hu-HU" sz="1500" b="1" dirty="0" smtClean="0"/>
              <a:t>5031 bemutatása.</a:t>
            </a:r>
            <a:endParaRPr lang="hu-HU" sz="1500" dirty="0" smtClean="0"/>
          </a:p>
          <a:p>
            <a:pPr marL="0" indent="0" algn="just">
              <a:buFont typeface="Wingdings 3" charset="2"/>
              <a:buNone/>
            </a:pPr>
            <a:endParaRPr lang="hu-HU" sz="1500" dirty="0"/>
          </a:p>
          <a:p>
            <a:pPr marL="177800" lvl="1" indent="0" algn="just">
              <a:buNone/>
            </a:pPr>
            <a:endParaRPr lang="hu-HU" sz="1500" dirty="0" smtClean="0"/>
          </a:p>
          <a:p>
            <a:pPr marL="863600" lvl="1" algn="just">
              <a:buFont typeface="Courier New" panose="02070309020205020404" pitchFamily="49" charset="0"/>
              <a:buChar char="o"/>
            </a:pPr>
            <a:endParaRPr lang="hu-HU" sz="1300" dirty="0" smtClean="0"/>
          </a:p>
          <a:p>
            <a:pPr marL="863600" lvl="1" algn="just">
              <a:buFont typeface="Courier New" panose="02070309020205020404" pitchFamily="49" charset="0"/>
              <a:buChar char="o"/>
            </a:pPr>
            <a:endParaRPr lang="hu-HU" sz="1300" dirty="0" smtClean="0"/>
          </a:p>
          <a:p>
            <a:pPr marL="0" indent="0" algn="just">
              <a:buFont typeface="Wingdings 3" charset="2"/>
              <a:buNone/>
            </a:pPr>
            <a:endParaRPr lang="el-GR" sz="1500" dirty="0"/>
          </a:p>
        </p:txBody>
      </p:sp>
      <p:sp>
        <p:nvSpPr>
          <p:cNvPr id="5" name="Cím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9330266" cy="551935"/>
          </a:xfrm>
        </p:spPr>
        <p:txBody>
          <a:bodyPr>
            <a:normAutofit fontScale="90000"/>
          </a:bodyPr>
          <a:lstStyle/>
          <a:p>
            <a:r>
              <a:rPr lang="hu-HU" sz="2800" dirty="0" smtClean="0">
                <a:solidFill>
                  <a:srgbClr val="0070C0"/>
                </a:solidFill>
              </a:rPr>
              <a:t>Tervező program és segédlet az MSZE 50341-2:2019 szerint</a:t>
            </a:r>
            <a:endParaRPr lang="hu-HU" sz="28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9795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9330266" cy="551935"/>
          </a:xfrm>
        </p:spPr>
        <p:txBody>
          <a:bodyPr>
            <a:normAutofit fontScale="90000"/>
          </a:bodyPr>
          <a:lstStyle/>
          <a:p>
            <a:r>
              <a:rPr lang="hu-HU" sz="2800" dirty="0" smtClean="0">
                <a:solidFill>
                  <a:srgbClr val="0070C0"/>
                </a:solidFill>
              </a:rPr>
              <a:t>Tervező program és segédlet az MSZE 50341-2:2019 szerint</a:t>
            </a:r>
            <a:endParaRPr lang="hu-HU" sz="2800" dirty="0">
              <a:solidFill>
                <a:srgbClr val="0070C0"/>
              </a:solidFill>
            </a:endParaRPr>
          </a:p>
        </p:txBody>
      </p:sp>
      <p:sp>
        <p:nvSpPr>
          <p:cNvPr id="8" name="Tartalom helye 2"/>
          <p:cNvSpPr>
            <a:spLocks noGrp="1"/>
          </p:cNvSpPr>
          <p:nvPr>
            <p:ph idx="1"/>
          </p:nvPr>
        </p:nvSpPr>
        <p:spPr>
          <a:xfrm>
            <a:off x="677334" y="1407695"/>
            <a:ext cx="11159066" cy="5018505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hu-HU" sz="1500" b="1" dirty="0" smtClean="0"/>
              <a:t>Általános ismertetés:</a:t>
            </a:r>
          </a:p>
          <a:p>
            <a:pPr marL="0" indent="0" algn="just">
              <a:buNone/>
            </a:pPr>
            <a:r>
              <a:rPr lang="hu-HU" sz="1500" dirty="0" smtClean="0"/>
              <a:t>Az E.ON az új szabvány szerinti tervezés segítése, egységesítése, illetve könnyebb ellenőrizhetősége végett a tervezők részére biztosítja </a:t>
            </a:r>
            <a:r>
              <a:rPr lang="hu-HU" sz="1500" dirty="0"/>
              <a:t>az „E.ON KÖF tervezőszoftver – MSZ EN 5031” nevű </a:t>
            </a:r>
            <a:r>
              <a:rPr lang="hu-HU" sz="1500" dirty="0" smtClean="0"/>
              <a:t>programot, valamint a program kiegészítésének szánt tervezési segédletet.</a:t>
            </a:r>
          </a:p>
          <a:p>
            <a:pPr marL="0" indent="0" algn="just">
              <a:buNone/>
            </a:pPr>
            <a:endParaRPr lang="hu-HU" sz="1500" dirty="0" smtClean="0"/>
          </a:p>
          <a:p>
            <a:pPr marL="0" indent="0" algn="just">
              <a:buNone/>
            </a:pPr>
            <a:r>
              <a:rPr lang="hu-HU" sz="1500" dirty="0"/>
              <a:t>A program </a:t>
            </a:r>
            <a:r>
              <a:rPr lang="hu-HU" sz="1500" dirty="0" smtClean="0"/>
              <a:t>az alábbiakra alkalmazható:</a:t>
            </a:r>
          </a:p>
          <a:p>
            <a:pPr algn="just"/>
            <a:r>
              <a:rPr lang="hu-HU" sz="1500" dirty="0" smtClean="0"/>
              <a:t>Oszlop kihasználtság vizsgálat (ellenőrzés csúcshúzásra),</a:t>
            </a:r>
          </a:p>
          <a:p>
            <a:pPr algn="just"/>
            <a:r>
              <a:rPr lang="hu-HU" sz="1500" dirty="0"/>
              <a:t>ö</a:t>
            </a:r>
            <a:r>
              <a:rPr lang="hu-HU" sz="1500" dirty="0" smtClean="0"/>
              <a:t>sszelengés vizsgálat,</a:t>
            </a:r>
          </a:p>
          <a:p>
            <a:pPr algn="just"/>
            <a:r>
              <a:rPr lang="hu-HU" sz="1500" dirty="0" smtClean="0"/>
              <a:t>szerelési táblázat készítése.</a:t>
            </a:r>
          </a:p>
          <a:p>
            <a:pPr marL="0" indent="0" algn="just">
              <a:buNone/>
            </a:pPr>
            <a:endParaRPr lang="hu-HU" sz="1500" dirty="0" smtClean="0"/>
          </a:p>
          <a:p>
            <a:pPr marL="0" indent="0" algn="just">
              <a:buNone/>
            </a:pPr>
            <a:r>
              <a:rPr lang="hu-HU" sz="1500" dirty="0" smtClean="0"/>
              <a:t>A segédletben az alábbiakat tartalmazza:</a:t>
            </a:r>
          </a:p>
          <a:p>
            <a:pPr algn="just"/>
            <a:r>
              <a:rPr lang="hu-HU" sz="1500" dirty="0"/>
              <a:t>á</a:t>
            </a:r>
            <a:r>
              <a:rPr lang="hu-HU" sz="1500" dirty="0" smtClean="0"/>
              <a:t>ltalános előírások,</a:t>
            </a:r>
          </a:p>
          <a:p>
            <a:pPr marL="342900" lvl="1" indent="-342900" algn="just"/>
            <a:r>
              <a:rPr lang="hu-HU" sz="1500" dirty="0"/>
              <a:t>megbízó által rögzítendő tervezési előírások </a:t>
            </a:r>
            <a:r>
              <a:rPr lang="hu-HU" sz="1500" dirty="0" smtClean="0"/>
              <a:t>(kiegészítésekkel</a:t>
            </a:r>
            <a:r>
              <a:rPr lang="hu-HU" sz="1500" dirty="0"/>
              <a:t>, </a:t>
            </a:r>
            <a:r>
              <a:rPr lang="hu-HU" sz="1500" dirty="0" smtClean="0"/>
              <a:t>javaslatokkal),</a:t>
            </a:r>
            <a:endParaRPr lang="hu-HU" sz="1500" dirty="0"/>
          </a:p>
          <a:p>
            <a:pPr marL="342900" lvl="1" indent="-342900" algn="just"/>
            <a:r>
              <a:rPr lang="hu-HU" sz="1500" dirty="0"/>
              <a:t>új szabvány szerinti terhekre, terhelési esetekre vonatkozó tájékoztatások,</a:t>
            </a:r>
          </a:p>
          <a:p>
            <a:pPr marL="342900" lvl="1" indent="-342900" algn="just"/>
            <a:r>
              <a:rPr lang="hu-HU" sz="1500" dirty="0"/>
              <a:t>f</a:t>
            </a:r>
            <a:r>
              <a:rPr lang="hu-HU" sz="1500" dirty="0" smtClean="0"/>
              <a:t>ejszerkezetek alkalmazhatóságára, szigetelőkre, alapozásra, szintkülönbségekre vonatkozó előírások, stb.</a:t>
            </a:r>
          </a:p>
          <a:p>
            <a:pPr marL="342900" lvl="1" indent="-342900" algn="just"/>
            <a:endParaRPr lang="hu-HU" sz="1500" dirty="0"/>
          </a:p>
          <a:p>
            <a:pPr lvl="1" algn="just">
              <a:buFont typeface="Courier New" panose="02070309020205020404" pitchFamily="49" charset="0"/>
              <a:buChar char="o"/>
            </a:pPr>
            <a:endParaRPr lang="hu-HU" sz="1500" dirty="0"/>
          </a:p>
          <a:p>
            <a:pPr lvl="1" algn="just">
              <a:buFont typeface="Courier New" panose="02070309020205020404" pitchFamily="49" charset="0"/>
              <a:buChar char="o"/>
            </a:pPr>
            <a:endParaRPr lang="hu-HU" sz="1500" dirty="0"/>
          </a:p>
          <a:p>
            <a:pPr marL="863600" lvl="1" algn="just">
              <a:buFont typeface="Courier New" panose="02070309020205020404" pitchFamily="49" charset="0"/>
              <a:buChar char="o"/>
            </a:pPr>
            <a:endParaRPr lang="hu-HU" sz="1300" dirty="0" smtClean="0"/>
          </a:p>
          <a:p>
            <a:pPr marL="863600" lvl="1" algn="just">
              <a:buFont typeface="Courier New" panose="02070309020205020404" pitchFamily="49" charset="0"/>
              <a:buChar char="o"/>
            </a:pPr>
            <a:endParaRPr lang="hu-HU" sz="1300" dirty="0" smtClean="0"/>
          </a:p>
          <a:p>
            <a:pPr marL="0" indent="0" algn="just">
              <a:buNone/>
            </a:pPr>
            <a:endParaRPr lang="el-GR" sz="1500" dirty="0"/>
          </a:p>
        </p:txBody>
      </p:sp>
    </p:spTree>
    <p:extLst>
      <p:ext uri="{BB962C8B-B14F-4D97-AF65-F5344CB8AC3E}">
        <p14:creationId xmlns:p14="http://schemas.microsoft.com/office/powerpoint/2010/main" val="4193781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artalom helye 2"/>
          <p:cNvSpPr>
            <a:spLocks noGrp="1"/>
          </p:cNvSpPr>
          <p:nvPr>
            <p:ph idx="1"/>
          </p:nvPr>
        </p:nvSpPr>
        <p:spPr>
          <a:xfrm>
            <a:off x="677334" y="1407695"/>
            <a:ext cx="11159066" cy="5018505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hu-HU" sz="1500" b="1" dirty="0" smtClean="0"/>
              <a:t>Általános előírások:</a:t>
            </a:r>
          </a:p>
          <a:p>
            <a:pPr marL="0" lvl="1" indent="0" algn="just">
              <a:buNone/>
            </a:pPr>
            <a:r>
              <a:rPr lang="hu-HU" sz="1500" dirty="0"/>
              <a:t>A tervezési segédletet új középfeszültségű szabadvezeték-hálózatok tervezése, illetve azon rekonstrukciók esetén kell alkalmazni, melyek az MSZ EN 50341 szabványok hatálya alá tartoznak</a:t>
            </a:r>
            <a:r>
              <a:rPr lang="hu-HU" sz="1500" dirty="0" smtClean="0"/>
              <a:t>.</a:t>
            </a:r>
          </a:p>
          <a:p>
            <a:pPr marL="0" lvl="1" indent="0" algn="just">
              <a:buNone/>
            </a:pPr>
            <a:r>
              <a:rPr lang="hu-HU" sz="1500" dirty="0" smtClean="0"/>
              <a:t>Az </a:t>
            </a:r>
            <a:r>
              <a:rPr lang="hu-HU" sz="1500" dirty="0"/>
              <a:t>E.ON üzemeltetési területein létesítendő szabadvezetékek amennyiben a </a:t>
            </a:r>
            <a:r>
              <a:rPr lang="hu-HU" sz="1500" dirty="0" err="1"/>
              <a:t>tervfeladatlap</a:t>
            </a:r>
            <a:r>
              <a:rPr lang="hu-HU" sz="1500" dirty="0"/>
              <a:t> máshogy nem rendelkezik, az alábbi műszaki paraméterekkel kerüljenek megtervezésre</a:t>
            </a:r>
            <a:r>
              <a:rPr lang="hu-HU" sz="1500" dirty="0" smtClean="0"/>
              <a:t>:</a:t>
            </a:r>
          </a:p>
          <a:p>
            <a:pPr marL="285750" lvl="1" algn="just"/>
            <a:r>
              <a:rPr lang="hu-HU" sz="1500" dirty="0"/>
              <a:t>A szabvány szerinti 1. megbízhatósági szint, és II. terepkategória alkalmazandó.</a:t>
            </a:r>
          </a:p>
          <a:p>
            <a:pPr marL="285750" lvl="1" algn="just"/>
            <a:r>
              <a:rPr lang="hu-HU" sz="1500" dirty="0"/>
              <a:t>Tartós üzemi hőmérséklet 50°C.</a:t>
            </a:r>
          </a:p>
          <a:p>
            <a:pPr marL="285750" lvl="1" algn="just"/>
            <a:r>
              <a:rPr lang="hu-HU" sz="1500" dirty="0"/>
              <a:t>A 2c terhelési eset </a:t>
            </a:r>
            <a:r>
              <a:rPr lang="el-GR" sz="1500" dirty="0"/>
              <a:t>α1 = 0,3; α2 = 0,7 </a:t>
            </a:r>
            <a:r>
              <a:rPr lang="hu-HU" sz="1500" dirty="0"/>
              <a:t>értékekkel kell figyelembe venni.</a:t>
            </a:r>
          </a:p>
          <a:p>
            <a:pPr marL="285750" lvl="1" algn="just"/>
            <a:r>
              <a:rPr lang="hu-HU" sz="1500" dirty="0"/>
              <a:t>Alkalmazható áramvezető sodronyok, és maximális húzófeszültségek:</a:t>
            </a:r>
          </a:p>
          <a:p>
            <a:pPr marL="1314450" lvl="4" indent="0" algn="just">
              <a:buNone/>
            </a:pPr>
            <a:r>
              <a:rPr lang="hu-HU" sz="1500" dirty="0"/>
              <a:t>50 AASC 		</a:t>
            </a:r>
            <a:r>
              <a:rPr lang="hu-HU" sz="1500" dirty="0" err="1"/>
              <a:t>ϭ</a:t>
            </a:r>
            <a:r>
              <a:rPr lang="hu-HU" sz="1500" baseline="-25000" dirty="0" err="1"/>
              <a:t>max</a:t>
            </a:r>
            <a:r>
              <a:rPr lang="hu-HU" sz="1500" dirty="0"/>
              <a:t>=90 N/mm2</a:t>
            </a:r>
          </a:p>
          <a:p>
            <a:pPr marL="1314450" lvl="4" indent="0" algn="just">
              <a:buNone/>
            </a:pPr>
            <a:r>
              <a:rPr lang="hu-HU" sz="1500" dirty="0"/>
              <a:t>95 AASC 		</a:t>
            </a:r>
            <a:r>
              <a:rPr lang="hu-HU" sz="1500" dirty="0" err="1"/>
              <a:t>ϭ</a:t>
            </a:r>
            <a:r>
              <a:rPr lang="hu-HU" sz="1500" baseline="-25000" dirty="0" err="1"/>
              <a:t>max</a:t>
            </a:r>
            <a:r>
              <a:rPr lang="hu-HU" sz="1500" dirty="0"/>
              <a:t>=80 N/mm2</a:t>
            </a:r>
          </a:p>
          <a:p>
            <a:pPr marL="1314450" lvl="4" indent="0" algn="just">
              <a:buNone/>
            </a:pPr>
            <a:r>
              <a:rPr lang="hu-HU" sz="1500" dirty="0"/>
              <a:t>120 AASC 		</a:t>
            </a:r>
            <a:r>
              <a:rPr lang="hu-HU" sz="1500" dirty="0" err="1"/>
              <a:t>ϭ</a:t>
            </a:r>
            <a:r>
              <a:rPr lang="hu-HU" sz="1500" baseline="-25000" dirty="0" err="1"/>
              <a:t>max</a:t>
            </a:r>
            <a:r>
              <a:rPr lang="hu-HU" sz="1500" dirty="0"/>
              <a:t>=80 N/mm2</a:t>
            </a:r>
          </a:p>
          <a:p>
            <a:pPr marL="285750" lvl="1" algn="just"/>
            <a:r>
              <a:rPr lang="hu-HU" sz="1500" dirty="0"/>
              <a:t>Elsősorban egytörzsű áttört gerincű, vagy pörgetett betonoszlopokat kell alkalmazni.</a:t>
            </a:r>
          </a:p>
          <a:p>
            <a:pPr marL="285750" lvl="1" algn="just"/>
            <a:r>
              <a:rPr lang="hu-HU" sz="1500" dirty="0"/>
              <a:t>Tartó oszlopok alapjainak elsősorban gallér alapot, feszítő oszlopok alapjainak befogott alapot kell alkalmazni.</a:t>
            </a:r>
          </a:p>
          <a:p>
            <a:pPr marL="285750" lvl="1" algn="just"/>
            <a:r>
              <a:rPr lang="hu-HU" sz="1500" dirty="0"/>
              <a:t>A nyomvonalvezetés, illetve az oszlopkiosztás meghatározása minden esetben feleljen meg a műszaki-gazdasági optimum elvének.</a:t>
            </a:r>
          </a:p>
          <a:p>
            <a:pPr marL="0" lvl="1" indent="0" algn="just">
              <a:buNone/>
            </a:pPr>
            <a:endParaRPr lang="hu-HU" sz="1500" dirty="0" smtClean="0"/>
          </a:p>
          <a:p>
            <a:pPr marL="0" lvl="1" indent="0" algn="just">
              <a:buNone/>
            </a:pPr>
            <a:endParaRPr lang="hu-HU" sz="1500" dirty="0" smtClean="0"/>
          </a:p>
          <a:p>
            <a:pPr marL="449263" lvl="1" indent="-271463" algn="just">
              <a:buFont typeface="Arial" panose="020B0604020202020204" pitchFamily="34" charset="0"/>
              <a:buChar char="•"/>
            </a:pPr>
            <a:endParaRPr lang="hu-HU" sz="1500" dirty="0"/>
          </a:p>
          <a:p>
            <a:pPr marL="863600" lvl="1" algn="just">
              <a:buFont typeface="Courier New" panose="02070309020205020404" pitchFamily="49" charset="0"/>
              <a:buChar char="o"/>
            </a:pPr>
            <a:endParaRPr lang="hu-HU" sz="1300" dirty="0" smtClean="0"/>
          </a:p>
          <a:p>
            <a:pPr marL="863600" lvl="1" algn="just">
              <a:buFont typeface="Courier New" panose="02070309020205020404" pitchFamily="49" charset="0"/>
              <a:buChar char="o"/>
            </a:pPr>
            <a:endParaRPr lang="hu-HU" sz="1300" dirty="0" smtClean="0"/>
          </a:p>
          <a:p>
            <a:pPr marL="0" indent="0" algn="just">
              <a:buNone/>
            </a:pPr>
            <a:endParaRPr lang="el-GR" sz="1500" dirty="0"/>
          </a:p>
        </p:txBody>
      </p:sp>
      <p:sp>
        <p:nvSpPr>
          <p:cNvPr id="5" name="Cím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9330266" cy="551935"/>
          </a:xfrm>
        </p:spPr>
        <p:txBody>
          <a:bodyPr>
            <a:normAutofit fontScale="90000"/>
          </a:bodyPr>
          <a:lstStyle/>
          <a:p>
            <a:r>
              <a:rPr lang="hu-HU" sz="2800" dirty="0" smtClean="0">
                <a:solidFill>
                  <a:srgbClr val="0070C0"/>
                </a:solidFill>
              </a:rPr>
              <a:t>Tervező program és segédlet az MSZE 50341-2:2019 szerint</a:t>
            </a:r>
            <a:endParaRPr lang="hu-HU" sz="28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3054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artalom helye 2"/>
          <p:cNvSpPr>
            <a:spLocks noGrp="1"/>
          </p:cNvSpPr>
          <p:nvPr>
            <p:ph idx="1"/>
          </p:nvPr>
        </p:nvSpPr>
        <p:spPr>
          <a:xfrm>
            <a:off x="677334" y="1407695"/>
            <a:ext cx="11159066" cy="5018505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hu-HU" sz="1500" b="1" dirty="0" smtClean="0"/>
              <a:t>Fejszerkezetek alkalmazhatósága:</a:t>
            </a:r>
          </a:p>
          <a:p>
            <a:pPr marL="0" lvl="1" indent="0" algn="just">
              <a:buNone/>
            </a:pPr>
            <a:r>
              <a:rPr lang="hu-HU" sz="1500" b="1" dirty="0"/>
              <a:t>Tartó-, saroktartó </a:t>
            </a:r>
            <a:r>
              <a:rPr lang="hu-HU" sz="1500" b="1" dirty="0" smtClean="0"/>
              <a:t>oszlopok:</a:t>
            </a:r>
            <a:endParaRPr lang="hu-HU" sz="1500" b="1" dirty="0"/>
          </a:p>
          <a:p>
            <a:pPr marL="0" lvl="1" indent="0" algn="just">
              <a:buNone/>
            </a:pPr>
            <a:r>
              <a:rPr lang="hu-HU" sz="1500" dirty="0"/>
              <a:t>Az egyes fejszerkezeteknél meghatározásra kerültek a névleges oszlopközök, valamint egy adott, viszonylag kedvezőtlen beépítési körülményeknek biztonsággal megfelelő kialakítások. Ezek elsősorban tájékoztató jellegűek, a programmal a valódi beépítési körülményekre az ellenőrzéseket – a 3. pontban előírtak szerint – mindig el kell végezni.</a:t>
            </a:r>
          </a:p>
          <a:p>
            <a:pPr marL="0" lvl="1" indent="0" algn="just">
              <a:buNone/>
            </a:pPr>
            <a:r>
              <a:rPr lang="hu-HU" sz="1500" dirty="0"/>
              <a:t>A megengedhető nyomvonaltörésekhez tartozó táblázatokban szereplő betonoszlopok a következő beépítési körülmények között megfelelnek:</a:t>
            </a:r>
          </a:p>
          <a:p>
            <a:pPr marL="285750" lvl="1" algn="just"/>
            <a:r>
              <a:rPr lang="hu-HU" sz="1500" dirty="0"/>
              <a:t>tartóoszlopok kereszttartói szögfelezőben állnak,</a:t>
            </a:r>
          </a:p>
          <a:p>
            <a:pPr marL="285750" lvl="1" algn="just"/>
            <a:r>
              <a:rPr lang="hu-HU" sz="1500" dirty="0"/>
              <a:t>állószigetelős fejszerkezetek esetén az oszlop kisebbik oszlopköze </a:t>
            </a:r>
            <a:r>
              <a:rPr lang="hu-HU" sz="1500" dirty="0" smtClean="0"/>
              <a:t>legalább 80</a:t>
            </a:r>
            <a:r>
              <a:rPr lang="hu-HU" sz="1500" dirty="0"/>
              <a:t>%-a a nagyobb oszlopköznek. </a:t>
            </a:r>
            <a:endParaRPr lang="hu-HU" sz="1500" dirty="0" smtClean="0"/>
          </a:p>
          <a:p>
            <a:pPr marL="449263" lvl="1" indent="-271463" algn="just">
              <a:buFont typeface="Arial" panose="020B0604020202020204" pitchFamily="34" charset="0"/>
              <a:buChar char="•"/>
            </a:pPr>
            <a:endParaRPr lang="hu-HU" sz="1500" dirty="0"/>
          </a:p>
          <a:p>
            <a:pPr marL="863600" lvl="1" algn="just">
              <a:buFont typeface="Courier New" panose="02070309020205020404" pitchFamily="49" charset="0"/>
              <a:buChar char="o"/>
            </a:pPr>
            <a:endParaRPr lang="hu-HU" sz="1300" dirty="0" smtClean="0"/>
          </a:p>
          <a:p>
            <a:pPr marL="863600" lvl="1" algn="just">
              <a:buFont typeface="Courier New" panose="02070309020205020404" pitchFamily="49" charset="0"/>
              <a:buChar char="o"/>
            </a:pPr>
            <a:endParaRPr lang="hu-HU" sz="1300" dirty="0" smtClean="0"/>
          </a:p>
          <a:p>
            <a:pPr marL="0" indent="0" algn="just">
              <a:buNone/>
            </a:pPr>
            <a:endParaRPr lang="el-GR" sz="1500" dirty="0"/>
          </a:p>
        </p:txBody>
      </p:sp>
      <p:sp>
        <p:nvSpPr>
          <p:cNvPr id="5" name="Cím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9330266" cy="551935"/>
          </a:xfrm>
        </p:spPr>
        <p:txBody>
          <a:bodyPr>
            <a:normAutofit fontScale="90000"/>
          </a:bodyPr>
          <a:lstStyle/>
          <a:p>
            <a:r>
              <a:rPr lang="hu-HU" sz="2800" dirty="0" smtClean="0">
                <a:solidFill>
                  <a:srgbClr val="0070C0"/>
                </a:solidFill>
              </a:rPr>
              <a:t>Tervező program és segédlet az MSZE 50341-2:2019 szerint</a:t>
            </a:r>
            <a:endParaRPr lang="hu-HU" sz="28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4133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artalom helye 2"/>
          <p:cNvSpPr>
            <a:spLocks noGrp="1"/>
          </p:cNvSpPr>
          <p:nvPr>
            <p:ph idx="1"/>
          </p:nvPr>
        </p:nvSpPr>
        <p:spPr>
          <a:xfrm>
            <a:off x="677334" y="1407695"/>
            <a:ext cx="8735607" cy="5018505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hu-HU" sz="1500" b="1" dirty="0" smtClean="0"/>
              <a:t>Állószigetelős fejszerkezet (VÁT-H20 szerinti TBH, </a:t>
            </a:r>
            <a:r>
              <a:rPr lang="hu-HU" sz="1500" b="1" dirty="0" err="1" smtClean="0"/>
              <a:t>TBoH</a:t>
            </a:r>
            <a:r>
              <a:rPr lang="hu-HU" sz="1500" b="1" dirty="0" smtClean="0"/>
              <a:t>, SBH, </a:t>
            </a:r>
            <a:r>
              <a:rPr lang="hu-HU" sz="1500" b="1" dirty="0" err="1" smtClean="0"/>
              <a:t>SBoH</a:t>
            </a:r>
            <a:r>
              <a:rPr lang="hu-HU" sz="1500" b="1" dirty="0" smtClean="0"/>
              <a:t>)</a:t>
            </a:r>
            <a:endParaRPr lang="hu-HU" sz="1300" dirty="0" smtClean="0"/>
          </a:p>
          <a:p>
            <a:pPr marL="3590925" indent="0" algn="just">
              <a:buNone/>
            </a:pPr>
            <a:r>
              <a:rPr lang="hu-HU" sz="1500" dirty="0" smtClean="0"/>
              <a:t>A </a:t>
            </a:r>
            <a:r>
              <a:rPr lang="hu-HU" sz="1500" dirty="0"/>
              <a:t>VÁT-H20 szerinti álló szigetelős fejszerkezet 50, 95, 120 AASC sodronyok esetén tartó-, saroktartó oszlopoknál alkalmazható.</a:t>
            </a:r>
          </a:p>
          <a:p>
            <a:pPr marL="3590925" indent="0" algn="just">
              <a:buNone/>
            </a:pPr>
            <a:endParaRPr lang="hu-HU" sz="1500" dirty="0"/>
          </a:p>
          <a:p>
            <a:pPr marL="3590925" indent="0" algn="just">
              <a:buNone/>
            </a:pPr>
            <a:r>
              <a:rPr lang="hu-HU" sz="1500" dirty="0"/>
              <a:t>Az áramvezető megfogás: PLP tartókötés</a:t>
            </a:r>
          </a:p>
          <a:p>
            <a:pPr marL="3590925" indent="0" algn="just">
              <a:buNone/>
            </a:pPr>
            <a:endParaRPr lang="hu-HU" sz="1500" dirty="0"/>
          </a:p>
          <a:p>
            <a:pPr marL="3590925" indent="0" algn="just">
              <a:buNone/>
            </a:pPr>
            <a:r>
              <a:rPr lang="hu-HU" sz="1500" dirty="0"/>
              <a:t>Madarak áramütés elleni védelme:</a:t>
            </a:r>
          </a:p>
          <a:p>
            <a:pPr marL="3590925" indent="0" algn="just">
              <a:buNone/>
            </a:pPr>
            <a:r>
              <a:rPr lang="hu-HU" sz="1500" dirty="0"/>
              <a:t>a szigetelőkre madárvédő burkolatot, és burkolat hosszabbítót kell szerelni</a:t>
            </a:r>
            <a:r>
              <a:rPr lang="hu-HU" sz="1500" dirty="0" smtClean="0"/>
              <a:t>.</a:t>
            </a:r>
          </a:p>
          <a:p>
            <a:pPr marL="3227388" indent="0" algn="just">
              <a:buNone/>
            </a:pPr>
            <a:endParaRPr lang="hu-HU" sz="1500" dirty="0"/>
          </a:p>
        </p:txBody>
      </p:sp>
      <p:sp>
        <p:nvSpPr>
          <p:cNvPr id="5" name="Cím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9330266" cy="551935"/>
          </a:xfrm>
        </p:spPr>
        <p:txBody>
          <a:bodyPr>
            <a:normAutofit fontScale="90000"/>
          </a:bodyPr>
          <a:lstStyle/>
          <a:p>
            <a:r>
              <a:rPr lang="hu-HU" sz="2800" dirty="0" smtClean="0">
                <a:solidFill>
                  <a:srgbClr val="0070C0"/>
                </a:solidFill>
              </a:rPr>
              <a:t>Tervező program és segédlet az MSZE 50341-2:2019 szerint</a:t>
            </a:r>
            <a:endParaRPr lang="hu-HU" sz="2800" dirty="0">
              <a:solidFill>
                <a:srgbClr val="0070C0"/>
              </a:solidFill>
            </a:endParaRPr>
          </a:p>
        </p:txBody>
      </p:sp>
      <p:pic>
        <p:nvPicPr>
          <p:cNvPr id="2050" name="Kép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7334" y="1952547"/>
            <a:ext cx="2903724" cy="32833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églalap 5"/>
          <p:cNvSpPr/>
          <p:nvPr/>
        </p:nvSpPr>
        <p:spPr>
          <a:xfrm>
            <a:off x="677334" y="5525478"/>
            <a:ext cx="3838910" cy="3231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1000"/>
              </a:spcBef>
              <a:buClr>
                <a:schemeClr val="accent1"/>
              </a:buClr>
              <a:buSzPct val="80000"/>
            </a:pPr>
            <a:r>
              <a:rPr lang="hu-HU" sz="15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Alsó fázis felfüggesztési pontja: 9,65 m</a:t>
            </a:r>
          </a:p>
        </p:txBody>
      </p:sp>
    </p:spTree>
    <p:extLst>
      <p:ext uri="{BB962C8B-B14F-4D97-AF65-F5344CB8AC3E}">
        <p14:creationId xmlns:p14="http://schemas.microsoft.com/office/powerpoint/2010/main" val="4151430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ím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9330266" cy="551935"/>
          </a:xfrm>
        </p:spPr>
        <p:txBody>
          <a:bodyPr>
            <a:normAutofit fontScale="90000"/>
          </a:bodyPr>
          <a:lstStyle/>
          <a:p>
            <a:r>
              <a:rPr lang="hu-HU" sz="2800" dirty="0" smtClean="0">
                <a:solidFill>
                  <a:srgbClr val="0070C0"/>
                </a:solidFill>
              </a:rPr>
              <a:t>Tervező program és segédlet az MSZE 50341-2:2019 szerint</a:t>
            </a:r>
            <a:endParaRPr lang="hu-HU" sz="2800" dirty="0">
              <a:solidFill>
                <a:srgbClr val="0070C0"/>
              </a:solidFill>
            </a:endParaRPr>
          </a:p>
        </p:txBody>
      </p:sp>
      <p:pic>
        <p:nvPicPr>
          <p:cNvPr id="3073" name="Kép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7334" y="2052299"/>
            <a:ext cx="3283605" cy="37292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artalom helye 2"/>
          <p:cNvSpPr>
            <a:spLocks noGrp="1"/>
          </p:cNvSpPr>
          <p:nvPr>
            <p:ph idx="1"/>
          </p:nvPr>
        </p:nvSpPr>
        <p:spPr>
          <a:xfrm>
            <a:off x="677334" y="1407695"/>
            <a:ext cx="8775948" cy="5018505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hu-HU" sz="1500" b="1" dirty="0"/>
              <a:t>VÁTH-21 szerinti függőszigetelős </a:t>
            </a:r>
            <a:r>
              <a:rPr lang="hu-HU" sz="1500" b="1" dirty="0" smtClean="0"/>
              <a:t>fejszerkezet</a:t>
            </a:r>
          </a:p>
          <a:p>
            <a:pPr marL="3590925" indent="0" algn="just">
              <a:buNone/>
            </a:pPr>
            <a:r>
              <a:rPr lang="hu-HU" sz="1500" dirty="0" smtClean="0"/>
              <a:t>A </a:t>
            </a:r>
            <a:r>
              <a:rPr lang="hu-HU" sz="1500" dirty="0"/>
              <a:t>VÁT-H21 szerinti egyes függő szigetelős fejszerkezet 50, 95, 120 AASC sodronyok esetén, tartóoszlopoknál alkalmazható. 178°-180° nyomvonaltörésig.</a:t>
            </a:r>
          </a:p>
          <a:p>
            <a:pPr marL="3590925" indent="0" algn="just">
              <a:buNone/>
            </a:pPr>
            <a:endParaRPr lang="hu-HU" sz="1500" dirty="0"/>
          </a:p>
          <a:p>
            <a:pPr marL="3590925" indent="0" algn="just">
              <a:buNone/>
            </a:pPr>
            <a:r>
              <a:rPr lang="hu-HU" sz="1500" dirty="0"/>
              <a:t>Az áramvezető megfogás: </a:t>
            </a:r>
            <a:r>
              <a:rPr lang="hu-HU" sz="1500" dirty="0" err="1"/>
              <a:t>lengőtarató</a:t>
            </a:r>
            <a:endParaRPr lang="hu-HU" sz="1500" dirty="0"/>
          </a:p>
          <a:p>
            <a:pPr marL="3590925" indent="0" algn="just">
              <a:buNone/>
            </a:pPr>
            <a:endParaRPr lang="hu-HU" sz="1500" dirty="0"/>
          </a:p>
          <a:p>
            <a:pPr marL="3590925" indent="0" algn="just">
              <a:buNone/>
            </a:pPr>
            <a:r>
              <a:rPr lang="hu-HU" sz="1500" dirty="0"/>
              <a:t>Madarak áramütés elleni </a:t>
            </a:r>
            <a:r>
              <a:rPr lang="hu-HU" sz="1500" dirty="0" smtClean="0"/>
              <a:t>védelme:</a:t>
            </a:r>
          </a:p>
          <a:p>
            <a:pPr marL="3590925" indent="0" algn="just">
              <a:buNone/>
            </a:pPr>
            <a:r>
              <a:rPr lang="hu-HU" sz="1500" dirty="0" smtClean="0"/>
              <a:t>külön </a:t>
            </a:r>
            <a:r>
              <a:rPr lang="hu-HU" sz="1500" dirty="0"/>
              <a:t>védőintézkedést nem </a:t>
            </a:r>
            <a:r>
              <a:rPr lang="hu-HU" sz="1500" dirty="0" smtClean="0"/>
              <a:t>igényel</a:t>
            </a:r>
          </a:p>
          <a:p>
            <a:pPr marL="3590925" indent="0" algn="just">
              <a:buNone/>
            </a:pPr>
            <a:endParaRPr lang="hu-HU" sz="1500" dirty="0" smtClean="0"/>
          </a:p>
          <a:p>
            <a:pPr marL="3227388" indent="0" algn="just">
              <a:buNone/>
            </a:pPr>
            <a:endParaRPr lang="hu-HU" sz="1500" dirty="0"/>
          </a:p>
        </p:txBody>
      </p:sp>
      <p:sp>
        <p:nvSpPr>
          <p:cNvPr id="6" name="Téglalap 5"/>
          <p:cNvSpPr/>
          <p:nvPr/>
        </p:nvSpPr>
        <p:spPr>
          <a:xfrm>
            <a:off x="677334" y="5942315"/>
            <a:ext cx="3838910" cy="3231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1000"/>
              </a:spcBef>
              <a:buClr>
                <a:schemeClr val="accent1"/>
              </a:buClr>
              <a:buSzPct val="80000"/>
            </a:pPr>
            <a:r>
              <a:rPr lang="hu-HU" sz="15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Alsó fázis felfüggesztési pontja: </a:t>
            </a:r>
            <a:r>
              <a:rPr lang="hu-HU" sz="15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8,5 </a:t>
            </a:r>
            <a:r>
              <a:rPr lang="hu-HU" sz="15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</a:t>
            </a:r>
          </a:p>
        </p:txBody>
      </p:sp>
    </p:spTree>
    <p:extLst>
      <p:ext uri="{BB962C8B-B14F-4D97-AF65-F5344CB8AC3E}">
        <p14:creationId xmlns:p14="http://schemas.microsoft.com/office/powerpoint/2010/main" val="1546726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ím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9330266" cy="551935"/>
          </a:xfrm>
        </p:spPr>
        <p:txBody>
          <a:bodyPr>
            <a:normAutofit fontScale="90000"/>
          </a:bodyPr>
          <a:lstStyle/>
          <a:p>
            <a:r>
              <a:rPr lang="hu-HU" sz="2800" dirty="0" smtClean="0">
                <a:solidFill>
                  <a:srgbClr val="0070C0"/>
                </a:solidFill>
              </a:rPr>
              <a:t>Tervező program és segédlet az MSZE 50341-2:2019 szerint</a:t>
            </a:r>
            <a:endParaRPr lang="hu-HU" sz="2800" dirty="0">
              <a:solidFill>
                <a:srgbClr val="0070C0"/>
              </a:solidFill>
            </a:endParaRPr>
          </a:p>
        </p:txBody>
      </p:sp>
      <p:sp>
        <p:nvSpPr>
          <p:cNvPr id="9" name="Tartalom helye 2"/>
          <p:cNvSpPr>
            <a:spLocks noGrp="1"/>
          </p:cNvSpPr>
          <p:nvPr>
            <p:ph idx="1"/>
          </p:nvPr>
        </p:nvSpPr>
        <p:spPr>
          <a:xfrm>
            <a:off x="677334" y="1407695"/>
            <a:ext cx="8749054" cy="5018505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hu-HU" sz="1500" b="1" dirty="0"/>
              <a:t>MEGAWATT MFK3 szerinti függőszigetelős </a:t>
            </a:r>
            <a:r>
              <a:rPr lang="hu-HU" sz="1500" b="1" dirty="0" smtClean="0"/>
              <a:t>fejszerkezet</a:t>
            </a:r>
          </a:p>
          <a:p>
            <a:pPr marL="3590925" indent="0" algn="just">
              <a:buNone/>
            </a:pPr>
            <a:r>
              <a:rPr lang="hu-HU" sz="1500" dirty="0" smtClean="0"/>
              <a:t>A </a:t>
            </a:r>
            <a:r>
              <a:rPr lang="hu-HU" sz="1500" dirty="0"/>
              <a:t>MEGAWATT Kft. függő szigetelős fejszerkezete 50, 95 AASC sodronyok esetén, tartóoszlopoknál alkalmazható. 175°-180° nyomvonaltörésig.</a:t>
            </a:r>
          </a:p>
          <a:p>
            <a:pPr marL="3590925" indent="0" algn="just">
              <a:buNone/>
            </a:pPr>
            <a:r>
              <a:rPr lang="hu-HU" sz="1500" dirty="0"/>
              <a:t>Megjegyzés:</a:t>
            </a:r>
          </a:p>
          <a:p>
            <a:pPr marL="3590925" indent="0" algn="just">
              <a:buNone/>
            </a:pPr>
            <a:r>
              <a:rPr lang="hu-HU" sz="1500" dirty="0"/>
              <a:t>120 AASC sodronyok alkalmazhatósági feltételeit a gyártóval kell egyeztetni.</a:t>
            </a:r>
          </a:p>
          <a:p>
            <a:pPr marL="3590925" indent="0" algn="just">
              <a:buNone/>
            </a:pPr>
            <a:endParaRPr lang="hu-HU" sz="1500" dirty="0"/>
          </a:p>
          <a:p>
            <a:pPr marL="3590925" indent="0" algn="just">
              <a:buNone/>
            </a:pPr>
            <a:r>
              <a:rPr lang="hu-HU" sz="1500" dirty="0"/>
              <a:t>Az áramvezető megfogás: </a:t>
            </a:r>
            <a:r>
              <a:rPr lang="hu-HU" sz="1500" dirty="0" err="1"/>
              <a:t>lengőtarató</a:t>
            </a:r>
            <a:endParaRPr lang="hu-HU" sz="1500" dirty="0"/>
          </a:p>
          <a:p>
            <a:pPr marL="3590925" indent="0" algn="just">
              <a:buNone/>
            </a:pPr>
            <a:endParaRPr lang="hu-HU" sz="1500" dirty="0"/>
          </a:p>
          <a:p>
            <a:pPr marL="3590925" indent="0" algn="just">
              <a:buNone/>
            </a:pPr>
            <a:r>
              <a:rPr lang="hu-HU" sz="1500" dirty="0"/>
              <a:t>Madarak áramütés elleni védelme:</a:t>
            </a:r>
          </a:p>
          <a:p>
            <a:pPr marL="3590925" indent="0" algn="just">
              <a:buNone/>
            </a:pPr>
            <a:r>
              <a:rPr lang="hu-HU" sz="1500" dirty="0"/>
              <a:t>külön védőintézkedést nem </a:t>
            </a:r>
            <a:r>
              <a:rPr lang="hu-HU" sz="1500" dirty="0" smtClean="0"/>
              <a:t>igényel</a:t>
            </a:r>
          </a:p>
          <a:p>
            <a:pPr marL="3590925" indent="0" algn="just">
              <a:buNone/>
            </a:pPr>
            <a:endParaRPr lang="hu-HU" sz="1500" dirty="0"/>
          </a:p>
          <a:p>
            <a:pPr marL="3227388" indent="0" algn="just">
              <a:buNone/>
            </a:pPr>
            <a:endParaRPr lang="hu-HU" sz="1500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7334" y="2062163"/>
            <a:ext cx="3531595" cy="33339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églalap 5"/>
          <p:cNvSpPr/>
          <p:nvPr/>
        </p:nvSpPr>
        <p:spPr>
          <a:xfrm>
            <a:off x="677334" y="5394846"/>
            <a:ext cx="3838910" cy="3231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1000"/>
              </a:spcBef>
              <a:buClr>
                <a:schemeClr val="accent1"/>
              </a:buClr>
              <a:buSzPct val="80000"/>
            </a:pPr>
            <a:r>
              <a:rPr lang="hu-HU" sz="15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Alsó fázis felfüggesztési pontja: </a:t>
            </a:r>
            <a:r>
              <a:rPr lang="hu-HU" sz="15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9,</a:t>
            </a:r>
            <a:r>
              <a:rPr lang="hu-HU" sz="15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9</a:t>
            </a:r>
            <a:r>
              <a:rPr lang="hu-HU" sz="15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m</a:t>
            </a:r>
            <a:endParaRPr lang="hu-HU" sz="15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3873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ím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9330266" cy="551935"/>
          </a:xfrm>
        </p:spPr>
        <p:txBody>
          <a:bodyPr>
            <a:normAutofit fontScale="90000"/>
          </a:bodyPr>
          <a:lstStyle/>
          <a:p>
            <a:r>
              <a:rPr lang="hu-HU" sz="2800" dirty="0" smtClean="0">
                <a:solidFill>
                  <a:srgbClr val="0070C0"/>
                </a:solidFill>
              </a:rPr>
              <a:t>Tervező program és segédlet az MSZE 50341-2:2019 szerint</a:t>
            </a:r>
            <a:endParaRPr lang="hu-HU" sz="2800" dirty="0">
              <a:solidFill>
                <a:srgbClr val="0070C0"/>
              </a:solidFill>
            </a:endParaRPr>
          </a:p>
        </p:txBody>
      </p:sp>
      <p:sp>
        <p:nvSpPr>
          <p:cNvPr id="9" name="Tartalom helye 2"/>
          <p:cNvSpPr>
            <a:spLocks noGrp="1"/>
          </p:cNvSpPr>
          <p:nvPr>
            <p:ph idx="1"/>
          </p:nvPr>
        </p:nvSpPr>
        <p:spPr>
          <a:xfrm>
            <a:off x="677334" y="1407695"/>
            <a:ext cx="8695266" cy="5018505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hu-HU" sz="1500" b="1" dirty="0"/>
              <a:t>MEGAWATT MFK21-ST szerinti függőszigetelős </a:t>
            </a:r>
            <a:r>
              <a:rPr lang="hu-HU" sz="1500" b="1" dirty="0" smtClean="0"/>
              <a:t>fejszerkezet</a:t>
            </a:r>
          </a:p>
          <a:p>
            <a:pPr marL="3670300" indent="0" algn="just">
              <a:buNone/>
            </a:pPr>
            <a:r>
              <a:rPr lang="hu-HU" sz="1500" dirty="0" smtClean="0"/>
              <a:t>A </a:t>
            </a:r>
            <a:r>
              <a:rPr lang="hu-HU" sz="1500" dirty="0"/>
              <a:t>MEGAWATT Kft. függő szigetelős fejszerkezete 50, 95 AASC sodronyok esetén, tartó-, és saroktartó oszlopoknál alkalmazható. 165°-180° nyomvonaltörésig.</a:t>
            </a:r>
          </a:p>
          <a:p>
            <a:pPr marL="3670300" indent="0" algn="just">
              <a:buNone/>
            </a:pPr>
            <a:r>
              <a:rPr lang="hu-HU" sz="1500" dirty="0"/>
              <a:t>Megjegyzés:</a:t>
            </a:r>
          </a:p>
          <a:p>
            <a:pPr marL="3670300" indent="0" algn="just">
              <a:buNone/>
            </a:pPr>
            <a:r>
              <a:rPr lang="hu-HU" sz="1500" dirty="0"/>
              <a:t>120 AASC sodronyok alkalmazhatósági feltételeit a gyártóval kell egyeztetni.</a:t>
            </a:r>
          </a:p>
          <a:p>
            <a:pPr marL="3670300" indent="0" algn="just">
              <a:buNone/>
            </a:pPr>
            <a:endParaRPr lang="hu-HU" sz="1500" dirty="0"/>
          </a:p>
          <a:p>
            <a:pPr marL="3670300" indent="0" algn="just">
              <a:buNone/>
            </a:pPr>
            <a:r>
              <a:rPr lang="hu-HU" sz="1500" dirty="0"/>
              <a:t>Az áramvezető megfogás: </a:t>
            </a:r>
            <a:r>
              <a:rPr lang="hu-HU" sz="1500" dirty="0" err="1"/>
              <a:t>lengőtarató</a:t>
            </a:r>
            <a:endParaRPr lang="hu-HU" sz="1500" dirty="0"/>
          </a:p>
          <a:p>
            <a:pPr marL="3670300" indent="0" algn="just">
              <a:buNone/>
            </a:pPr>
            <a:endParaRPr lang="hu-HU" sz="1500" dirty="0"/>
          </a:p>
          <a:p>
            <a:pPr marL="3670300" indent="0" algn="just">
              <a:buNone/>
            </a:pPr>
            <a:r>
              <a:rPr lang="hu-HU" sz="1500" dirty="0"/>
              <a:t>Madarak áramütés elleni védelme:</a:t>
            </a:r>
          </a:p>
          <a:p>
            <a:pPr marL="3670300" indent="0" algn="just">
              <a:buNone/>
            </a:pPr>
            <a:r>
              <a:rPr lang="hu-HU" sz="1500" dirty="0"/>
              <a:t>külön védőintézkedést nem </a:t>
            </a:r>
            <a:r>
              <a:rPr lang="hu-HU" sz="1500" dirty="0" smtClean="0"/>
              <a:t>igényel</a:t>
            </a:r>
          </a:p>
          <a:p>
            <a:pPr marL="3670300" indent="0" algn="just">
              <a:buNone/>
            </a:pPr>
            <a:endParaRPr lang="hu-HU" sz="1500" dirty="0"/>
          </a:p>
          <a:p>
            <a:pPr marL="3670300" indent="0" algn="just">
              <a:buNone/>
            </a:pPr>
            <a:endParaRPr lang="hu-HU" sz="1500" dirty="0" smtClean="0"/>
          </a:p>
          <a:p>
            <a:pPr marL="3227388" indent="0" algn="just">
              <a:buNone/>
            </a:pPr>
            <a:endParaRPr lang="hu-HU" sz="1500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7334" y="2277315"/>
            <a:ext cx="3715720" cy="28191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églalap 5"/>
          <p:cNvSpPr/>
          <p:nvPr/>
        </p:nvSpPr>
        <p:spPr>
          <a:xfrm>
            <a:off x="677334" y="5276570"/>
            <a:ext cx="3838910" cy="3231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1000"/>
              </a:spcBef>
              <a:buClr>
                <a:schemeClr val="accent1"/>
              </a:buClr>
              <a:buSzPct val="80000"/>
            </a:pPr>
            <a:r>
              <a:rPr lang="hu-HU" sz="15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Alsó fázis felfüggesztési pontja: </a:t>
            </a:r>
            <a:r>
              <a:rPr lang="hu-HU" sz="15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9,45 </a:t>
            </a:r>
            <a:r>
              <a:rPr lang="hu-HU" sz="15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</a:t>
            </a:r>
          </a:p>
        </p:txBody>
      </p:sp>
    </p:spTree>
    <p:extLst>
      <p:ext uri="{BB962C8B-B14F-4D97-AF65-F5344CB8AC3E}">
        <p14:creationId xmlns:p14="http://schemas.microsoft.com/office/powerpoint/2010/main" val="2956305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ím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9330266" cy="551935"/>
          </a:xfrm>
        </p:spPr>
        <p:txBody>
          <a:bodyPr>
            <a:normAutofit fontScale="90000"/>
          </a:bodyPr>
          <a:lstStyle/>
          <a:p>
            <a:r>
              <a:rPr lang="hu-HU" sz="2800" dirty="0" smtClean="0">
                <a:solidFill>
                  <a:srgbClr val="0070C0"/>
                </a:solidFill>
              </a:rPr>
              <a:t>Tervező program és segédlet az MSZE 50341-2:2019 szerint</a:t>
            </a:r>
            <a:endParaRPr lang="hu-HU" sz="2800" dirty="0">
              <a:solidFill>
                <a:srgbClr val="0070C0"/>
              </a:solidFill>
            </a:endParaRPr>
          </a:p>
        </p:txBody>
      </p:sp>
      <p:sp>
        <p:nvSpPr>
          <p:cNvPr id="9" name="Tartalom helye 2"/>
          <p:cNvSpPr>
            <a:spLocks noGrp="1"/>
          </p:cNvSpPr>
          <p:nvPr>
            <p:ph idx="1"/>
          </p:nvPr>
        </p:nvSpPr>
        <p:spPr>
          <a:xfrm>
            <a:off x="677334" y="1407695"/>
            <a:ext cx="8695266" cy="5018505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hu-HU" sz="1500" b="1" dirty="0"/>
              <a:t>VÁT-H20 madárbarát kiegészítés, </a:t>
            </a:r>
            <a:r>
              <a:rPr lang="hu-HU" sz="1500" b="1" dirty="0" err="1"/>
              <a:t>TvBH</a:t>
            </a:r>
            <a:r>
              <a:rPr lang="hu-HU" sz="1500" b="1" dirty="0"/>
              <a:t> fejszerkezet (2 db függő, és egy álló szigetelő</a:t>
            </a:r>
            <a:r>
              <a:rPr lang="hu-HU" sz="1500" b="1" dirty="0" smtClean="0"/>
              <a:t>)</a:t>
            </a:r>
          </a:p>
          <a:p>
            <a:pPr marL="3670300" indent="0" algn="just">
              <a:buNone/>
            </a:pPr>
            <a:r>
              <a:rPr lang="hu-HU" sz="1500" dirty="0" smtClean="0"/>
              <a:t>A </a:t>
            </a:r>
            <a:r>
              <a:rPr lang="hu-HU" sz="1500" dirty="0"/>
              <a:t>VÁT-H20 madárbarát kiegészítése szerinti </a:t>
            </a:r>
            <a:r>
              <a:rPr lang="hu-HU" sz="1500" dirty="0" err="1"/>
              <a:t>TvBH</a:t>
            </a:r>
            <a:r>
              <a:rPr lang="hu-HU" sz="1500" dirty="0"/>
              <a:t> vegyes fejszerkezet 50, 95, 120 AASC sodronyok esetén, tartóoszlopoknál alkalmazható. 178°-180° nyomvonaltörésig.</a:t>
            </a:r>
          </a:p>
          <a:p>
            <a:pPr marL="3670300" indent="0" algn="just">
              <a:buNone/>
            </a:pPr>
            <a:endParaRPr lang="hu-HU" sz="1500" dirty="0"/>
          </a:p>
          <a:p>
            <a:pPr marL="3670300" indent="0" algn="just">
              <a:buNone/>
            </a:pPr>
            <a:r>
              <a:rPr lang="hu-HU" sz="1500" dirty="0"/>
              <a:t>Az áramvezető megfogás:</a:t>
            </a:r>
          </a:p>
          <a:p>
            <a:pPr marL="3670300" indent="0" algn="just">
              <a:buNone/>
            </a:pPr>
            <a:r>
              <a:rPr lang="hu-HU" sz="1500" dirty="0"/>
              <a:t>•	szélső fázisoknál lengőtartó</a:t>
            </a:r>
          </a:p>
          <a:p>
            <a:pPr marL="3670300" indent="0" algn="just">
              <a:buNone/>
            </a:pPr>
            <a:r>
              <a:rPr lang="hu-HU" sz="1500" dirty="0"/>
              <a:t>•	álló szigetelőnél PLP tartókötés</a:t>
            </a:r>
          </a:p>
          <a:p>
            <a:pPr marL="3670300" indent="0" algn="just">
              <a:buNone/>
            </a:pPr>
            <a:endParaRPr lang="hu-HU" sz="1500" dirty="0"/>
          </a:p>
          <a:p>
            <a:pPr marL="3670300" indent="0" algn="just">
              <a:buNone/>
            </a:pPr>
            <a:r>
              <a:rPr lang="hu-HU" sz="1500" dirty="0"/>
              <a:t>Madarak áramütés elleni védelme:</a:t>
            </a:r>
          </a:p>
          <a:p>
            <a:pPr marL="3670300" indent="0" algn="just">
              <a:buNone/>
            </a:pPr>
            <a:r>
              <a:rPr lang="hu-HU" sz="1500" dirty="0"/>
              <a:t>külön védőintézkedést nem igényel </a:t>
            </a:r>
            <a:endParaRPr lang="hu-HU" sz="1500" dirty="0" smtClean="0"/>
          </a:p>
          <a:p>
            <a:pPr marL="3670300" indent="0" algn="just">
              <a:buNone/>
            </a:pPr>
            <a:endParaRPr lang="hu-HU" sz="1500" dirty="0"/>
          </a:p>
          <a:p>
            <a:pPr marL="3227388" indent="0" algn="just">
              <a:buNone/>
            </a:pPr>
            <a:endParaRPr lang="hu-HU" sz="1500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7334" y="2087468"/>
            <a:ext cx="3289548" cy="39986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églalap 5"/>
          <p:cNvSpPr/>
          <p:nvPr/>
        </p:nvSpPr>
        <p:spPr>
          <a:xfrm>
            <a:off x="677334" y="6094581"/>
            <a:ext cx="3838910" cy="3231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1000"/>
              </a:spcBef>
              <a:buClr>
                <a:schemeClr val="accent1"/>
              </a:buClr>
              <a:buSzPct val="80000"/>
            </a:pPr>
            <a:r>
              <a:rPr lang="hu-HU" sz="15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Alsó fázis felfüggesztési pontja: </a:t>
            </a:r>
            <a:r>
              <a:rPr lang="hu-HU" sz="15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9,05 </a:t>
            </a:r>
            <a:r>
              <a:rPr lang="hu-HU" sz="15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</a:t>
            </a:r>
          </a:p>
        </p:txBody>
      </p:sp>
    </p:spTree>
    <p:extLst>
      <p:ext uri="{BB962C8B-B14F-4D97-AF65-F5344CB8AC3E}">
        <p14:creationId xmlns:p14="http://schemas.microsoft.com/office/powerpoint/2010/main" val="409414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zetta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1776</TotalTime>
  <Words>1372</Words>
  <Application>Microsoft Office PowerPoint</Application>
  <PresentationFormat>Szélesvásznú</PresentationFormat>
  <Paragraphs>208</Paragraphs>
  <Slides>19</Slides>
  <Notes>1</Notes>
  <HiddenSlides>0</HiddenSlides>
  <MMClips>0</MMClips>
  <ScaleCrop>false</ScaleCrop>
  <HeadingPairs>
    <vt:vector size="8" baseType="variant">
      <vt:variant>
        <vt:lpstr>Használt betűtípusok</vt:lpstr>
      </vt:variant>
      <vt:variant>
        <vt:i4>5</vt:i4>
      </vt:variant>
      <vt:variant>
        <vt:lpstr>Téma</vt:lpstr>
      </vt:variant>
      <vt:variant>
        <vt:i4>1</vt:i4>
      </vt:variant>
      <vt:variant>
        <vt:lpstr>Beágyazott OLE kiszolgálók</vt:lpstr>
      </vt:variant>
      <vt:variant>
        <vt:i4>1</vt:i4>
      </vt:variant>
      <vt:variant>
        <vt:lpstr>Diacímek</vt:lpstr>
      </vt:variant>
      <vt:variant>
        <vt:i4>19</vt:i4>
      </vt:variant>
    </vt:vector>
  </HeadingPairs>
  <TitlesOfParts>
    <vt:vector size="26" baseType="lpstr">
      <vt:lpstr>Arial</vt:lpstr>
      <vt:lpstr>Calibri</vt:lpstr>
      <vt:lpstr>Courier New</vt:lpstr>
      <vt:lpstr>Trebuchet MS</vt:lpstr>
      <vt:lpstr>Wingdings 3</vt:lpstr>
      <vt:lpstr>Fazetta</vt:lpstr>
      <vt:lpstr>Bitkép</vt:lpstr>
      <vt:lpstr>PowerPoint bemutató</vt:lpstr>
      <vt:lpstr>Tervező program és segédlet az MSZE 50341-2:2019 szerint</vt:lpstr>
      <vt:lpstr>Tervező program és segédlet az MSZE 50341-2:2019 szerint</vt:lpstr>
      <vt:lpstr>Tervező program és segédlet az MSZE 50341-2:2019 szerint</vt:lpstr>
      <vt:lpstr>Tervező program és segédlet az MSZE 50341-2:2019 szerint</vt:lpstr>
      <vt:lpstr>Tervező program és segédlet az MSZE 50341-2:2019 szerint</vt:lpstr>
      <vt:lpstr>Tervező program és segédlet az MSZE 50341-2:2019 szerint</vt:lpstr>
      <vt:lpstr>Tervező program és segédlet az MSZE 50341-2:2019 szerint</vt:lpstr>
      <vt:lpstr>Tervező program és segédlet az MSZE 50341-2:2019 szerint</vt:lpstr>
      <vt:lpstr>Tervező program és segédlet az MSZE 50341-2:2019 szerint</vt:lpstr>
      <vt:lpstr>Tervező program és segédlet az MSZE 50341-2:2019 szerint</vt:lpstr>
      <vt:lpstr>Tervező program és segédlet az MSZE 50341-2:2019 szerint</vt:lpstr>
      <vt:lpstr>Tervező program és segédlet az MSZE 50341-2:2019 szerint</vt:lpstr>
      <vt:lpstr>Tervező program és segédlet az MSZE 50341-2:2019 szerint</vt:lpstr>
      <vt:lpstr>Tervező program és segédlet az MSZE 50341-2:2019 szerint</vt:lpstr>
      <vt:lpstr>Tervező program és segédlet az MSZE 50341-2:2019 szerint</vt:lpstr>
      <vt:lpstr>Tervező program és segédlet az MSZE 50341-2:2019 szerint</vt:lpstr>
      <vt:lpstr>Tervező program és segédlet az MSZE 50341-2:2019 szerint</vt:lpstr>
      <vt:lpstr>Tervező program és segédlet az MSZE 50341-2:2019 szerint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Pécsi Erőmű – Siklós I-II. 132 kV-os távvezeték rekonstrukciója</dc:title>
  <dc:creator>Bagi_Istvan</dc:creator>
  <cp:lastModifiedBy>Gergely Tizer</cp:lastModifiedBy>
  <cp:revision>179</cp:revision>
  <dcterms:created xsi:type="dcterms:W3CDTF">2016-05-23T08:03:27Z</dcterms:created>
  <dcterms:modified xsi:type="dcterms:W3CDTF">2019-11-03T12:28:19Z</dcterms:modified>
</cp:coreProperties>
</file>