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5" r:id="rId3"/>
    <p:sldId id="267" r:id="rId4"/>
    <p:sldId id="268" r:id="rId5"/>
    <p:sldId id="269" r:id="rId6"/>
    <p:sldId id="273" r:id="rId7"/>
    <p:sldId id="271" r:id="rId8"/>
    <p:sldId id="274" r:id="rId9"/>
    <p:sldId id="264" r:id="rId10"/>
    <p:sldId id="281" r:id="rId11"/>
    <p:sldId id="276" r:id="rId12"/>
    <p:sldId id="283" r:id="rId13"/>
    <p:sldId id="292" r:id="rId14"/>
    <p:sldId id="289" r:id="rId15"/>
    <p:sldId id="287" r:id="rId16"/>
    <p:sldId id="290" r:id="rId17"/>
    <p:sldId id="284" r:id="rId18"/>
    <p:sldId id="285" r:id="rId19"/>
    <p:sldId id="286" r:id="rId20"/>
    <p:sldId id="259" r:id="rId21"/>
    <p:sldId id="258" r:id="rId22"/>
    <p:sldId id="266" r:id="rId23"/>
    <p:sldId id="261" r:id="rId24"/>
    <p:sldId id="262" r:id="rId25"/>
    <p:sldId id="263" r:id="rId26"/>
    <p:sldId id="278" r:id="rId27"/>
    <p:sldId id="279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70D50-1DB1-4582-B021-BF9FF9B5DB74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44453-DB62-4292-9025-C398E8666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288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4453-DB62-4292-9025-C398E86669A3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709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2022.04.11.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Belógások elemzése parabola szerint</a:t>
            </a:r>
            <a:br>
              <a:rPr lang="hu-HU" dirty="0" smtClean="0"/>
            </a:br>
            <a:r>
              <a:rPr lang="hu-HU" dirty="0" smtClean="0"/>
              <a:t>300 m-ig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>
                <a:solidFill>
                  <a:srgbClr val="FF0000"/>
                </a:solidFill>
              </a:rPr>
              <a:t>Számítási alapok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Extrém esetek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00B050"/>
                </a:solidFill>
              </a:rPr>
              <a:t>Kézi terítés</a:t>
            </a:r>
            <a:endParaRPr lang="hu-HU" sz="3200" dirty="0">
              <a:solidFill>
                <a:srgbClr val="00B050"/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3240360"/>
          </a:xfrm>
        </p:spPr>
      </p:pic>
    </p:spTree>
    <p:extLst>
      <p:ext uri="{BB962C8B-B14F-4D97-AF65-F5344CB8AC3E}">
        <p14:creationId xmlns:p14="http://schemas.microsoft.com/office/powerpoint/2010/main" val="100936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0070C0"/>
                </a:solidFill>
              </a:rPr>
              <a:t>Felállás a terítéshez</a:t>
            </a:r>
            <a:endParaRPr lang="hu-HU" sz="3200" dirty="0">
              <a:solidFill>
                <a:srgbClr val="0070C0"/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7638"/>
            <a:ext cx="7560840" cy="4243609"/>
          </a:xfrm>
        </p:spPr>
      </p:pic>
    </p:spTree>
    <p:extLst>
      <p:ext uri="{BB962C8B-B14F-4D97-AF65-F5344CB8AC3E}">
        <p14:creationId xmlns:p14="http://schemas.microsoft.com/office/powerpoint/2010/main" val="344668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Végkötések készítése</a:t>
            </a:r>
            <a:endParaRPr lang="hu-HU" sz="3200" dirty="0"/>
          </a:p>
        </p:txBody>
      </p:sp>
      <p:pic>
        <p:nvPicPr>
          <p:cNvPr id="5" name="Kép 4" descr="Melléklet\mellek07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632848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3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120680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>
                <a:solidFill>
                  <a:srgbClr val="C00000"/>
                </a:solidFill>
              </a:rPr>
              <a:t>Szükséges felszerelések,eszközök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/>
              <a:t>belógási táblázat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200" dirty="0" smtClean="0"/>
              <a:t>hőmérő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/>
              <a:t>távolságmérő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err="1" smtClean="0"/>
              <a:t>belógásmérő</a:t>
            </a:r>
            <a:r>
              <a:rPr lang="hu-HU" sz="3200" dirty="0" smtClean="0"/>
              <a:t> „léc”, vagy</a:t>
            </a:r>
            <a:br>
              <a:rPr lang="hu-HU" sz="3200" dirty="0" smtClean="0"/>
            </a:br>
            <a:r>
              <a:rPr lang="hu-HU" sz="3200" dirty="0" smtClean="0"/>
              <a:t>erőmérő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881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Régi eszközök</a:t>
            </a:r>
            <a:endParaRPr lang="hu-HU" dirty="0"/>
          </a:p>
        </p:txBody>
      </p:sp>
      <p:pic>
        <p:nvPicPr>
          <p:cNvPr id="7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b="13994"/>
          <a:stretch/>
        </p:blipFill>
        <p:spPr>
          <a:xfrm>
            <a:off x="457201" y="2226469"/>
            <a:ext cx="3610743" cy="2908016"/>
          </a:xfrm>
          <a:prstGeom prst="rect">
            <a:avLst/>
          </a:prstGeom>
        </p:spPr>
      </p:pic>
      <p:pic>
        <p:nvPicPr>
          <p:cNvPr id="8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t="15833" r="9566" b="10992"/>
          <a:stretch/>
        </p:blipFill>
        <p:spPr>
          <a:xfrm>
            <a:off x="4211960" y="1894114"/>
            <a:ext cx="4474839" cy="4775246"/>
          </a:xfrm>
        </p:spPr>
      </p:pic>
    </p:spTree>
    <p:extLst>
      <p:ext uri="{BB962C8B-B14F-4D97-AF65-F5344CB8AC3E}">
        <p14:creationId xmlns:p14="http://schemas.microsoft.com/office/powerpoint/2010/main" val="564563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Fékeződob a múltból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20698" r="13631" b="14963"/>
          <a:stretch/>
        </p:blipFill>
        <p:spPr>
          <a:xfrm>
            <a:off x="899593" y="2060848"/>
            <a:ext cx="792088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5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mac-overhead-twin-line-stringing-tutor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58619"/>
            <a:ext cx="8594725" cy="65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Csörlő,fék-és feszítőgép</a:t>
            </a:r>
            <a:endParaRPr lang="hu-HU" dirty="0"/>
          </a:p>
        </p:txBody>
      </p:sp>
      <p:pic>
        <p:nvPicPr>
          <p:cNvPr id="5" name="Kép 4" descr="Hidraulikus csörlő MOD.  109/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28800"/>
            <a:ext cx="3826768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Hidraulikus feszítő / lehúzó MOD.108/4/A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82096"/>
            <a:ext cx="4258816" cy="3911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49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Dobállványok,dobemelők</a:t>
            </a:r>
            <a:endParaRPr lang="hu-HU" dirty="0"/>
          </a:p>
        </p:txBody>
      </p:sp>
      <p:pic>
        <p:nvPicPr>
          <p:cNvPr id="5" name="Kép 4" descr="Orsótartók / Kábeldob állványok MOD.040/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700809"/>
            <a:ext cx="3024336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Dob emelő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4"/>
            <a:ext cx="4536504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10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Terítő eszközök</a:t>
            </a:r>
            <a:endParaRPr lang="hu-HU" dirty="0"/>
          </a:p>
        </p:txBody>
      </p:sp>
      <p:pic>
        <p:nvPicPr>
          <p:cNvPr id="5" name="Kép 4" descr="Egyszíjtárcsás blokk légi húrozáshoz MOD.025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38437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Forgó sze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7"/>
            <a:ext cx="403244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Húzó harisny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02" y="4600900"/>
            <a:ext cx="2525395" cy="2237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12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vezetékszabályozásról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57200" y="1715918"/>
            <a:ext cx="84352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Sok tényező függvénye:</a:t>
            </a:r>
          </a:p>
          <a:p>
            <a:endParaRPr lang="hu-HU" dirty="0"/>
          </a:p>
          <a:p>
            <a:r>
              <a:rPr lang="hu-HU" sz="2000" dirty="0" smtClean="0">
                <a:solidFill>
                  <a:srgbClr val="FF0000"/>
                </a:solidFill>
              </a:rPr>
              <a:t>Anyagállandó</a:t>
            </a:r>
            <a:r>
              <a:rPr lang="hu-HU" sz="2000" dirty="0" smtClean="0">
                <a:solidFill>
                  <a:srgbClr val="0070C0"/>
                </a:solidFill>
              </a:rPr>
              <a:t> E,   </a:t>
            </a:r>
            <a:r>
              <a:rPr lang="hu-HU" sz="2000" dirty="0" smtClean="0">
                <a:solidFill>
                  <a:srgbClr val="FF0000"/>
                </a:solidFill>
              </a:rPr>
              <a:t> </a:t>
            </a:r>
            <a:r>
              <a:rPr lang="hu-HU" sz="2000" dirty="0" err="1" smtClean="0">
                <a:solidFill>
                  <a:srgbClr val="FF0000"/>
                </a:solidFill>
              </a:rPr>
              <a:t>hőtágulás</a:t>
            </a:r>
            <a:r>
              <a:rPr lang="hu-HU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>
                <a:solidFill>
                  <a:srgbClr val="0070C0"/>
                </a:solidFill>
              </a:rPr>
              <a:t>α</a:t>
            </a:r>
            <a:r>
              <a:rPr lang="hu-HU" sz="2000" dirty="0" smtClean="0">
                <a:solidFill>
                  <a:srgbClr val="0070C0"/>
                </a:solidFill>
              </a:rPr>
              <a:t>,</a:t>
            </a:r>
            <a:r>
              <a:rPr lang="el-GR" sz="2000" dirty="0" smtClean="0">
                <a:solidFill>
                  <a:srgbClr val="0070C0"/>
                </a:solidFill>
              </a:rPr>
              <a:t> </a:t>
            </a:r>
            <a:r>
              <a:rPr lang="hu-HU" sz="2000" dirty="0" smtClean="0">
                <a:solidFill>
                  <a:srgbClr val="0070C0"/>
                </a:solidFill>
              </a:rPr>
              <a:t>   </a:t>
            </a:r>
            <a:r>
              <a:rPr lang="hu-HU" sz="2000" dirty="0" smtClean="0">
                <a:solidFill>
                  <a:srgbClr val="FF0000"/>
                </a:solidFill>
              </a:rPr>
              <a:t>hőmérséklet</a:t>
            </a:r>
            <a:r>
              <a:rPr lang="hu-HU" sz="2000" dirty="0" smtClean="0">
                <a:solidFill>
                  <a:srgbClr val="0070C0"/>
                </a:solidFill>
              </a:rPr>
              <a:t> t,</a:t>
            </a:r>
          </a:p>
          <a:p>
            <a:r>
              <a:rPr lang="hu-HU" sz="2000" dirty="0" smtClean="0">
                <a:solidFill>
                  <a:srgbClr val="FF0000"/>
                </a:solidFill>
              </a:rPr>
              <a:t>Húzófeszültség </a:t>
            </a:r>
            <a:r>
              <a:rPr lang="hu-HU" sz="2000" dirty="0" smtClean="0">
                <a:solidFill>
                  <a:srgbClr val="0070C0"/>
                </a:solidFill>
              </a:rPr>
              <a:t>Ϭ, </a:t>
            </a:r>
            <a:r>
              <a:rPr lang="hu-HU" sz="2000" dirty="0" smtClean="0">
                <a:solidFill>
                  <a:srgbClr val="FF0000"/>
                </a:solidFill>
              </a:rPr>
              <a:t>oszloptávolság</a:t>
            </a:r>
            <a:r>
              <a:rPr lang="hu-HU" sz="2000" dirty="0" smtClean="0">
                <a:solidFill>
                  <a:srgbClr val="0070C0"/>
                </a:solidFill>
              </a:rPr>
              <a:t> a, </a:t>
            </a:r>
            <a:r>
              <a:rPr lang="hu-HU" sz="2000" dirty="0" smtClean="0">
                <a:solidFill>
                  <a:srgbClr val="FF0000"/>
                </a:solidFill>
              </a:rPr>
              <a:t>pótterhek</a:t>
            </a:r>
            <a:r>
              <a:rPr lang="hu-HU" sz="2000" dirty="0" smtClean="0">
                <a:solidFill>
                  <a:srgbClr val="0070C0"/>
                </a:solidFill>
              </a:rPr>
              <a:t>(zúzmara vagy szél)</a:t>
            </a:r>
            <a:endParaRPr lang="hu-HU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/>
              <p:cNvSpPr txBox="1"/>
              <p:nvPr/>
            </p:nvSpPr>
            <p:spPr>
              <a:xfrm>
                <a:off x="899592" y="3140968"/>
                <a:ext cx="7344816" cy="2618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400" dirty="0" smtClean="0"/>
                  <a:t>Általánosan: A vezeték belógása egy cosinus hiperbolikus függvény(</a:t>
                </a:r>
                <a:r>
                  <a:rPr lang="hu-HU" sz="2400" dirty="0" err="1" smtClean="0"/>
                  <a:t>chx</a:t>
                </a:r>
                <a:r>
                  <a:rPr lang="hu-HU" sz="2400" dirty="0" smtClean="0"/>
                  <a:t>) vagy láncgörbe</a:t>
                </a:r>
                <a:r>
                  <a:rPr lang="hu-HU" sz="1600" dirty="0" smtClean="0"/>
                  <a:t>.</a:t>
                </a:r>
              </a:p>
              <a:p>
                <a:endParaRPr lang="hu-HU" sz="1600" dirty="0"/>
              </a:p>
              <a:p>
                <a:r>
                  <a:rPr lang="hu-HU" sz="1600" dirty="0" smtClean="0"/>
                  <a:t>(egy sík felületen csúszásmentesen görgetett parabola fókuszpontja láncgörbét ír le:      </a:t>
                </a:r>
                <a:r>
                  <a:rPr lang="hu-HU" sz="3600" dirty="0" smtClean="0"/>
                  <a:t>(y=</a:t>
                </a:r>
                <a:r>
                  <a:rPr lang="hu-HU" sz="3600" dirty="0" err="1" smtClean="0"/>
                  <a:t>c.chx</a:t>
                </a:r>
                <a:r>
                  <a:rPr lang="hu-HU" sz="3600" dirty="0" smtClean="0"/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hu-HU" sz="3600" dirty="0" smtClean="0"/>
                  <a:t>)</a:t>
                </a:r>
              </a:p>
              <a:p>
                <a:endParaRPr lang="hu-HU" sz="3600" dirty="0"/>
              </a:p>
            </p:txBody>
          </p:sp>
        </mc:Choice>
        <mc:Fallback xmlns=""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140968"/>
                <a:ext cx="7344816" cy="2618730"/>
              </a:xfrm>
              <a:prstGeom prst="rect">
                <a:avLst/>
              </a:prstGeom>
              <a:blipFill rotWithShape="0">
                <a:blip r:embed="rId2"/>
                <a:stretch>
                  <a:fillRect l="-2575" t="-1860" r="-33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2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Általános elrendezés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rebeka\Documents\Scanned Documents\VHK tanfolyam\KÖF szv prezentációk\Belógások számítógép\Belógás elemzés\image00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1163"/>
            <a:ext cx="7200800" cy="41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Számítás parabola alapján</a:t>
            </a:r>
            <a:endParaRPr lang="hu-HU" dirty="0"/>
          </a:p>
        </p:txBody>
      </p:sp>
      <p:pic>
        <p:nvPicPr>
          <p:cNvPr id="2050" name="Picture 2" descr="C:\Users\rebeka\Documents\Scanned Documents\VHK tanfolyam\KÖF szv prezentációk\Belógások számítógép\Belógás elemzés\image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340768"/>
            <a:ext cx="6048375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ebeka\Documents\Scanned Documents\VHK tanfolyam\KÖF szv prezentációk\Belógások számítógép\Belógás elemzés\image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048375" cy="72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ebeka\Documents\Scanned Documents\VHK tanfolyam\KÖF szv prezentációk\Belógások számítógép\Belógás elemzés\image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03625"/>
            <a:ext cx="6048376" cy="11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ebeka\Documents\Scanned Documents\VHK tanfolyam\KÖF szv prezentációk\Belógások számítógép\Belógás elemzés\image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85" y="4139095"/>
            <a:ext cx="6048375" cy="7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rebeka\Documents\Scanned Documents\VHK tanfolyam\KÖF szv prezentációk\Belógások számítógép\Belógás elemzés\minimum helyek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70" y="4931885"/>
            <a:ext cx="600075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elé nyíl 4"/>
          <p:cNvSpPr/>
          <p:nvPr/>
        </p:nvSpPr>
        <p:spPr>
          <a:xfrm>
            <a:off x="2868077" y="5912960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X</a:t>
            </a:r>
            <a:endParaRPr lang="hu-HU" dirty="0"/>
          </a:p>
        </p:txBody>
      </p:sp>
      <p:sp>
        <p:nvSpPr>
          <p:cNvPr id="6" name="Lefelé nyíl 5"/>
          <p:cNvSpPr/>
          <p:nvPr/>
        </p:nvSpPr>
        <p:spPr>
          <a:xfrm>
            <a:off x="5292080" y="5912960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Y</a:t>
            </a:r>
            <a:endParaRPr lang="hu-HU" dirty="0"/>
          </a:p>
        </p:txBody>
      </p:sp>
      <p:cxnSp>
        <p:nvCxnSpPr>
          <p:cNvPr id="9" name="Szögletes összekötő 8"/>
          <p:cNvCxnSpPr/>
          <p:nvPr/>
        </p:nvCxnSpPr>
        <p:spPr>
          <a:xfrm>
            <a:off x="3343069" y="4927882"/>
            <a:ext cx="914400" cy="914400"/>
          </a:xfrm>
          <a:prstGeom prst="bentConnector3">
            <a:avLst>
              <a:gd name="adj1" fmla="val 39394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60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Felfüggesztés azonos magasságban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2" y="1628800"/>
            <a:ext cx="8087532" cy="4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0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Szintkülönbségek 1</a:t>
            </a:r>
            <a:endParaRPr lang="hu-HU" dirty="0"/>
          </a:p>
        </p:txBody>
      </p:sp>
      <p:pic>
        <p:nvPicPr>
          <p:cNvPr id="4098" name="Picture 2" descr="C:\Users\rebeka\Documents\Scanned Documents\VHK tanfolyam\KÖF szv prezentációk\Belógások számítógép\Különböző esetek\image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200799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Szintkülönbségek 2</a:t>
            </a:r>
            <a:endParaRPr lang="hu-HU" dirty="0"/>
          </a:p>
        </p:txBody>
      </p:sp>
      <p:pic>
        <p:nvPicPr>
          <p:cNvPr id="5122" name="Picture 2" descr="C:\Users\rebeka\Documents\Scanned Documents\VHK tanfolyam\KÖF szv prezentációk\Belógások számítógép\Különböző esetek\image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42" y="1950756"/>
            <a:ext cx="72008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0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Extrém esetek</a:t>
            </a:r>
            <a:endParaRPr lang="hu-HU" dirty="0"/>
          </a:p>
        </p:txBody>
      </p:sp>
      <p:pic>
        <p:nvPicPr>
          <p:cNvPr id="6146" name="Picture 2" descr="C:\Users\rebeka\Documents\Scanned Documents\VHK tanfolyam\KÖF szv prezentációk\Belógások számítógép\Különböző esetek\image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4168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Vissza a szélhez és a jéghez</a:t>
            </a:r>
            <a:endParaRPr lang="hu-HU" altLang="hu-HU" dirty="0" smtClean="0"/>
          </a:p>
        </p:txBody>
      </p:sp>
      <p:sp>
        <p:nvSpPr>
          <p:cNvPr id="16387" name="Tartalom helye 2"/>
          <p:cNvSpPr>
            <a:spLocks noGrp="1"/>
          </p:cNvSpPr>
          <p:nvPr>
            <p:ph idx="1"/>
          </p:nvPr>
        </p:nvSpPr>
        <p:spPr>
          <a:xfrm>
            <a:off x="683568" y="1943100"/>
            <a:ext cx="7924800" cy="4343400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hu-HU" altLang="hu-HU" dirty="0" smtClean="0">
                <a:solidFill>
                  <a:srgbClr val="FF0000"/>
                </a:solidFill>
              </a:rPr>
              <a:t>Állandó terhelések: (N vagy kp)</a:t>
            </a:r>
          </a:p>
          <a:p>
            <a:pPr marL="0" indent="0">
              <a:buFontTx/>
              <a:buChar char="•"/>
            </a:pPr>
            <a:r>
              <a:rPr lang="hu-HU" altLang="hu-HU" dirty="0" smtClean="0"/>
              <a:t>Vezeték súly,feszítőerő</a:t>
            </a:r>
          </a:p>
          <a:p>
            <a:pPr marL="0" indent="0">
              <a:buFontTx/>
              <a:buChar char="•"/>
            </a:pPr>
            <a:r>
              <a:rPr lang="hu-HU" altLang="hu-HU" dirty="0" smtClean="0"/>
              <a:t>Szerelvények</a:t>
            </a:r>
          </a:p>
          <a:p>
            <a:pPr marL="0" indent="0">
              <a:buFontTx/>
              <a:buChar char="•"/>
            </a:pPr>
            <a:r>
              <a:rPr lang="hu-HU" altLang="hu-HU" dirty="0" smtClean="0"/>
              <a:t>Tartószerkezet saját súlya</a:t>
            </a:r>
          </a:p>
          <a:p>
            <a:pPr marL="0" indent="0">
              <a:buFontTx/>
              <a:buChar char="•"/>
            </a:pPr>
            <a:endParaRPr lang="hu-HU" altLang="hu-HU" dirty="0" smtClean="0"/>
          </a:p>
          <a:p>
            <a:pPr marL="0" indent="0"/>
            <a:r>
              <a:rPr lang="hu-HU" altLang="hu-HU" dirty="0" smtClean="0">
                <a:solidFill>
                  <a:srgbClr val="00B050"/>
                </a:solidFill>
              </a:rPr>
              <a:t>Változó terhelések:</a:t>
            </a:r>
          </a:p>
          <a:p>
            <a:pPr marL="0" indent="0">
              <a:buFontTx/>
              <a:buChar char="•"/>
            </a:pPr>
            <a:r>
              <a:rPr lang="hu-HU" altLang="hu-HU" dirty="0" smtClean="0"/>
              <a:t>Szélteher / </a:t>
            </a:r>
            <a:r>
              <a:rPr lang="el-GR" altLang="hu-HU" dirty="0" smtClean="0"/>
              <a:t>α</a:t>
            </a:r>
            <a:r>
              <a:rPr lang="hu-HU" altLang="hu-HU" dirty="0" smtClean="0"/>
              <a:t>.</a:t>
            </a:r>
            <a:r>
              <a:rPr lang="hu-HU" altLang="hu-HU" dirty="0" err="1" smtClean="0"/>
              <a:t>c.p.A.sin</a:t>
            </a:r>
            <a:r>
              <a:rPr lang="hu-HU" altLang="hu-HU" dirty="0" smtClean="0"/>
              <a:t> β (N/m2)</a:t>
            </a:r>
          </a:p>
          <a:p>
            <a:pPr marL="0" indent="0">
              <a:buFontTx/>
              <a:buChar char="•"/>
            </a:pPr>
            <a:r>
              <a:rPr lang="hu-HU" altLang="hu-HU" dirty="0" smtClean="0"/>
              <a:t>Zúzmara teher /3,25 + 0,2d N/m)/</a:t>
            </a:r>
          </a:p>
          <a:p>
            <a:pPr marL="0" indent="0">
              <a:buFontTx/>
              <a:buChar char="•"/>
            </a:pPr>
            <a:r>
              <a:rPr lang="hu-HU" altLang="hu-HU" dirty="0" smtClean="0"/>
              <a:t>Szerelő súlya,szerszámai</a:t>
            </a:r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600"/>
              </a:lnSpc>
              <a:defRPr sz="2000">
                <a:solidFill>
                  <a:schemeClr val="tx1"/>
                </a:solidFill>
                <a:latin typeface="Polo" pitchFamily="2" charset="0"/>
              </a:defRPr>
            </a:lvl1pPr>
            <a:lvl2pPr marL="742950" indent="-285750">
              <a:lnSpc>
                <a:spcPts val="2600"/>
              </a:lnSpc>
              <a:buClr>
                <a:srgbClr val="F21C0A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Polo" pitchFamily="2" charset="0"/>
              </a:defRPr>
            </a:lvl2pPr>
            <a:lvl3pPr marL="1143000" indent="-228600">
              <a:lnSpc>
                <a:spcPts val="2600"/>
              </a:lnSpc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3pPr>
            <a:lvl4pPr marL="1600200" indent="-228600">
              <a:lnSpc>
                <a:spcPts val="2600"/>
              </a:lnSpc>
              <a:buClr>
                <a:srgbClr val="F31C0A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Polo" pitchFamily="2" charset="0"/>
              </a:defRPr>
            </a:lvl4pPr>
            <a:lvl5pPr marL="2057400" indent="-228600">
              <a:lnSpc>
                <a:spcPts val="2600"/>
              </a:lnSpc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9pPr>
          </a:lstStyle>
          <a:p>
            <a:pPr>
              <a:lnSpc>
                <a:spcPts val="900"/>
              </a:lnSpc>
            </a:pPr>
            <a:fld id="{3826CEBA-C033-4113-A2F0-E0F6771C49CA}" type="slidenum">
              <a:rPr altLang="hu-HU" sz="700" smtClean="0"/>
              <a:pPr>
                <a:lnSpc>
                  <a:spcPts val="900"/>
                </a:lnSpc>
              </a:pPr>
              <a:t>26</a:t>
            </a:fld>
            <a:r>
              <a:rPr lang="hu-HU" altLang="hu-HU" sz="700" smtClean="0"/>
              <a:t>. dia</a:t>
            </a:r>
          </a:p>
        </p:txBody>
      </p:sp>
      <p:sp>
        <p:nvSpPr>
          <p:cNvPr id="16389" name="Élőláb hely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600"/>
              </a:lnSpc>
              <a:defRPr sz="2000">
                <a:solidFill>
                  <a:schemeClr val="tx1"/>
                </a:solidFill>
                <a:latin typeface="Polo" pitchFamily="2" charset="0"/>
              </a:defRPr>
            </a:lvl1pPr>
            <a:lvl2pPr marL="742950" indent="-285750">
              <a:lnSpc>
                <a:spcPts val="2600"/>
              </a:lnSpc>
              <a:buClr>
                <a:srgbClr val="F21C0A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Polo" pitchFamily="2" charset="0"/>
              </a:defRPr>
            </a:lvl2pPr>
            <a:lvl3pPr marL="1143000" indent="-228600">
              <a:lnSpc>
                <a:spcPts val="2600"/>
              </a:lnSpc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3pPr>
            <a:lvl4pPr marL="1600200" indent="-228600">
              <a:lnSpc>
                <a:spcPts val="2600"/>
              </a:lnSpc>
              <a:buClr>
                <a:srgbClr val="F31C0A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Polo" pitchFamily="2" charset="0"/>
              </a:defRPr>
            </a:lvl4pPr>
            <a:lvl5pPr marL="2057400" indent="-228600">
              <a:lnSpc>
                <a:spcPts val="2600"/>
              </a:lnSpc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Polo" pitchFamily="2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hu-HU" altLang="hu-HU" sz="700" smtClean="0"/>
              <a:t>Téma   Dátum   Részleg</a:t>
            </a:r>
          </a:p>
        </p:txBody>
      </p:sp>
    </p:spTree>
    <p:extLst>
      <p:ext uri="{BB962C8B-B14F-4D97-AF65-F5344CB8AC3E}">
        <p14:creationId xmlns:p14="http://schemas.microsoft.com/office/powerpoint/2010/main" val="595524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rgbClr val="FF0000"/>
                </a:solidFill>
              </a:rPr>
              <a:t>Vissza a szél és jég terhelésekre</a:t>
            </a:r>
            <a:endParaRPr lang="hu-HU" sz="3600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&gt; 1000 V szabadvezetékre az </a:t>
            </a:r>
            <a:r>
              <a:rPr lang="hu-HU" dirty="0" smtClean="0">
                <a:solidFill>
                  <a:srgbClr val="00B050"/>
                </a:solidFill>
              </a:rPr>
              <a:t>MSZ EN 50341 </a:t>
            </a:r>
            <a:r>
              <a:rPr lang="hu-HU" dirty="0" smtClean="0"/>
              <a:t>előírások vonatkoznak az </a:t>
            </a:r>
            <a:r>
              <a:rPr lang="hu-HU" dirty="0" smtClean="0">
                <a:solidFill>
                  <a:srgbClr val="0070C0"/>
                </a:solidFill>
              </a:rPr>
              <a:t>MSZ 151 </a:t>
            </a:r>
            <a:r>
              <a:rPr lang="hu-HU" dirty="0" smtClean="0"/>
              <a:t>helyett.</a:t>
            </a:r>
          </a:p>
          <a:p>
            <a:r>
              <a:rPr lang="hu-HU" dirty="0" err="1" smtClean="0"/>
              <a:t>Ld.a</a:t>
            </a:r>
            <a:r>
              <a:rPr lang="hu-HU" dirty="0" smtClean="0"/>
              <a:t> </a:t>
            </a:r>
            <a:r>
              <a:rPr lang="hu-HU" dirty="0" smtClean="0"/>
              <a:t>témakör </a:t>
            </a:r>
            <a:r>
              <a:rPr lang="hu-HU" dirty="0" smtClean="0">
                <a:solidFill>
                  <a:srgbClr val="FF0000"/>
                </a:solidFill>
              </a:rPr>
              <a:t>„további infók” </a:t>
            </a:r>
            <a:r>
              <a:rPr lang="hu-HU" dirty="0" smtClean="0"/>
              <a:t>című anyagban, </a:t>
            </a:r>
            <a:r>
              <a:rPr lang="hu-HU" dirty="0" err="1" smtClean="0"/>
              <a:t>Tárczi</a:t>
            </a:r>
            <a:r>
              <a:rPr lang="hu-HU" dirty="0" smtClean="0"/>
              <a:t> Péter PDF anyagában</a:t>
            </a:r>
            <a:r>
              <a:rPr lang="hu-HU" dirty="0" smtClean="0"/>
              <a:t>!</a:t>
            </a:r>
          </a:p>
          <a:p>
            <a:r>
              <a:rPr lang="hu-HU" sz="2800" b="1" dirty="0" err="1"/>
              <a:t>Hatibovics</a:t>
            </a:r>
            <a:r>
              <a:rPr lang="hu-HU" sz="2800" b="1" dirty="0"/>
              <a:t>, </a:t>
            </a:r>
            <a:r>
              <a:rPr lang="hu-HU" sz="2800" b="1" dirty="0" err="1"/>
              <a:t>Alen</a:t>
            </a:r>
            <a:r>
              <a:rPr lang="hu-HU" sz="2800" dirty="0" err="1"/>
              <a:t>Vezetékgörbe</a:t>
            </a:r>
            <a:r>
              <a:rPr lang="hu-HU" sz="2800" dirty="0"/>
              <a:t> egyenletének meghatározása a parabola ismert legnagyobb belógása alapján 1. </a:t>
            </a:r>
            <a:r>
              <a:rPr lang="hu-HU" sz="2800" dirty="0" smtClean="0"/>
              <a:t>rész Elektrotechnika</a:t>
            </a:r>
            <a:endParaRPr lang="hu-HU" sz="2800" dirty="0"/>
          </a:p>
          <a:p>
            <a:pPr marL="0" indent="0">
              <a:buNone/>
            </a:pPr>
            <a:r>
              <a:rPr lang="pl-PL" sz="2800" smtClean="0"/>
              <a:t>    105</a:t>
            </a:r>
            <a:r>
              <a:rPr lang="pl-PL" sz="2800" dirty="0"/>
              <a:t>. évf. 10. sz. / 2012</a:t>
            </a:r>
          </a:p>
          <a:p>
            <a:endParaRPr lang="hu-HU" sz="2800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1982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A láncgörbe helyettesítése</a:t>
            </a:r>
            <a:endParaRPr lang="hu-HU" dirty="0">
              <a:solidFill>
                <a:srgbClr val="00B05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6792"/>
            <a:ext cx="648072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4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probléma egyszerűsítése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28800"/>
            <a:ext cx="6048672" cy="21602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1" y="4531232"/>
            <a:ext cx="3672408" cy="1152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5004048" y="4581128"/>
                <a:ext cx="3528392" cy="946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b="1" dirty="0" smtClean="0"/>
                  <a:t>Az oszlopköz százalékában:</a:t>
                </a:r>
              </a:p>
              <a:p>
                <a:r>
                  <a:rPr lang="hu-HU" sz="2800" dirty="0" smtClean="0"/>
                  <a:t>β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hu-HU" sz="28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hu-HU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hu-HU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hu-HU" sz="2800" b="0" i="1" smtClean="0">
                            <a:latin typeface="Cambria Math" panose="02040503050406030204" pitchFamily="18" charset="0"/>
                          </a:rPr>
                          <m:t>8.</m:t>
                        </m:r>
                        <m:r>
                          <a:rPr lang="az-Cyrl-AZ" sz="2800" b="0" i="1" smtClean="0">
                            <a:latin typeface="Cambria Math" panose="02040503050406030204" pitchFamily="18" charset="0"/>
                          </a:rPr>
                          <m:t>б</m:t>
                        </m:r>
                        <m:r>
                          <a:rPr lang="hu-HU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u-HU" sz="2800" dirty="0" smtClean="0"/>
                  <a:t> </a:t>
                </a:r>
                <a:r>
                  <a:rPr lang="hu-HU" dirty="0" smtClean="0"/>
                  <a:t>100%</a:t>
                </a:r>
                <a:endParaRPr lang="hu-HU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4581128"/>
                <a:ext cx="3528392" cy="946478"/>
              </a:xfrm>
              <a:prstGeom prst="rect">
                <a:avLst/>
              </a:prstGeom>
              <a:blipFill rotWithShape="0">
                <a:blip r:embed="rId4"/>
                <a:stretch>
                  <a:fillRect l="-3627" t="-3205" b="-769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zövegdoboz 6"/>
          <p:cNvSpPr txBox="1"/>
          <p:nvPr/>
        </p:nvSpPr>
        <p:spPr>
          <a:xfrm>
            <a:off x="6588224" y="5054367"/>
            <a:ext cx="209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Százalékos belógás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835696" y="393305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mivel H=</a:t>
            </a:r>
            <a:r>
              <a:rPr lang="az-Cyrl-AZ" dirty="0" smtClean="0"/>
              <a:t>б</a:t>
            </a:r>
            <a:r>
              <a:rPr lang="hu-HU" dirty="0" smtClean="0"/>
              <a:t> . q ;  így :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70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Vajon milyen hosszú a vezetékünk?</a:t>
            </a:r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741682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Az vezető állapotegyenlete 1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artalom helye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 smtClean="0"/>
                  <a:t>A szabvány szerint a vezető hőmérséklete üzemben +40 és -20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hu-HU" sz="2400" dirty="0" smtClean="0"/>
              </a:p>
              <a:p>
                <a:pPr marL="0" indent="0">
                  <a:buNone/>
                </a:pPr>
                <a:r>
                  <a:rPr lang="hu-HU" sz="2400" dirty="0" smtClean="0"/>
                  <a:t>Itt vizsgáljuk a felfüggesztés különböző előbbi jellemzőit.</a:t>
                </a:r>
              </a:p>
              <a:p>
                <a:r>
                  <a:rPr lang="hu-HU" sz="2400" dirty="0" smtClean="0"/>
                  <a:t>A hőmérséklet változás tágulást vagy rövidülést okoz:</a:t>
                </a:r>
              </a:p>
              <a:p>
                <a:pPr marL="0" indent="0">
                  <a:buNone/>
                </a:pPr>
                <a:r>
                  <a:rPr lang="hu-HU" sz="2400" dirty="0" smtClean="0"/>
                  <a:t>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hu-HU" sz="240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hu-HU" sz="2400" dirty="0" smtClean="0"/>
                  <a:t> </a:t>
                </a:r>
                <a:r>
                  <a:rPr lang="el-GR" sz="2400" dirty="0" smtClean="0"/>
                  <a:t>α</a:t>
                </a:r>
                <a:r>
                  <a:rPr lang="hu-HU" sz="2400" dirty="0" smtClean="0"/>
                  <a:t>.(t</a:t>
                </a:r>
                <a14:m>
                  <m:oMath xmlns:m="http://schemas.openxmlformats.org/officeDocument/2006/math">
                    <m:r>
                      <a:rPr lang="hu-HU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hu-H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sz="2400" dirty="0" smtClean="0"/>
              </a:p>
              <a:p>
                <a:r>
                  <a:rPr lang="hu-HU" sz="2400" dirty="0" smtClean="0"/>
                  <a:t>A rugalmas hosszváltozás húzófeszültség változást okoz: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 smtClean="0"/>
                  <a:t>                                 </a:t>
                </a:r>
                <a14:m>
                  <m:oMath xmlns:m="http://schemas.openxmlformats.org/officeDocument/2006/math">
                    <m:r>
                      <a:rPr lang="hu-HU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hu-H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hu-HU" sz="240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hu-HU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hu-HU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u-HU" sz="24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i="1" dirty="0">
                            <a:latin typeface="Cambria Math" panose="02040503050406030204" pitchFamily="18" charset="0"/>
                          </a:rPr>
                          <m:t>б</m:t>
                        </m:r>
                      </m:e>
                      <m:sub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hu-HU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hu-HU" sz="2400" dirty="0" smtClean="0"/>
                  <a:t> </a:t>
                </a:r>
                <a:r>
                  <a:rPr lang="az-Cyrl-AZ" sz="2400" dirty="0" smtClean="0"/>
                  <a:t>б</a:t>
                </a:r>
                <a:r>
                  <a:rPr lang="hu-HU" sz="2400" dirty="0" smtClean="0"/>
                  <a:t>)</a:t>
                </a:r>
              </a:p>
              <a:p>
                <a:pPr marL="0" indent="0">
                  <a:buNone/>
                </a:pPr>
                <a:r>
                  <a:rPr lang="hu-HU" sz="2400" dirty="0" smtClean="0">
                    <a:solidFill>
                      <a:srgbClr val="FF0000"/>
                    </a:solidFill>
                  </a:rPr>
                  <a:t>Az előbbi változások a belógás változásával járnak!</a:t>
                </a:r>
                <a:endParaRPr lang="hu-HU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artalom hely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11" t="-107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7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45660"/>
            <a:ext cx="8229600" cy="1171978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Az vezető állapotegyenlete </a:t>
            </a:r>
            <a:r>
              <a:rPr lang="hu-HU" dirty="0" smtClean="0">
                <a:solidFill>
                  <a:srgbClr val="C00000"/>
                </a:solidFill>
              </a:rPr>
              <a:t>2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7638"/>
            <a:ext cx="6984776" cy="10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89616"/>
            <a:ext cx="6984776" cy="18002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1115616" y="4725144"/>
                <a:ext cx="6984776" cy="1755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Használjuk fel </a:t>
                </a:r>
                <a:r>
                  <a:rPr lang="el-GR" dirty="0" smtClean="0"/>
                  <a:t>β</a:t>
                </a:r>
                <a:r>
                  <a:rPr lang="hu-HU" dirty="0" smtClean="0"/>
                  <a:t> % </a:t>
                </a:r>
                <a:r>
                  <a:rPr lang="hu-HU" dirty="0" err="1" smtClean="0"/>
                  <a:t>-os</a:t>
                </a:r>
                <a:r>
                  <a:rPr lang="hu-HU" dirty="0" smtClean="0"/>
                  <a:t> belógást! Ekkor, és összevonva az állandókat:</a:t>
                </a:r>
              </a:p>
              <a:p>
                <a:endParaRPr lang="hu-HU" dirty="0"/>
              </a:p>
              <a:p>
                <a:r>
                  <a:rPr lang="hu-HU" sz="2400" dirty="0" smtClean="0">
                    <a:solidFill>
                      <a:srgbClr val="FF0000"/>
                    </a:solidFill>
                  </a:rPr>
                  <a:t>                     t-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0= </m:t>
                        </m:r>
                      </m:sub>
                    </m:sSub>
                    <m:f>
                      <m:fPr>
                        <m:ctrlPr>
                          <a:rPr lang="hu-HU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267</m:t>
                        </m:r>
                      </m:num>
                      <m:den>
                        <m:r>
                          <a:rPr lang="hu-HU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hu-H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hu-HU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hu-HU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</m:oMath>
                </a14:m>
                <a:r>
                  <a:rPr lang="hu-HU" sz="2400" dirty="0" smtClean="0">
                    <a:solidFill>
                      <a:srgbClr val="FF0000"/>
                    </a:solidFill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p>
                        <m:r>
                          <a:rPr lang="hu-HU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hu-HU" sz="2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hu-HU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hu-HU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sz="2400" dirty="0" smtClean="0">
                    <a:solidFill>
                      <a:srgbClr val="FF0000"/>
                    </a:solidFill>
                  </a:rPr>
                  <a:t> 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a:rPr lang="hu-H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hu-H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hu-HU" sz="2400" dirty="0" smtClean="0">
                    <a:solidFill>
                      <a:srgbClr val="FF0000"/>
                    </a:solidFill>
                  </a:rPr>
                  <a:t> 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z-Cyrl-AZ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б</m:t>
                        </m:r>
                      </m:e>
                      <m:sub>
                        <m:r>
                          <a:rPr lang="hu-H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hu-HU" sz="2400" dirty="0" smtClean="0">
                    <a:solidFill>
                      <a:srgbClr val="FF0000"/>
                    </a:solidFill>
                  </a:rPr>
                  <a:t> - </a:t>
                </a:r>
                <a:r>
                  <a:rPr lang="az-Cyrl-AZ" sz="2400" dirty="0" smtClean="0">
                    <a:solidFill>
                      <a:srgbClr val="FF0000"/>
                    </a:solidFill>
                  </a:rPr>
                  <a:t>б</a:t>
                </a:r>
                <a:r>
                  <a:rPr lang="hu-HU" sz="2400" dirty="0" smtClean="0">
                    <a:solidFill>
                      <a:srgbClr val="FF0000"/>
                    </a:solidFill>
                  </a:rPr>
                  <a:t> )</a:t>
                </a:r>
              </a:p>
              <a:p>
                <a:endParaRPr lang="hu-HU" dirty="0"/>
              </a:p>
              <a:p>
                <a:r>
                  <a:rPr lang="hu-HU" dirty="0" smtClean="0"/>
                  <a:t>                       </a:t>
                </a:r>
                <a:r>
                  <a:rPr lang="hu-HU" sz="2000" dirty="0" smtClean="0">
                    <a:solidFill>
                      <a:srgbClr val="0070C0"/>
                    </a:solidFill>
                  </a:rPr>
                  <a:t>A kifeszített vezető mechanikai állapotegyenlete</a:t>
                </a:r>
                <a:endParaRPr lang="hu-H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725144"/>
                <a:ext cx="6984776" cy="1755737"/>
              </a:xfrm>
              <a:prstGeom prst="rect">
                <a:avLst/>
              </a:prstGeom>
              <a:blipFill rotWithShape="0">
                <a:blip r:embed="rId4"/>
                <a:stretch>
                  <a:fillRect l="-698" t="-1736" b="-520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73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A vizsgálódás további szereplői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Kritikus oszlopköz: </a:t>
            </a:r>
            <a:r>
              <a:rPr lang="hu-HU" sz="2800" dirty="0" err="1" smtClean="0"/>
              <a:t>a</a:t>
            </a:r>
            <a:r>
              <a:rPr lang="hu-HU" sz="1800" dirty="0" err="1" smtClean="0"/>
              <a:t>kr</a:t>
            </a:r>
            <a:r>
              <a:rPr lang="hu-HU" sz="1800" dirty="0" smtClean="0"/>
              <a:t>  </a:t>
            </a:r>
            <a:r>
              <a:rPr lang="hu-HU" sz="2800" dirty="0" smtClean="0"/>
              <a:t> </a:t>
            </a:r>
            <a:r>
              <a:rPr lang="az-Cyrl-AZ" sz="2800" dirty="0" smtClean="0"/>
              <a:t>б</a:t>
            </a:r>
            <a:r>
              <a:rPr lang="hu-HU" sz="1600" dirty="0" smtClean="0"/>
              <a:t>-20 </a:t>
            </a:r>
            <a:r>
              <a:rPr lang="hu-HU" sz="2800" dirty="0" smtClean="0"/>
              <a:t> = </a:t>
            </a:r>
            <a:r>
              <a:rPr lang="az-Cyrl-AZ" sz="2800" dirty="0" smtClean="0"/>
              <a:t>б</a:t>
            </a:r>
            <a:r>
              <a:rPr lang="hu-HU" sz="1800" dirty="0" smtClean="0"/>
              <a:t>-5 </a:t>
            </a:r>
            <a:r>
              <a:rPr lang="hu-HU" sz="2800" dirty="0" smtClean="0"/>
              <a:t>  + zúzmara pótteher</a:t>
            </a:r>
          </a:p>
          <a:p>
            <a:endParaRPr lang="hu-HU" sz="2800" dirty="0"/>
          </a:p>
          <a:p>
            <a:r>
              <a:rPr lang="hu-HU" sz="2800" dirty="0" smtClean="0">
                <a:solidFill>
                  <a:srgbClr val="00B050"/>
                </a:solidFill>
              </a:rPr>
              <a:t>Alsó kritikus hőmérséklet: </a:t>
            </a:r>
            <a:r>
              <a:rPr lang="hu-HU" sz="2800" dirty="0" err="1" smtClean="0"/>
              <a:t>a</a:t>
            </a:r>
            <a:r>
              <a:rPr lang="hu-HU" sz="1600" dirty="0" err="1" smtClean="0"/>
              <a:t>akr</a:t>
            </a:r>
            <a:r>
              <a:rPr lang="hu-HU" sz="1600" dirty="0" smtClean="0"/>
              <a:t>    </a:t>
            </a:r>
            <a:r>
              <a:rPr lang="hu-HU" dirty="0" smtClean="0"/>
              <a:t>t </a:t>
            </a:r>
            <a:r>
              <a:rPr lang="hu-HU" sz="2400" dirty="0" smtClean="0"/>
              <a:t>mikor </a:t>
            </a:r>
            <a:r>
              <a:rPr lang="az-Cyrl-AZ" dirty="0" smtClean="0"/>
              <a:t>б</a:t>
            </a:r>
            <a:r>
              <a:rPr lang="hu-HU" sz="1600" dirty="0" smtClean="0"/>
              <a:t>meg </a:t>
            </a:r>
            <a:r>
              <a:rPr lang="hu-HU" sz="1600" dirty="0" err="1" smtClean="0"/>
              <a:t>max</a:t>
            </a:r>
            <a:endParaRPr lang="hu-HU" sz="1600" dirty="0" smtClean="0"/>
          </a:p>
          <a:p>
            <a:pPr marL="0" indent="0">
              <a:buNone/>
            </a:pPr>
            <a:endParaRPr lang="hu-HU" sz="2800" dirty="0"/>
          </a:p>
          <a:p>
            <a:r>
              <a:rPr lang="hu-HU" sz="2800" dirty="0" smtClean="0">
                <a:solidFill>
                  <a:srgbClr val="0070C0"/>
                </a:solidFill>
              </a:rPr>
              <a:t>Felső kritikus hőmérséklet: </a:t>
            </a:r>
            <a:r>
              <a:rPr lang="hu-HU" sz="2800" dirty="0" err="1" smtClean="0">
                <a:solidFill>
                  <a:srgbClr val="0070C0"/>
                </a:solidFill>
              </a:rPr>
              <a:t>a</a:t>
            </a:r>
            <a:r>
              <a:rPr lang="hu-HU" sz="1600" dirty="0" err="1" smtClean="0">
                <a:solidFill>
                  <a:srgbClr val="0070C0"/>
                </a:solidFill>
              </a:rPr>
              <a:t>fkr</a:t>
            </a:r>
            <a:r>
              <a:rPr lang="hu-HU" sz="1600" dirty="0" smtClean="0">
                <a:solidFill>
                  <a:srgbClr val="0070C0"/>
                </a:solidFill>
              </a:rPr>
              <a:t>        </a:t>
            </a:r>
            <a:r>
              <a:rPr lang="hu-HU" dirty="0" smtClean="0"/>
              <a:t>t </a:t>
            </a:r>
            <a:r>
              <a:rPr lang="hu-HU" sz="2400" dirty="0" smtClean="0"/>
              <a:t>mikor </a:t>
            </a:r>
            <a:r>
              <a:rPr lang="hu-HU" dirty="0" err="1" smtClean="0"/>
              <a:t>b</a:t>
            </a:r>
            <a:r>
              <a:rPr lang="hu-HU" sz="1600" dirty="0" err="1" smtClean="0"/>
              <a:t>max</a:t>
            </a:r>
            <a:endParaRPr lang="hu-HU" sz="1600" dirty="0" smtClean="0"/>
          </a:p>
          <a:p>
            <a:pPr marL="0" indent="0">
              <a:buNone/>
            </a:pPr>
            <a:endParaRPr lang="hu-HU" sz="1600" dirty="0" smtClean="0"/>
          </a:p>
          <a:p>
            <a:r>
              <a:rPr lang="hu-HU" sz="2800" dirty="0" err="1" smtClean="0">
                <a:solidFill>
                  <a:srgbClr val="FF0000"/>
                </a:solidFill>
              </a:rPr>
              <a:t>Határoszlopköz</a:t>
            </a:r>
            <a:r>
              <a:rPr lang="hu-HU" sz="2800" dirty="0" smtClean="0">
                <a:solidFill>
                  <a:srgbClr val="FF0000"/>
                </a:solidFill>
              </a:rPr>
              <a:t>: </a:t>
            </a:r>
            <a:r>
              <a:rPr lang="hu-HU" sz="2800" dirty="0" smtClean="0"/>
              <a:t>a</a:t>
            </a:r>
            <a:r>
              <a:rPr lang="hu-HU" sz="1600" dirty="0" smtClean="0"/>
              <a:t>h   </a:t>
            </a:r>
            <a:r>
              <a:rPr lang="hu-HU" sz="2400" dirty="0" smtClean="0"/>
              <a:t>oszloptáv,mikor 3-szoros póttehernél</a:t>
            </a:r>
          </a:p>
          <a:p>
            <a:pPr marL="0" indent="0">
              <a:buNone/>
            </a:pPr>
            <a:r>
              <a:rPr lang="hu-HU" sz="2400" dirty="0"/>
              <a:t> </a:t>
            </a:r>
            <a:r>
              <a:rPr lang="hu-HU" sz="2400" dirty="0" smtClean="0"/>
              <a:t>    a tartós szilárdság feszültsége lép fel (</a:t>
            </a:r>
            <a:r>
              <a:rPr lang="hu-HU" sz="2400" dirty="0" smtClean="0">
                <a:solidFill>
                  <a:srgbClr val="7030A0"/>
                </a:solidFill>
              </a:rPr>
              <a:t>1 év múlva szakadna el</a:t>
            </a:r>
            <a:r>
              <a:rPr lang="hu-HU" sz="2400" dirty="0" smtClean="0"/>
              <a:t>)</a:t>
            </a:r>
          </a:p>
          <a:p>
            <a:pPr marL="0" indent="0">
              <a:buNone/>
            </a:pPr>
            <a:endParaRPr lang="hu-HU" sz="2800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995936" y="1916832"/>
            <a:ext cx="1440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5148064" y="2920622"/>
            <a:ext cx="119972" cy="4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268036" y="4005064"/>
            <a:ext cx="240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 flipV="1">
            <a:off x="3491880" y="5085184"/>
            <a:ext cx="14401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4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Vezetékek beszabályozása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Terítés</a:t>
            </a:r>
          </a:p>
          <a:p>
            <a:r>
              <a:rPr lang="hu-HU" dirty="0" smtClean="0"/>
              <a:t>Kézi(hordozásos)</a:t>
            </a:r>
          </a:p>
          <a:p>
            <a:r>
              <a:rPr lang="hu-HU" dirty="0" smtClean="0"/>
              <a:t>Gépi</a:t>
            </a:r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Csörlős</a:t>
            </a:r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GVR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Beirányítás,beállítás</a:t>
            </a:r>
          </a:p>
          <a:p>
            <a:endParaRPr lang="hu-HU" dirty="0"/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Mérőléccel</a:t>
            </a:r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Magasságmérővel</a:t>
            </a:r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Dinamométerrel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67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342</Words>
  <Application>Microsoft Office PowerPoint</Application>
  <PresentationFormat>Diavetítés a képernyőre (4:3 oldalarány)</PresentationFormat>
  <Paragraphs>98</Paragraphs>
  <Slides>27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Polo</vt:lpstr>
      <vt:lpstr>Wingdings</vt:lpstr>
      <vt:lpstr>Office-téma</vt:lpstr>
      <vt:lpstr>Belógások elemzése parabola szerint 300 m-ig</vt:lpstr>
      <vt:lpstr>A vezetékszabályozásról</vt:lpstr>
      <vt:lpstr>A láncgörbe helyettesítése</vt:lpstr>
      <vt:lpstr>A probléma egyszerűsítése</vt:lpstr>
      <vt:lpstr>Vajon milyen hosszú a vezetékünk?</vt:lpstr>
      <vt:lpstr>Az vezető állapotegyenlete 1</vt:lpstr>
      <vt:lpstr>Az vezető állapotegyenlete 2</vt:lpstr>
      <vt:lpstr>A vizsgálódás további szereplői</vt:lpstr>
      <vt:lpstr>Vezetékek beszabályozása</vt:lpstr>
      <vt:lpstr>Kézi terítés</vt:lpstr>
      <vt:lpstr>Felállás a terítéshez</vt:lpstr>
      <vt:lpstr>Végkötések készítése</vt:lpstr>
      <vt:lpstr>  Szükséges felszerelések,eszközök  belógási táblázat hőmérő távolságmérő belógásmérő „léc”, vagy erőmérő      </vt:lpstr>
      <vt:lpstr>Régi eszközök</vt:lpstr>
      <vt:lpstr>Fékeződob a múltból</vt:lpstr>
      <vt:lpstr>PowerPoint bemutató</vt:lpstr>
      <vt:lpstr>Csörlő,fék-és feszítőgép</vt:lpstr>
      <vt:lpstr>Dobállványok,dobemelők</vt:lpstr>
      <vt:lpstr>Terítő eszközök</vt:lpstr>
      <vt:lpstr>Általános elrendezés</vt:lpstr>
      <vt:lpstr>Számítás parabola alapján</vt:lpstr>
      <vt:lpstr>Felfüggesztés azonos magasságban</vt:lpstr>
      <vt:lpstr>Szintkülönbségek 1</vt:lpstr>
      <vt:lpstr>Szintkülönbségek 2</vt:lpstr>
      <vt:lpstr>Extrém esetek</vt:lpstr>
      <vt:lpstr>Vissza a szélhez és a jéghez</vt:lpstr>
      <vt:lpstr>Vissza a szél és jég terhelésekre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Belógások elemzése</dc:title>
  <dc:creator>rebeka</dc:creator>
  <cp:lastModifiedBy>Microsoft-fiók</cp:lastModifiedBy>
  <cp:revision>96</cp:revision>
  <dcterms:created xsi:type="dcterms:W3CDTF">2014-04-25T13:41:19Z</dcterms:created>
  <dcterms:modified xsi:type="dcterms:W3CDTF">2022-04-11T08:44:21Z</dcterms:modified>
</cp:coreProperties>
</file>