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70.xml" ContentType="application/vnd.openxmlformats-officedocument.presentationml.slide+xml"/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77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90.xml" ContentType="application/vnd.openxmlformats-officedocument.presentationml.slide+xml"/>
  <Override PartName="/ppt/slides/slide97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62.xml" ContentType="application/vnd.openxmlformats-officedocument.presentationml.slide+xml"/>
  <Override PartName="/ppt/slides/slide91.xml" ContentType="application/vnd.openxmlformats-officedocument.presentationml.slide+xml"/>
  <Override PartName="/ppt/slides/slide95.xml" ContentType="application/vnd.openxmlformats-officedocument.presentationml.slide+xml"/>
  <Override PartName="/ppt/slides/slide65.xml" ContentType="application/vnd.openxmlformats-officedocument.presentationml.slide+xml"/>
  <Override PartName="/ppt/slides/slide69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81.xml" ContentType="application/vnd.openxmlformats-officedocument.presentationml.slide+xml"/>
  <Override PartName="/ppt/slides/slide8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4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59.xml" ContentType="application/vnd.openxmlformats-officedocument.presentationml.slide+xml"/>
  <Override PartName="/ppt/slides/slide7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37.xml" ContentType="application/vnd.openxmlformats-officedocument.presentationml.slide+xml"/>
  <Override PartName="/ppt/slides/slide92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96.xml" ContentType="application/vnd.openxmlformats-officedocument.presentationml.slide+xml"/>
  <Override PartName="/ppt/slides/slide24.xml" ContentType="application/vnd.openxmlformats-officedocument.presentationml.slide+xml"/>
  <Override PartName="/ppt/slides/slide68.xml" ContentType="application/vnd.openxmlformats-officedocument.presentationml.slide+xml"/>
  <Override PartName="/ppt/slides/slide85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78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98.xml" ContentType="application/vnd.openxmlformats-officedocument.presentationml.slide+xml"/>
  <Override PartName="/ppt/slides/slide18.xml" ContentType="application/vnd.openxmlformats-officedocument.presentationml.slide+xml"/>
  <Override PartName="/ppt/slides/slide79.xml" ContentType="application/vnd.openxmlformats-officedocument.presentationml.slide+xml"/>
  <Override PartName="/ppt/slides/slide58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slides/slide86.xml" ContentType="application/vnd.openxmlformats-officedocument.presentationml.slide+xml"/>
  <Override PartName="/ppt/slides/slide6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84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00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41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  <p:sldMasterId id="2147483668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36" r:id="rId93"/>
    <p:sldId id="337" r:id="rId94"/>
    <p:sldId id="338" r:id="rId95"/>
    <p:sldId id="339" r:id="rId96"/>
    <p:sldId id="340" r:id="rId97"/>
    <p:sldId id="341" r:id="rId98"/>
    <p:sldId id="342" r:id="rId99"/>
    <p:sldId id="343" r:id="rId100"/>
    <p:sldId id="344" r:id="rId101"/>
    <p:sldId id="345" r:id="rId102"/>
    <p:sldId id="346" r:id="rId103"/>
    <p:sldId id="347" r:id="rId104"/>
    <p:sldId id="348" r:id="rId105"/>
    <p:sldId id="349" r:id="rId106"/>
    <p:sldId id="350" r:id="rId107"/>
    <p:sldId id="351" r:id="rId108"/>
    <p:sldId id="352" r:id="rId109"/>
    <p:sldId id="353" r:id="rId110"/>
    <p:sldId id="354" r:id="rId111"/>
    <p:sldId id="355" r:id="rId11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27.xml" Type="http://schemas.openxmlformats.org/officeDocument/2006/relationships/slide" Id="rId39"/><Relationship Target="slides/slide26.xml" Type="http://schemas.openxmlformats.org/officeDocument/2006/relationships/slide" Id="rId38"/><Relationship Target="slides/slide25.xml" Type="http://schemas.openxmlformats.org/officeDocument/2006/relationships/slide" Id="rId37"/><Relationship Target="slides/slide24.xml" Type="http://schemas.openxmlformats.org/officeDocument/2006/relationships/slide" Id="rId36"/><Relationship Target="slides/slide18.xml" Type="http://schemas.openxmlformats.org/officeDocument/2006/relationships/slide" Id="rId30"/><Relationship Target="slides/slide19.xml" Type="http://schemas.openxmlformats.org/officeDocument/2006/relationships/slide" Id="rId31"/><Relationship Target="slides/slide22.xml" Type="http://schemas.openxmlformats.org/officeDocument/2006/relationships/slide" Id="rId34"/><Relationship Target="slides/slide23.xml" Type="http://schemas.openxmlformats.org/officeDocument/2006/relationships/slide" Id="rId35"/><Relationship Target="slides/slide20.xml" Type="http://schemas.openxmlformats.org/officeDocument/2006/relationships/slide" Id="rId32"/><Relationship Target="slides/slide21.xml" Type="http://schemas.openxmlformats.org/officeDocument/2006/relationships/slide" Id="rId33"/><Relationship Target="slides/slide36.xml" Type="http://schemas.openxmlformats.org/officeDocument/2006/relationships/slide" Id="rId48"/><Relationship Target="slides/slide35.xml" Type="http://schemas.openxmlformats.org/officeDocument/2006/relationships/slide" Id="rId47"/><Relationship Target="slides/slide37.xml" Type="http://schemas.openxmlformats.org/officeDocument/2006/relationships/slide" Id="rId49"/><Relationship Target="presProps.xml" Type="http://schemas.openxmlformats.org/officeDocument/2006/relationships/presProps" Id="rId2"/><Relationship Target="slides/slide28.xml" Type="http://schemas.openxmlformats.org/officeDocument/2006/relationships/slide" Id="rId40"/><Relationship Target="theme/theme10.xml" Type="http://schemas.openxmlformats.org/officeDocument/2006/relationships/theme" Id="rId1"/><Relationship Target="slides/slide29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30.xml" Type="http://schemas.openxmlformats.org/officeDocument/2006/relationships/slide" Id="rId42"/><Relationship Target="tableStyles.xml" Type="http://schemas.openxmlformats.org/officeDocument/2006/relationships/tableStyles" Id="rId3"/><Relationship Target="slides/slide31.xml" Type="http://schemas.openxmlformats.org/officeDocument/2006/relationships/slide" Id="rId43"/><Relationship Target="slides/slide32.xml" Type="http://schemas.openxmlformats.org/officeDocument/2006/relationships/slide" Id="rId44"/><Relationship Target="slides/slide33.xml" Type="http://schemas.openxmlformats.org/officeDocument/2006/relationships/slide" Id="rId45"/><Relationship Target="slides/slide34.xml" Type="http://schemas.openxmlformats.org/officeDocument/2006/relationships/slide" Id="rId46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Relationship Target="slides/slide86.xml" Type="http://schemas.openxmlformats.org/officeDocument/2006/relationships/slide" Id="rId98"/><Relationship Target="slides/slide87.xml" Type="http://schemas.openxmlformats.org/officeDocument/2006/relationships/slide" Id="rId99"/><Relationship Target="slides/slide82.xml" Type="http://schemas.openxmlformats.org/officeDocument/2006/relationships/slide" Id="rId94"/><Relationship Target="slides/slide83.xml" Type="http://schemas.openxmlformats.org/officeDocument/2006/relationships/slide" Id="rId95"/><Relationship Target="slides/slide84.xml" Type="http://schemas.openxmlformats.org/officeDocument/2006/relationships/slide" Id="rId96"/><Relationship Target="slides/slide85.xml" Type="http://schemas.openxmlformats.org/officeDocument/2006/relationships/slide" Id="rId97"/><Relationship Target="slides/slide78.xml" Type="http://schemas.openxmlformats.org/officeDocument/2006/relationships/slide" Id="rId90"/><Relationship Target="slides/slide79.xml" Type="http://schemas.openxmlformats.org/officeDocument/2006/relationships/slide" Id="rId91"/><Relationship Target="slides/slide7.xml" Type="http://schemas.openxmlformats.org/officeDocument/2006/relationships/slide" Id="rId19"/><Relationship Target="slides/slide80.xml" Type="http://schemas.openxmlformats.org/officeDocument/2006/relationships/slide" Id="rId92"/><Relationship Target="slides/slide6.xml" Type="http://schemas.openxmlformats.org/officeDocument/2006/relationships/slide" Id="rId18"/><Relationship Target="slides/slide81.xml" Type="http://schemas.openxmlformats.org/officeDocument/2006/relationships/slide" Id="rId93"/><Relationship Target="slides/slide5.xml" Type="http://schemas.openxmlformats.org/officeDocument/2006/relationships/slide" Id="rId17"/><Relationship Target="slides/slide4.xml" Type="http://schemas.openxmlformats.org/officeDocument/2006/relationships/slide" Id="rId16"/><Relationship Target="slides/slide3.xml" Type="http://schemas.openxmlformats.org/officeDocument/2006/relationships/slide" Id="rId15"/><Relationship Target="slides/slide2.xml" Type="http://schemas.openxmlformats.org/officeDocument/2006/relationships/slide" Id="rId14"/><Relationship Target="notesMasters/notesMaster1.xml" Type="http://schemas.openxmlformats.org/officeDocument/2006/relationships/notesMaster" Id="rId12"/><Relationship Target="slides/slide1.xml" Type="http://schemas.openxmlformats.org/officeDocument/2006/relationships/slide" Id="rId13"/><Relationship Target="slideMasters/slideMaster7.xml" Type="http://schemas.openxmlformats.org/officeDocument/2006/relationships/slideMaster" Id="rId10"/><Relationship Target="slideMasters/slideMaster8.xml" Type="http://schemas.openxmlformats.org/officeDocument/2006/relationships/slideMaster" Id="rId11"/><Relationship Target="slides/slide17.xml" Type="http://schemas.openxmlformats.org/officeDocument/2006/relationships/slide" Id="rId29"/><Relationship Target="slides/slide14.xml" Type="http://schemas.openxmlformats.org/officeDocument/2006/relationships/slide" Id="rId26"/><Relationship Target="slides/slide13.xml" Type="http://schemas.openxmlformats.org/officeDocument/2006/relationships/slide" Id="rId25"/><Relationship Target="slides/slide16.xml" Type="http://schemas.openxmlformats.org/officeDocument/2006/relationships/slide" Id="rId28"/><Relationship Target="slides/slide15.xml" Type="http://schemas.openxmlformats.org/officeDocument/2006/relationships/slide" Id="rId27"/><Relationship Target="slides/slide9.xml" Type="http://schemas.openxmlformats.org/officeDocument/2006/relationships/slide" Id="rId21"/><Relationship Target="slides/slide10.xml" Type="http://schemas.openxmlformats.org/officeDocument/2006/relationships/slide" Id="rId22"/><Relationship Target="slides/slide11.xml" Type="http://schemas.openxmlformats.org/officeDocument/2006/relationships/slide" Id="rId23"/><Relationship Target="slides/slide12.xml" Type="http://schemas.openxmlformats.org/officeDocument/2006/relationships/slide" Id="rId24"/><Relationship Target="slides/slide8.xml" Type="http://schemas.openxmlformats.org/officeDocument/2006/relationships/slide" Id="rId20"/><Relationship Target="slides/slide59.xml" Type="http://schemas.openxmlformats.org/officeDocument/2006/relationships/slide" Id="rId71"/><Relationship Target="slides/slide58.xml" Type="http://schemas.openxmlformats.org/officeDocument/2006/relationships/slide" Id="rId70"/><Relationship Target="slides/slide63.xml" Type="http://schemas.openxmlformats.org/officeDocument/2006/relationships/slide" Id="rId75"/><Relationship Target="slides/slide62.xml" Type="http://schemas.openxmlformats.org/officeDocument/2006/relationships/slide" Id="rId74"/><Relationship Target="slides/slide61.xml" Type="http://schemas.openxmlformats.org/officeDocument/2006/relationships/slide" Id="rId73"/><Relationship Target="slides/slide60.xml" Type="http://schemas.openxmlformats.org/officeDocument/2006/relationships/slide" Id="rId72"/><Relationship Target="slides/slide67.xml" Type="http://schemas.openxmlformats.org/officeDocument/2006/relationships/slide" Id="rId79"/><Relationship Target="slides/slide66.xml" Type="http://schemas.openxmlformats.org/officeDocument/2006/relationships/slide" Id="rId78"/><Relationship Target="slides/slide65.xml" Type="http://schemas.openxmlformats.org/officeDocument/2006/relationships/slide" Id="rId77"/><Relationship Target="slides/slide64.xml" Type="http://schemas.openxmlformats.org/officeDocument/2006/relationships/slide" Id="rId76"/><Relationship Target="slides/slide97.xml" Type="http://schemas.openxmlformats.org/officeDocument/2006/relationships/slide" Id="rId109"/><Relationship Target="slides/slide96.xml" Type="http://schemas.openxmlformats.org/officeDocument/2006/relationships/slide" Id="rId108"/><Relationship Target="slides/slide93.xml" Type="http://schemas.openxmlformats.org/officeDocument/2006/relationships/slide" Id="rId105"/><Relationship Target="slides/slide92.xml" Type="http://schemas.openxmlformats.org/officeDocument/2006/relationships/slide" Id="rId104"/><Relationship Target="slides/slide95.xml" Type="http://schemas.openxmlformats.org/officeDocument/2006/relationships/slide" Id="rId107"/><Relationship Target="slides/slide94.xml" Type="http://schemas.openxmlformats.org/officeDocument/2006/relationships/slide" Id="rId106"/><Relationship Target="slides/slide89.xml" Type="http://schemas.openxmlformats.org/officeDocument/2006/relationships/slide" Id="rId101"/><Relationship Target="slides/slide88.xml" Type="http://schemas.openxmlformats.org/officeDocument/2006/relationships/slide" Id="rId100"/><Relationship Target="slides/slide91.xml" Type="http://schemas.openxmlformats.org/officeDocument/2006/relationships/slide" Id="rId103"/><Relationship Target="slides/slide90.xml" Type="http://schemas.openxmlformats.org/officeDocument/2006/relationships/slide" Id="rId102"/><Relationship Target="slides/slide68.xml" Type="http://schemas.openxmlformats.org/officeDocument/2006/relationships/slide" Id="rId80"/><Relationship Target="slides/slide70.xml" Type="http://schemas.openxmlformats.org/officeDocument/2006/relationships/slide" Id="rId82"/><Relationship Target="slides/slide69.xml" Type="http://schemas.openxmlformats.org/officeDocument/2006/relationships/slide" Id="rId81"/><Relationship Target="slides/slide72.xml" Type="http://schemas.openxmlformats.org/officeDocument/2006/relationships/slide" Id="rId84"/><Relationship Target="slides/slide71.xml" Type="http://schemas.openxmlformats.org/officeDocument/2006/relationships/slide" Id="rId83"/><Relationship Target="slides/slide74.xml" Type="http://schemas.openxmlformats.org/officeDocument/2006/relationships/slide" Id="rId86"/><Relationship Target="slides/slide73.xml" Type="http://schemas.openxmlformats.org/officeDocument/2006/relationships/slide" Id="rId85"/><Relationship Target="slides/slide76.xml" Type="http://schemas.openxmlformats.org/officeDocument/2006/relationships/slide" Id="rId88"/><Relationship Target="slides/slide75.xml" Type="http://schemas.openxmlformats.org/officeDocument/2006/relationships/slide" Id="rId87"/><Relationship Target="slides/slide77.xml" Type="http://schemas.openxmlformats.org/officeDocument/2006/relationships/slide" Id="rId89"/><Relationship Target="slides/slide46.xml" Type="http://schemas.openxmlformats.org/officeDocument/2006/relationships/slide" Id="rId58"/><Relationship Target="slides/slide47.xml" Type="http://schemas.openxmlformats.org/officeDocument/2006/relationships/slide" Id="rId59"/><Relationship Target="slides/slide98.xml" Type="http://schemas.openxmlformats.org/officeDocument/2006/relationships/slide" Id="rId110"/><Relationship Target="slides/slide100.xml" Type="http://schemas.openxmlformats.org/officeDocument/2006/relationships/slide" Id="rId112"/><Relationship Target="slides/slide99.xml" Type="http://schemas.openxmlformats.org/officeDocument/2006/relationships/slide" Id="rId111"/><Relationship Target="slides/slide45.xml" Type="http://schemas.openxmlformats.org/officeDocument/2006/relationships/slide" Id="rId57"/><Relationship Target="slides/slide44.xml" Type="http://schemas.openxmlformats.org/officeDocument/2006/relationships/slide" Id="rId56"/><Relationship Target="slides/slide43.xml" Type="http://schemas.openxmlformats.org/officeDocument/2006/relationships/slide" Id="rId55"/><Relationship Target="slides/slide42.xml" Type="http://schemas.openxmlformats.org/officeDocument/2006/relationships/slide" Id="rId54"/><Relationship Target="slides/slide41.xml" Type="http://schemas.openxmlformats.org/officeDocument/2006/relationships/slide" Id="rId53"/><Relationship Target="slides/slide40.xml" Type="http://schemas.openxmlformats.org/officeDocument/2006/relationships/slide" Id="rId52"/><Relationship Target="slides/slide39.xml" Type="http://schemas.openxmlformats.org/officeDocument/2006/relationships/slide" Id="rId51"/><Relationship Target="slides/slide38.xml" Type="http://schemas.openxmlformats.org/officeDocument/2006/relationships/slide" Id="rId50"/><Relationship Target="slides/slide57.xml" Type="http://schemas.openxmlformats.org/officeDocument/2006/relationships/slide" Id="rId69"/><Relationship Target="slides/slide48.xml" Type="http://schemas.openxmlformats.org/officeDocument/2006/relationships/slide" Id="rId60"/><Relationship Target="slides/slide54.xml" Type="http://schemas.openxmlformats.org/officeDocument/2006/relationships/slide" Id="rId66"/><Relationship Target="slides/slide53.xml" Type="http://schemas.openxmlformats.org/officeDocument/2006/relationships/slide" Id="rId65"/><Relationship Target="slides/slide56.xml" Type="http://schemas.openxmlformats.org/officeDocument/2006/relationships/slide" Id="rId68"/><Relationship Target="slides/slide55.xml" Type="http://schemas.openxmlformats.org/officeDocument/2006/relationships/slide" Id="rId67"/><Relationship Target="slides/slide50.xml" Type="http://schemas.openxmlformats.org/officeDocument/2006/relationships/slide" Id="rId62"/><Relationship Target="slides/slide49.xml" Type="http://schemas.openxmlformats.org/officeDocument/2006/relationships/slide" Id="rId61"/><Relationship Target="slides/slide52.xml" Type="http://schemas.openxmlformats.org/officeDocument/2006/relationships/slide" Id="rId64"/><Relationship Target="slides/slide51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9" name="Shape 7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0" name="Shape 7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1" name="Shape 7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hu-HU" i="0"/>
              <a:t>*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4" name="Shape 4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0" name="Shape 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5" name="Shape 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0" name="Shape 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5" name="Shape 4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4" name="Shape 4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0" name="Shape 4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2" name="Shape 4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6" name="Shape 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2" name="Shape 4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8" name="Shape 4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0" name="Shape 5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6" name="Shape 5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7" name="Shape 5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hu-HU" i="0"/>
              <a:t>*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0" name="Shape 5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4" name="Shape 5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5" name="Shape 5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0" name="Shape 5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1" name="Shape 5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7" name="Shape 5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8" name="Shape 5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hu-HU" i="0"/>
              <a:t>*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6" name="Shape 5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7" name="Shape 5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2" name="Shape 5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3" name="Shape 5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4" name="Shape 5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8" name="Shape 5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9" name="Shape 5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0" name="Shape 5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1" name="Shape 5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6" name="Shape 5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2" name="Shape 6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3" name="Shape 6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2" name="Shape 6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3" name="Shape 6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hu-HU" i="0"/>
              <a:t>*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9" name="Shape 6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5" name="Shape 6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6" name="Shape 6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7" name="Shape 6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1" name="Shape 6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2" name="Shape 6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8" name="Shape 6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9" name="Shape 6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0" name="Shape 6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5" name="Shape 6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6" name="Shape 6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1" name="Shape 6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2" name="Shape 6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3" name="Shape 6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7" name="Shape 6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8" name="Shape 6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5" name="Shape 6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6" name="Shape 6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1" name="Shape 6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2" name="Shape 6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3" name="Shape 6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7" name="Shape 6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8" name="Shape 6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3" name="Shape 6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4" name="Shape 6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0" name="Shape 6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6" name="Shape 6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2" name="Shape 7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3" name="Shape 7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4" name="Shape 7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9" name="Shape 7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0" name="Shape 7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1" name="Shape 7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5" name="Shape 7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6" name="Shape 7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7" name="Shape 7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1" name="Shape 7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2" name="Shape 7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3" name="Shape 7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8" name="Shape 7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9" name="Shape 7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0" name="Shape 7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5" name="Shape 7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6" name="Shape 7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7" name="Shape 73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2" name="Shape 7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3" name="Shape 7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4" name="Shape 7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8" name="Shape 7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9" name="Shape 7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0" name="Shape 7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4" name="Shape 7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5" name="Shape 7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9" name="Shape 7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0" name="Shape 7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1" name="Shape 7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4" name="Shape 7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5" name="Shape 7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6" name="Shape 7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9" name="Shape 7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0" name="Shape 7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1" name="Shape 7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4" name="Shape 7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5" name="Shape 7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6" name="Shape 7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Tartalom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y="277812" x="457200"/>
            <a:ext cy="585311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Összehasonlítás"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7305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5410200" x="457200"/>
            <a:ext cy="762000" cx="4040187"/>
          </a:xfrm>
          <a:prstGeom prst="rect">
            <a:avLst/>
          </a:prstGeom>
          <a:solidFill>
            <a:schemeClr val="accent1"/>
          </a:solidFill>
          <a:ln w="9650" cap="flat">
            <a:solidFill>
              <a:schemeClr val="accen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y="5410200" x="4645026"/>
            <a:ext cy="762000" cx="4041774"/>
          </a:xfrm>
          <a:prstGeom prst="rect">
            <a:avLst/>
          </a:prstGeom>
          <a:solidFill>
            <a:schemeClr val="accent1"/>
          </a:solidFill>
          <a:ln w="9650" cap="flat">
            <a:solidFill>
              <a:schemeClr val="accen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3" type="body"/>
          </p:nvPr>
        </p:nvSpPr>
        <p:spPr>
          <a:xfrm>
            <a:off y="1444294" x="457200"/>
            <a:ext cy="3941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4" type="body"/>
          </p:nvPr>
        </p:nvSpPr>
        <p:spPr>
          <a:xfrm>
            <a:off y="1444294" x="4645025"/>
            <a:ext cy="3941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Csak cím"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Tartalomrész képaláírással"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4876800" x="914400"/>
            <a:ext cy="457200" cx="74817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5355101" x="4419600"/>
            <a:ext cy="914400" cx="397459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indent="0" mar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y="274319" x="914400"/>
            <a:ext cy="4572000" cx="747979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Kép képaláírással"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y="5443401" x="1141232"/>
            <a:ext cy="648231" cx="716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18288" indent="0" mar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/>
          <p:nvPr>
            <p:ph idx="2" type="pic"/>
          </p:nvPr>
        </p:nvSpPr>
        <p:spPr>
          <a:xfrm>
            <a:off y="189968" x="228600"/>
            <a:ext cy="4389119" cx="8686800"/>
          </a:xfrm>
          <a:prstGeom prst="rect">
            <a:avLst/>
          </a:prstGeom>
          <a:solidFill>
            <a:schemeClr val="dk2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type="title"/>
          </p:nvPr>
        </p:nvSpPr>
        <p:spPr>
          <a:xfrm>
            <a:off y="4865121" x="228600"/>
            <a:ext cy="562672" cx="807543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Cím, szöveg és tartalom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600200" x="457200"/>
            <a:ext cy="4530724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600200" x="4648200"/>
            <a:ext cy="4530724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Függőleges cím és szöveg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 rot="5400000">
            <a:off y="2182285" x="4936367"/>
            <a:ext cy="1777470" cx="559276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 rot="5400000">
            <a:off y="-91279" x="823119"/>
            <a:ext cy="6324600" cx="559275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Cím és függőleges szöveg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y="-440435" x="2378964"/>
            <a:ext cy="8229600" cx="438607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Üres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Cím és tartalom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Címdia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y="1752600" x="685800"/>
            <a:ext cy="182976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y="3611607" x="685800"/>
            <a:ext cy="1199703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64008" indent="0" mar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/>
            </a:lvl1pPr>
            <a:lvl2pPr algn="ctr" rtl="0" marR="0" indent="0" marL="45720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/>
            </a:lvl2pPr>
            <a:lvl3pPr algn="ctr" rtl="0" marR="0" indent="0" marL="9144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/>
            </a:lvl3pPr>
            <a:lvl4pPr algn="ctr" rtl="0" marR="0" indent="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/>
            </a:lvl4pPr>
            <a:lvl5pPr algn="ctr" rtl="0" marR="0" indent="0" marL="18288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/>
            </a:lvl5pPr>
            <a:lvl6pPr algn="ctr" rtl="0" marR="0" indent="0" marL="228600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6pPr>
            <a:lvl7pPr algn="ctr" rtl="0" marR="0" indent="0" marL="274320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7pPr>
            <a:lvl8pPr algn="ctr" rtl="0" marR="0" indent="0" marL="320040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8pPr>
            <a:lvl9pPr algn="ctr" rtl="0" marR="0" indent="0" marL="365760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zakaszfejléc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1059712" x="722375"/>
            <a:ext cy="1828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2931711" x="3922712"/>
            <a:ext cy="1454888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2 tartalomrész"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y="1481328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y="1481328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02.png" Type="http://schemas.openxmlformats.org/officeDocument/2006/relationships/image" Id="rId2"/><Relationship Target="../media/image01.png" Type="http://schemas.openxmlformats.org/officeDocument/2006/relationships/image" Id="rId1"/><Relationship Target="../slideLayouts/slideLayout2.xml" Type="http://schemas.openxmlformats.org/officeDocument/2006/relationships/slideLayout" Id="rId4"/><Relationship Target="../slideLayouts/slideLayout1.xml" Type="http://schemas.openxmlformats.org/officeDocument/2006/relationships/slideLayout" Id="rId3"/><Relationship Target="../theme/theme5.xml" Type="http://schemas.openxmlformats.org/officeDocument/2006/relationships/theme" Id="rId9"/><Relationship Target="../slideLayouts/slideLayout4.xml" Type="http://schemas.openxmlformats.org/officeDocument/2006/relationships/slideLayout" Id="rId6"/><Relationship Target="../slideLayouts/slideLayout3.xml" Type="http://schemas.openxmlformats.org/officeDocument/2006/relationships/slideLayout" Id="rId5"/><Relationship Target="../slideLayouts/slideLayout6.xml" Type="http://schemas.openxmlformats.org/officeDocument/2006/relationships/slideLayout" Id="rId8"/><Relationship Target="../slideLayouts/slideLayout5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media/image03.png" Type="http://schemas.openxmlformats.org/officeDocument/2006/relationships/image" Id="rId1"/><Relationship Target="../theme/theme7.xml" Type="http://schemas.openxmlformats.org/officeDocument/2006/relationships/theme" Id="rId4"/><Relationship Target="../slideLayouts/slideLayout7.xml" Type="http://schemas.openxmlformats.org/officeDocument/2006/relationships/slideLayout" Id="rId3"/></Relationships>
</file>

<file path=ppt/slideMasters/_rels/slideMaster3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media/image04.jpg" Type="http://schemas.openxmlformats.org/officeDocument/2006/relationships/image" Id="rId1"/><Relationship Target="../slideLayouts/slideLayout8.xml" Type="http://schemas.openxmlformats.org/officeDocument/2006/relationships/slideLayout" Id="rId4"/><Relationship Target="../media/image02.png" Type="http://schemas.openxmlformats.org/officeDocument/2006/relationships/image" Id="rId3"/><Relationship Target="../theme/theme6.xml" Type="http://schemas.openxmlformats.org/officeDocument/2006/relationships/theme" Id="rId5"/></Relationships>
</file>

<file path=ppt/slideMasters/_rels/slideMaster4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media/image04.jpg" Type="http://schemas.openxmlformats.org/officeDocument/2006/relationships/image" Id="rId1"/><Relationship Target="../slideLayouts/slideLayout9.xml" Type="http://schemas.openxmlformats.org/officeDocument/2006/relationships/slideLayout" Id="rId4"/><Relationship Target="../media/image02.png" Type="http://schemas.openxmlformats.org/officeDocument/2006/relationships/image" Id="rId3"/><Relationship Target="../theme/theme9.xml" Type="http://schemas.openxmlformats.org/officeDocument/2006/relationships/theme" Id="rId5"/></Relationships>
</file>

<file path=ppt/slideMasters/_rels/slideMaster5.xml.rels><?xml version="1.0" encoding="UTF-8" standalone="yes"?><Relationships xmlns="http://schemas.openxmlformats.org/package/2006/relationships"><Relationship Target="../slideLayouts/slideLayout10.xml" Type="http://schemas.openxmlformats.org/officeDocument/2006/relationships/slideLayout" Id="rId2"/><Relationship Target="../media/image11.jpg" Type="http://schemas.openxmlformats.org/officeDocument/2006/relationships/image" Id="rId1"/><Relationship Target="../theme/theme4.xml" Type="http://schemas.openxmlformats.org/officeDocument/2006/relationships/theme" Id="rId3"/></Relationships>
</file>

<file path=ppt/slideMasters/_rels/slideMaster6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media/image04.jpg" Type="http://schemas.openxmlformats.org/officeDocument/2006/relationships/image" Id="rId1"/><Relationship Target="../slideLayouts/slideLayout11.xml" Type="http://schemas.openxmlformats.org/officeDocument/2006/relationships/slideLayout" Id="rId4"/><Relationship Target="../media/image02.png" Type="http://schemas.openxmlformats.org/officeDocument/2006/relationships/image" Id="rId3"/><Relationship Target="../theme/theme3.xml" Type="http://schemas.openxmlformats.org/officeDocument/2006/relationships/theme" Id="rId5"/></Relationships>
</file>

<file path=ppt/slideMasters/_rels/slideMaster7.xml.rels><?xml version="1.0" encoding="UTF-8" standalone="yes"?><Relationships xmlns="http://schemas.openxmlformats.org/package/2006/relationships"><Relationship Target="../slideLayouts/slideLayout12.xml" Type="http://schemas.openxmlformats.org/officeDocument/2006/relationships/slideLayout" Id="rId2"/><Relationship Target="../media/image11.jpg" Type="http://schemas.openxmlformats.org/officeDocument/2006/relationships/image" Id="rId1"/><Relationship Target="../theme/theme1.xml" Type="http://schemas.openxmlformats.org/officeDocument/2006/relationships/theme" Id="rId3"/></Relationships>
</file>

<file path=ppt/slideMasters/_rels/slideMaster8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media/image04.jpg" Type="http://schemas.openxmlformats.org/officeDocument/2006/relationships/image" Id="rId1"/><Relationship Target="../slideLayouts/slideLayout13.xml" Type="http://schemas.openxmlformats.org/officeDocument/2006/relationships/slideLayout" Id="rId4"/><Relationship Target="../media/image02.png" Type="http://schemas.openxmlformats.org/officeDocument/2006/relationships/image" Id="rId3"/><Relationship Target="../theme/theme2.xml" Type="http://schemas.openxmlformats.org/officeDocument/2006/relationships/theme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5945187" x="500062"/>
            <a:ext cy="920750" cx="4940300"/>
          </a:xfrm>
          <a:custGeom>
            <a:pathLst>
              <a:path w="7485" extrusionOk="0" h="337">
                <a:moveTo>
                  <a:pt y="2" x="0"/>
                </a:moveTo>
                <a:lnTo>
                  <a:pt y="337" x="7485"/>
                </a:lnTo>
                <a:lnTo>
                  <a:pt y="337" x="5558"/>
                </a:lnTo>
                <a:lnTo>
                  <a:pt y="0" x="1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5938837" x="485775"/>
            <a:ext cy="933450" cx="3690937"/>
          </a:xfrm>
          <a:custGeom>
            <a:pathLst>
              <a:path w="5591" extrusionOk="0" h="588">
                <a:moveTo>
                  <a:pt y="0" x="0"/>
                </a:moveTo>
                <a:lnTo>
                  <a:pt y="585" x="5591"/>
                </a:lnTo>
                <a:lnTo>
                  <a:pt y="588" x="4415"/>
                </a:lnTo>
                <a:lnTo>
                  <a:pt y="4" x="12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y="5791200" x="-6350"/>
            <a:ext cy="1079500" cx="3402011"/>
            <a:chOff y="5791200" x="-6350"/>
            <a:chExt cy="1079500" cx="3402011"/>
          </a:xfrm>
        </p:grpSpPr>
        <p:sp>
          <p:nvSpPr>
            <p:cNvPr id="12" name="Shape 12"/>
            <p:cNvSpPr/>
            <p:nvPr/>
          </p:nvSpPr>
          <p:spPr>
            <a:xfrm>
              <a:off y="5791200" x="-6350"/>
              <a:ext cy="1079499" cx="3402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3" name="Shape 13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>
              <a:off y="5791200" x="-6350"/>
              <a:ext cy="1079500" cx="340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 txBox="1"/>
            <p:nvPr/>
          </p:nvSpPr>
          <p:spPr>
            <a:xfrm>
              <a:off y="6421437" x="277812"/>
              <a:ext cy="360362" cx="1700212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/>
          <p:nvPr/>
        </p:nvSpPr>
        <p:spPr>
          <a:xfrm>
            <a:off y="5778500" x="-19050"/>
            <a:ext cy="1098550" cx="3414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y="5778500" x="-19050"/>
            <a:ext cy="1098550" cx="3414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marR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marR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marR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marR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marR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marR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marR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marR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y="6408737" x="6727825"/>
            <a:ext cy="365125" cx="1919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408737" x="4379912"/>
            <a:ext cy="365125" cx="23510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y="6408737" x="8647111"/>
            <a:ext cy="365125" cx="366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/>
        </p:nvSpPr>
        <p:spPr>
          <a:xfrm>
            <a:off y="4664075" x="0"/>
            <a:ext cy="0" cx="915035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y="4953000" x="-12192"/>
            <a:ext cy="1911095" cx="9156192"/>
            <a:chOff y="0" x="0"/>
            <a:chExt cy="2147483647" cx="2147483646"/>
          </a:xfrm>
        </p:grpSpPr>
        <p:sp>
          <p:nvSpPr>
            <p:cNvPr id="41" name="Shape 41"/>
            <p:cNvSpPr/>
            <p:nvPr/>
          </p:nvSpPr>
          <p:spPr>
            <a:xfrm>
              <a:off y="0" x="398647062"/>
              <a:ext cy="547646368" cx="1748836423"/>
            </a:xfrm>
            <a:custGeom>
              <a:pathLst>
                <a:path w="4697" extrusionOk="0" h="367">
                  <a:moveTo>
                    <a:pt y="0" x="4697"/>
                  </a:moveTo>
                  <a:lnTo>
                    <a:pt y="367" x="4697"/>
                  </a:lnTo>
                  <a:lnTo>
                    <a:pt y="218" x="0"/>
                  </a:lnTo>
                  <a:lnTo>
                    <a:pt y="0" x="4697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y="319841341" x="11310144"/>
              <a:ext cy="885871174" cx="2136173424"/>
            </a:xfrm>
            <a:custGeom>
              <a:pathLst>
                <a:path w="5760" extrusionOk="0" h="528">
                  <a:moveTo>
                    <a:pt y="0" x="0"/>
                  </a:moveTo>
                  <a:lnTo>
                    <a:pt y="0" x="5760"/>
                  </a:lnTo>
                  <a:lnTo>
                    <a:pt y="528" x="5760"/>
                  </a:lnTo>
                  <a:lnTo>
                    <a:pt y="0" x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Shape 43"/>
            <p:cNvGrpSpPr/>
            <p:nvPr/>
          </p:nvGrpSpPr>
          <p:grpSpPr>
            <a:xfrm>
              <a:off y="51375373" x="2859548"/>
              <a:ext cy="2096108272" cx="2144624038"/>
              <a:chOff y="0" x="0"/>
              <a:chExt cy="2147483647" cx="2147483646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y="0" x="0"/>
                <a:ext cy="2147483619" cx="2147483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bIns="91425" rIns="91425" lIns="91425" t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5" name="Shape 45"/>
              <p:cNvPicPr preferRelativeResize="0"/>
              <p:nvPr/>
            </p:nvPicPr>
            <p:blipFill>
              <a:blip r:embed="rId1">
                <a:alphaModFix/>
              </a:blip>
              <a:stretch>
                <a:fillRect/>
              </a:stretch>
            </p:blipFill>
            <p:spPr>
              <a:xfrm>
                <a:off y="0" x="0"/>
                <a:ext cy="2147483647" cx="2147483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Shape 46"/>
              <p:cNvSpPr txBox="1"/>
              <p:nvPr/>
            </p:nvSpPr>
            <p:spPr>
              <a:xfrm>
                <a:off y="2578763" x="138562"/>
                <a:ext cy="0" cx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" name="Shape 47"/>
            <p:cNvSpPr/>
            <p:nvPr/>
          </p:nvSpPr>
          <p:spPr>
            <a:xfrm>
              <a:off y="44525155" x="0"/>
              <a:ext cy="904203667" cx="2147483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48" name="Shape 4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y="44525155" x="0"/>
              <a:ext cy="904203679" cx="2147483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marR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marR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marR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marR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marR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marR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marR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marR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y="6408737" x="6727825"/>
            <a:ext cy="365125" cx="1919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y="6408737" x="4379912"/>
            <a:ext cy="365125" cx="23510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y="6408737" x="8647111"/>
            <a:ext cy="365125" cx="366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3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/>
        </p:nvSpPr>
        <p:spPr>
          <a:xfrm>
            <a:off y="5945187" x="500062"/>
            <a:ext cy="920750" cx="4940300"/>
          </a:xfrm>
          <a:custGeom>
            <a:pathLst>
              <a:path w="7485" extrusionOk="0" h="337">
                <a:moveTo>
                  <a:pt y="2" x="0"/>
                </a:moveTo>
                <a:lnTo>
                  <a:pt y="337" x="7485"/>
                </a:lnTo>
                <a:lnTo>
                  <a:pt y="337" x="5558"/>
                </a:lnTo>
                <a:lnTo>
                  <a:pt y="0" x="1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y="5938837" x="485775"/>
            <a:ext cy="933450" cx="3690937"/>
          </a:xfrm>
          <a:custGeom>
            <a:pathLst>
              <a:path w="5591" extrusionOk="0" h="588">
                <a:moveTo>
                  <a:pt y="0" x="0"/>
                </a:moveTo>
                <a:lnTo>
                  <a:pt y="585" x="5591"/>
                </a:lnTo>
                <a:lnTo>
                  <a:pt y="588" x="4415"/>
                </a:lnTo>
                <a:lnTo>
                  <a:pt y="4" x="12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y="5791200" x="-6350"/>
            <a:ext cy="1079500" cx="3402011"/>
            <a:chOff y="5791200" x="-6350"/>
            <a:chExt cy="1079500" cx="3402011"/>
          </a:xfrm>
        </p:grpSpPr>
        <p:sp>
          <p:nvSpPr>
            <p:cNvPr id="61" name="Shape 61"/>
            <p:cNvSpPr/>
            <p:nvPr/>
          </p:nvSpPr>
          <p:spPr>
            <a:xfrm>
              <a:off y="5791200" x="-6350"/>
              <a:ext cy="1079499" cx="3402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62" name="Shape 6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y="5791200" x="-6350"/>
              <a:ext cy="1079500" cx="340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Shape 63"/>
            <p:cNvSpPr txBox="1"/>
            <p:nvPr/>
          </p:nvSpPr>
          <p:spPr>
            <a:xfrm>
              <a:off y="6421437" x="277812"/>
              <a:ext cy="360362" cx="1700212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Shape 64"/>
          <p:cNvSpPr/>
          <p:nvPr/>
        </p:nvSpPr>
        <p:spPr>
          <a:xfrm>
            <a:off y="5778500" x="-19050"/>
            <a:ext cy="1098550" cx="3414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778500" x="-19050"/>
            <a:ext cy="1098550" cx="34147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y="3005136" x="3636962"/>
            <a:ext cy="228600" cx="182561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>
            <a:solidFill>
              <a:srgbClr val="1E768C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y="3005136" x="3449637"/>
            <a:ext cy="228600" cx="184149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>
            <a:solidFill>
              <a:srgbClr val="1E768C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marR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marR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marR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marR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marR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marR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marR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marR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6408737" x="6727825"/>
            <a:ext cy="365125" cx="1919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6408737" x="4379912"/>
            <a:ext cy="365125" cx="23510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6408737" x="8647111"/>
            <a:ext cy="365125" cx="366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4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5945187" x="500062"/>
            <a:ext cy="920750" cx="4940300"/>
          </a:xfrm>
          <a:custGeom>
            <a:pathLst>
              <a:path w="7485" extrusionOk="0" h="337">
                <a:moveTo>
                  <a:pt y="2" x="0"/>
                </a:moveTo>
                <a:lnTo>
                  <a:pt y="337" x="7485"/>
                </a:lnTo>
                <a:lnTo>
                  <a:pt y="337" x="5558"/>
                </a:lnTo>
                <a:lnTo>
                  <a:pt y="0" x="1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y="5938837" x="485775"/>
            <a:ext cy="933450" cx="3690937"/>
          </a:xfrm>
          <a:custGeom>
            <a:pathLst>
              <a:path w="5591" extrusionOk="0" h="588">
                <a:moveTo>
                  <a:pt y="0" x="0"/>
                </a:moveTo>
                <a:lnTo>
                  <a:pt y="585" x="5591"/>
                </a:lnTo>
                <a:lnTo>
                  <a:pt y="588" x="4415"/>
                </a:lnTo>
                <a:lnTo>
                  <a:pt y="4" x="12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y="5791200" x="-6350"/>
            <a:ext cy="1079500" cx="3402011"/>
            <a:chOff y="5791200" x="-6350"/>
            <a:chExt cy="1079500" cx="3402011"/>
          </a:xfrm>
        </p:grpSpPr>
        <p:sp>
          <p:nvSpPr>
            <p:cNvPr id="80" name="Shape 80"/>
            <p:cNvSpPr/>
            <p:nvPr/>
          </p:nvSpPr>
          <p:spPr>
            <a:xfrm>
              <a:off y="5791200" x="-6350"/>
              <a:ext cy="1079499" cx="3402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81" name="Shape 8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y="5791200" x="-6350"/>
              <a:ext cy="1079500" cx="340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Shape 82"/>
            <p:cNvSpPr txBox="1"/>
            <p:nvPr/>
          </p:nvSpPr>
          <p:spPr>
            <a:xfrm>
              <a:off y="6421437" x="277812"/>
              <a:ext cy="360362" cx="1700212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Shape 83"/>
          <p:cNvSpPr/>
          <p:nvPr/>
        </p:nvSpPr>
        <p:spPr>
          <a:xfrm>
            <a:off y="5778500" x="-19050"/>
            <a:ext cy="1098550" cx="3414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778500" x="-19050"/>
            <a:ext cy="1098550" cx="34147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marR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marR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marR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marR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marR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marR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marR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marR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y="6408737" x="6727825"/>
            <a:ext cy="365125" cx="1919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y="6408737" x="4379912"/>
            <a:ext cy="365125" cx="23510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y="6408737" x="8647111"/>
            <a:ext cy="365125" cx="366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4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marR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marR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marR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marR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marR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marR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marR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marR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y="6408737" x="6727825"/>
            <a:ext cy="365125" cx="1919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y="6408737" x="4379912"/>
            <a:ext cy="365125" cx="23510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y="6408737" x="8647111"/>
            <a:ext cy="365125" cx="366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5945187" x="500062"/>
            <a:ext cy="920750" cx="4940300"/>
          </a:xfrm>
          <a:custGeom>
            <a:pathLst>
              <a:path w="7485" extrusionOk="0" h="337">
                <a:moveTo>
                  <a:pt y="2" x="0"/>
                </a:moveTo>
                <a:lnTo>
                  <a:pt y="337" x="7485"/>
                </a:lnTo>
                <a:lnTo>
                  <a:pt y="337" x="5558"/>
                </a:lnTo>
                <a:lnTo>
                  <a:pt y="0" x="1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y="5938837" x="485775"/>
            <a:ext cy="933450" cx="3690937"/>
          </a:xfrm>
          <a:custGeom>
            <a:pathLst>
              <a:path w="5591" extrusionOk="0" h="588">
                <a:moveTo>
                  <a:pt y="0" x="0"/>
                </a:moveTo>
                <a:lnTo>
                  <a:pt y="585" x="5591"/>
                </a:lnTo>
                <a:lnTo>
                  <a:pt y="588" x="4415"/>
                </a:lnTo>
                <a:lnTo>
                  <a:pt y="4" x="12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Shape 109"/>
          <p:cNvGrpSpPr/>
          <p:nvPr/>
        </p:nvGrpSpPr>
        <p:grpSpPr>
          <a:xfrm>
            <a:off y="5791200" x="-6350"/>
            <a:ext cy="1079500" cx="3402011"/>
            <a:chOff y="5791200" x="-6350"/>
            <a:chExt cy="1079500" cx="3402011"/>
          </a:xfrm>
        </p:grpSpPr>
        <p:sp>
          <p:nvSpPr>
            <p:cNvPr id="110" name="Shape 110"/>
            <p:cNvSpPr/>
            <p:nvPr/>
          </p:nvSpPr>
          <p:spPr>
            <a:xfrm>
              <a:off y="5791200" x="-6350"/>
              <a:ext cy="1079499" cx="3402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11" name="Shape 1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y="5791200" x="-6350"/>
              <a:ext cy="1079500" cx="340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Shape 112"/>
            <p:cNvSpPr txBox="1"/>
            <p:nvPr/>
          </p:nvSpPr>
          <p:spPr>
            <a:xfrm>
              <a:off y="6421437" x="277812"/>
              <a:ext cy="360362" cx="1700212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Shape 113"/>
          <p:cNvSpPr/>
          <p:nvPr/>
        </p:nvSpPr>
        <p:spPr>
          <a:xfrm>
            <a:off y="5778500" x="-19050"/>
            <a:ext cy="1098550" cx="3414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778500" x="-19050"/>
            <a:ext cy="1098550" cx="3414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marR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marR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marR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marR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marR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marR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marR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marR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y="6408737" x="6727825"/>
            <a:ext cy="365125" cx="1919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y="6408737" x="4379912"/>
            <a:ext cy="365125" cx="23510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y="6408737" x="8647111"/>
            <a:ext cy="365125" cx="366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4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marR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marR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marR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marR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marR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marR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marR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marR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y="6408737" x="6727825"/>
            <a:ext cy="365125" cx="1919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y="6408737" x="4379912"/>
            <a:ext cy="365125" cx="23510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y="6408737" x="8647111"/>
            <a:ext cy="365125" cx="366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/>
        </p:nvSpPr>
        <p:spPr>
          <a:xfrm>
            <a:off y="5945187" x="500062"/>
            <a:ext cy="920750" cx="4940300"/>
          </a:xfrm>
          <a:custGeom>
            <a:pathLst>
              <a:path w="7485" extrusionOk="0" h="337">
                <a:moveTo>
                  <a:pt y="2" x="0"/>
                </a:moveTo>
                <a:lnTo>
                  <a:pt y="337" x="7485"/>
                </a:lnTo>
                <a:lnTo>
                  <a:pt y="337" x="5558"/>
                </a:lnTo>
                <a:lnTo>
                  <a:pt y="0" x="1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y="5938837" x="485775"/>
            <a:ext cy="933450" cx="3690937"/>
          </a:xfrm>
          <a:custGeom>
            <a:pathLst>
              <a:path w="5591" extrusionOk="0" h="588">
                <a:moveTo>
                  <a:pt y="0" x="0"/>
                </a:moveTo>
                <a:lnTo>
                  <a:pt y="585" x="5591"/>
                </a:lnTo>
                <a:lnTo>
                  <a:pt y="588" x="4415"/>
                </a:lnTo>
                <a:lnTo>
                  <a:pt y="4" x="12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Shape 135"/>
          <p:cNvGrpSpPr/>
          <p:nvPr/>
        </p:nvGrpSpPr>
        <p:grpSpPr>
          <a:xfrm>
            <a:off y="5791200" x="-6350"/>
            <a:ext cy="1079500" cx="3402011"/>
            <a:chOff y="5791200" x="-6350"/>
            <a:chExt cy="1079500" cx="3402011"/>
          </a:xfrm>
        </p:grpSpPr>
        <p:sp>
          <p:nvSpPr>
            <p:cNvPr id="136" name="Shape 136"/>
            <p:cNvSpPr/>
            <p:nvPr/>
          </p:nvSpPr>
          <p:spPr>
            <a:xfrm>
              <a:off y="5791200" x="-6350"/>
              <a:ext cy="1079499" cx="3402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37" name="Shape 1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y="5791200" x="-6350"/>
              <a:ext cy="1079500" cx="3402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 txBox="1"/>
            <p:nvPr/>
          </p:nvSpPr>
          <p:spPr>
            <a:xfrm>
              <a:off y="6421437" x="277812"/>
              <a:ext cy="360362" cx="1700212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/>
          <p:nvPr/>
        </p:nvSpPr>
        <p:spPr>
          <a:xfrm>
            <a:off y="5778500" x="-19050"/>
            <a:ext cy="1098550" cx="3414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778500" x="-19050"/>
            <a:ext cy="1098550" cx="3414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y="4987925" x="8664575"/>
            <a:ext cy="228600" cx="182561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>
            <a:solidFill>
              <a:srgbClr val="1E768C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y="4987925" x="8477250"/>
            <a:ext cy="228600" cx="182561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>
            <a:solidFill>
              <a:srgbClr val="1E768C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algn="l" rtl="0" marR="0" indent="-93662" marL="620713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◦"/>
              <a:defRPr/>
            </a:lvl2pPr>
            <a:lvl3pPr algn="l" rtl="0" marR="0" indent="-103187" marL="858838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3pPr>
            <a:lvl4pPr algn="l" rtl="0" marR="0" indent="-107950" marL="11430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4pPr>
            <a:lvl5pPr algn="l" rtl="0" marR="0" indent="-114300" marL="137160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Rambla"/>
              <a:buChar char="⚫"/>
              <a:defRPr/>
            </a:lvl5pPr>
            <a:lvl6pPr algn="l" rtl="0" marR="0" indent="-114300" marL="16002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algn="l" rtl="0" marR="0" indent="-127000" marL="18288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algn="l" rtl="0" marR="0" indent="-127000" marL="20574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algn="l" rtl="0" marR="0" indent="-127000" marL="228600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y="6408737" x="6727825"/>
            <a:ext cy="365125" cx="1919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y="6408737" x="4379912"/>
            <a:ext cy="365125" cx="23510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y="6408737" x="8647111"/>
            <a:ext cy="365125" cx="3667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0" r:id="rId4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0.xml.rels><?xml version="1.0" encoding="UTF-8" standalone="yes"?><Relationships xmlns="http://schemas.openxmlformats.org/package/2006/relationships"><Relationship Target="../notesSlides/notesSlide100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8.png" Type="http://schemas.openxmlformats.org/officeDocument/2006/relationships/image" Id="rId4"/><Relationship Target="../media/image29.png" Type="http://schemas.openxmlformats.org/officeDocument/2006/relationships/image" Id="rId3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7.xml.rels><?xml version="1.0" encoding="UTF-8" standalone="yes"?><Relationships xmlns="http://schemas.openxmlformats.org/package/2006/relationships"><Relationship Target="../notesSlides/notesSlide7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78.xml.rels><?xml version="1.0" encoding="UTF-8" standalone="yes"?><Relationships xmlns="http://schemas.openxmlformats.org/package/2006/relationships"><Relationship Target="../notesSlides/notesSlide7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79.xml.rels><?xml version="1.0" encoding="UTF-8" standalone="yes"?><Relationships xmlns="http://schemas.openxmlformats.org/package/2006/relationships"><Relationship Target="../notesSlides/notesSlide7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0.xml.rels><?xml version="1.0" encoding="UTF-8" standalone="yes"?><Relationships xmlns="http://schemas.openxmlformats.org/package/2006/relationships"><Relationship Target="../notesSlides/notesSlide80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1.xml.rels><?xml version="1.0" encoding="UTF-8" standalone="yes"?><Relationships xmlns="http://schemas.openxmlformats.org/package/2006/relationships"><Relationship Target="../notesSlides/notesSlide8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82.xml.rels><?xml version="1.0" encoding="UTF-8" standalone="yes"?><Relationships xmlns="http://schemas.openxmlformats.org/package/2006/relationships"><Relationship Target="../notesSlides/notesSlide8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3.xml.rels><?xml version="1.0" encoding="UTF-8" standalone="yes"?><Relationships xmlns="http://schemas.openxmlformats.org/package/2006/relationships"><Relationship Target="../notesSlides/notesSlide8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4.xml.rels><?xml version="1.0" encoding="UTF-8" standalone="yes"?><Relationships xmlns="http://schemas.openxmlformats.org/package/2006/relationships"><Relationship Target="../notesSlides/notesSlide8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5.xml.rels><?xml version="1.0" encoding="UTF-8" standalone="yes"?><Relationships xmlns="http://schemas.openxmlformats.org/package/2006/relationships"><Relationship Target="../notesSlides/notesSlide8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86.xml.rels><?xml version="1.0" encoding="UTF-8" standalone="yes"?><Relationships xmlns="http://schemas.openxmlformats.org/package/2006/relationships"><Relationship Target="../notesSlides/notesSlide8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7.xml.rels><?xml version="1.0" encoding="UTF-8" standalone="yes"?><Relationships xmlns="http://schemas.openxmlformats.org/package/2006/relationships"><Relationship Target="../notesSlides/notesSlide8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88.xml.rels><?xml version="1.0" encoding="UTF-8" standalone="yes"?><Relationships xmlns="http://schemas.openxmlformats.org/package/2006/relationships"><Relationship Target="../notesSlides/notesSlide8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89.xml.rels><?xml version="1.0" encoding="UTF-8" standalone="yes"?><Relationships xmlns="http://schemas.openxmlformats.org/package/2006/relationships"><Relationship Target="../notesSlides/notesSlide8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0.xml.rels><?xml version="1.0" encoding="UTF-8" standalone="yes"?><Relationships xmlns="http://schemas.openxmlformats.org/package/2006/relationships"><Relationship Target="../notesSlides/notesSlide90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91.xml.rels><?xml version="1.0" encoding="UTF-8" standalone="yes"?><Relationships xmlns="http://schemas.openxmlformats.org/package/2006/relationships"><Relationship Target="../notesSlides/notesSlide9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92.xml.rels><?xml version="1.0" encoding="UTF-8" standalone="yes"?><Relationships xmlns="http://schemas.openxmlformats.org/package/2006/relationships"><Relationship Target="../notesSlides/notesSlide9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45.png" Type="http://schemas.openxmlformats.org/officeDocument/2006/relationships/image" Id="rId3"/></Relationships>
</file>

<file path=ppt/slides/_rels/slide93.xml.rels><?xml version="1.0" encoding="UTF-8" standalone="yes"?><Relationships xmlns="http://schemas.openxmlformats.org/package/2006/relationships"><Relationship Target="../notesSlides/notesSlide9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94.xml.rels><?xml version="1.0" encoding="UTF-8" standalone="yes"?><Relationships xmlns="http://schemas.openxmlformats.org/package/2006/relationships"><Relationship Target="../notesSlides/notesSlide9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95.xml.rels><?xml version="1.0" encoding="UTF-8" standalone="yes"?><Relationships xmlns="http://schemas.openxmlformats.org/package/2006/relationships"><Relationship Target="../notesSlides/notesSlide9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96.xml.rels><?xml version="1.0" encoding="UTF-8" standalone="yes"?><Relationships xmlns="http://schemas.openxmlformats.org/package/2006/relationships"><Relationship Target="../notesSlides/notesSlide9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44.png" Type="http://schemas.openxmlformats.org/officeDocument/2006/relationships/image" Id="rId3"/></Relationships>
</file>

<file path=ppt/slides/_rels/slide97.xml.rels><?xml version="1.0" encoding="UTF-8" standalone="yes"?><Relationships xmlns="http://schemas.openxmlformats.org/package/2006/relationships"><Relationship Target="../notesSlides/notesSlide9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42.png" Type="http://schemas.openxmlformats.org/officeDocument/2006/relationships/image" Id="rId3"/></Relationships>
</file>

<file path=ppt/slides/_rels/slide98.xml.rels><?xml version="1.0" encoding="UTF-8" standalone="yes"?><Relationships xmlns="http://schemas.openxmlformats.org/package/2006/relationships"><Relationship Target="../notesSlides/notesSlide9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46.png" Type="http://schemas.openxmlformats.org/officeDocument/2006/relationships/image" Id="rId3"/></Relationships>
</file>

<file path=ppt/slides/_rels/slide99.xml.rels><?xml version="1.0" encoding="UTF-8" standalone="yes"?><Relationships xmlns="http://schemas.openxmlformats.org/package/2006/relationships"><Relationship Target="../notesSlides/notesSlide9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4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y="1752600" x="685800"/>
            <a:ext cy="182976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 vezetőkre ható erők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600200" x="755650"/>
            <a:ext cy="4276725" cx="7931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Szélteher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szélteher időszakosan fellépő, változó nagyságú terhelés, amelyet a számításokban</a:t>
            </a: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egyenletesen megoszlónak és vízszintes irányban hatónak kell tekinteni. Nagyságát a szél sebessége, a felület nagysága és alakja, valamint a szélnek felülethez viszonyított iránya határozza meg.</a:t>
            </a:r>
          </a:p>
        </p:txBody>
      </p:sp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7" name="Shape 7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8" name="Shape 778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44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44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ctr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4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Köszönöm a figyelmet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 vezetőkre ható erők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600200" x="611187"/>
            <a:ext cy="4276725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Dinamikus hatások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távvezetékeket időszakosan dinamikus hatások is igénybe veszik. Az erősebb szél mindig löketes, s ez változó nagyságú és periódusú oldalkilengésre készteti az oszlopköz vezetőit.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 vezetőkre ható erők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1600200" x="684212"/>
            <a:ext cy="4276725" cx="80025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Dinamikus hatások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Nyomvonal irányú szélben hullámos terepen, völgyteknőkben vízszintes tengelyű légörvények keletkezhetnek, amelyek függőleges irányú erőhatásukkal hosszúhullámú ostorozó lengésbe hozhatják a vezetőket.</a:t>
            </a: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lengések a vezetők húzófeszültségének ingadozását idézik elő.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 vezetőkre ható erők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1600200" x="611187"/>
            <a:ext cy="4276725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 </a:t>
            </a: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vezetők rezgése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 a távvezeték nyomvonal ára merőlegesen, vízszintesen, 1...5 m/s sebességű, lamináris szél fúj, a vezetők kis hullámhosszúságú és kis amplitúdójú rezgésbe jönnek.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 állapotváltozása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1600200" x="755650"/>
            <a:ext cy="4276725" cx="7931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vezetők igénybevétele az időjárási viszonyok miatt állandóan változik: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a hőmérsékletváltozás,</a:t>
            </a: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szélteher,</a:t>
            </a: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és a zúzmaraterhelés hatására.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geometriai alakváltozásával járnak,ugyanis hosszváltozást hoznak létre.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 állapotváltozása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1600200" x="611187"/>
            <a:ext cy="4276725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legnagyobb igénybevétel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Méretezéskor nyilván abból a legkedvezőtlenebb állapotból kell kiindulni, amikor a vezetőben a legnagyobb igénybevétellép fel. A szabvány előírásainak megfelelően csupasz vezetőnél ez -20 °C-on állhat elő, vagy pótterhes vezetők esetében -5 °C-on on.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 állapotváltozása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1628775" x="611187"/>
            <a:ext cy="4276725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Kritikus oszlopköz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Kritikus oszlopközön azt az oszlopközt értjük, amelyben a vezetők igénybevétele -20 °C-on csupaszon ugyanannyi, mint -5 °C-on pótteherrel,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 állapotváltozása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600200" x="684212"/>
            <a:ext cy="4349750" cx="80025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legnagyobb belógás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Ahhoz, hogy a szabvány által előírt minimális föld feletti magasságot betarthassuk, ismernünk kell a legnagyobb belógás értékét, amely segítségével a szükséges oszlopmagasságok és biztonsági távolságok kialakíthatók.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 állapotváltozása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1600200" x="611187"/>
            <a:ext cy="4276725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legnagyobb belógás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 a felső kritikus hőmérséklet +40 °C fölött van, akkor a legnagyobb belógás -5 °C-on és</a:t>
            </a: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pótteherrel  lép fel, ha pedig alatta, akkor a legnagyobb belógás +40 °C-on következik be.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y="1989136" x="53975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vezetékek villamos jellemzői szerkezeti felépítés, geometriai méreteitől, vezeték anyagától függenek. Ezek a paraméterek fontosak számunkra: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Soros ellenállás</a:t>
            </a: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Párhuzamos ellenállás</a:t>
            </a: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Induktív reaktancia</a:t>
            </a: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Kapacitív reaktancia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>
            <p:ph type="title"/>
          </p:nvPr>
        </p:nvSpPr>
        <p:spPr>
          <a:xfrm>
            <a:off y="260647" x="323528"/>
            <a:ext cy="1143000" cx="856895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6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 villamos jellemzői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260350" x="395287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8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A szabadvezeték olyan vezeték, amely a földtől elszigetelten, a véletlen érintés megszabta magasságban, tartószerkezeten van elhelyezve. Egyes esetekben burkolt, kisfeszültségen szigetelt is lehet. A szabadvezetékek tartószerkezetei többnyire rácsos acél vagy betonoszlopok, amelyek állékonyságát külön alapozás biztosítja. Az oszlopokra szerelt álló vagy függő szigetelők tarják, feszítik a sodrony szerkezetű fázisvezetőket úgy, hogy a legnagyobb belógás állapotában is megfelelő távolságra legyenek a talajszinttől. A váltakozó áramú szabadvezetékek </a:t>
            </a: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háromfázisúak</a:t>
            </a:r>
            <a:r>
              <a:rPr strike="noStrike" u="none" b="0" cap="none" baseline="0" sz="28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a közvetlen villámcsapás megelőzésére egyes fontosabb vezetékek fölé védővezetőt is szerelnek.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Szigetelők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600200" x="457200"/>
            <a:ext cy="4530724" cx="82184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09600" marL="609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ambla"/>
              <a:buNone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szigetelők a szabadvezeték vezetőit villamosan elszigetelik a tartószerkezettől, és a vezetők tartására és feszítésére használják azokat.</a:t>
            </a:r>
          </a:p>
          <a:p>
            <a:pPr algn="l" rtl="0" lvl="0" marR="0" indent="-159893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159893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09600" marL="6096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ambla"/>
              <a:buNone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Szigetelők anyaga:</a:t>
            </a:r>
          </a:p>
          <a:p>
            <a:pPr algn="just" rtl="0" lvl="0" marR="0" indent="-609600" marL="6096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Porcelán</a:t>
            </a:r>
          </a:p>
          <a:p>
            <a:pPr algn="just" rtl="0" lvl="0" marR="0" indent="-609600" marL="6096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Üveg </a:t>
            </a:r>
          </a:p>
          <a:p>
            <a:pPr algn="just" rtl="0" lvl="0" marR="0" indent="-609600" marL="6096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Műanyag</a:t>
            </a:r>
          </a:p>
          <a:p>
            <a:pPr algn="just" rtl="0" lvl="0" marR="0" indent="-609600" marL="60960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Szilikon kompozit</a:t>
            </a:r>
          </a:p>
          <a:p>
            <a:pPr algn="l" rtl="0" lvl="0" marR="0" indent="-159893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159893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Porcelán szigetelők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1635125" x="457200"/>
            <a:ext cy="4530724" cx="44021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8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Hazánkban leggyakrabban használt szigetelő.</a:t>
            </a:r>
          </a:p>
          <a:p>
            <a:pPr algn="l" rtl="0" lvl="0" marR="0" indent="-142621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8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Jó szigetelő képességű utólag nem megmunkálható. </a:t>
            </a:r>
          </a:p>
        </p:txBody>
      </p:sp>
      <p:sp>
        <p:nvSpPr>
          <p:cNvPr id="272" name="Shape 272"/>
          <p:cNvSpPr/>
          <p:nvPr/>
        </p:nvSpPr>
        <p:spPr>
          <a:xfrm>
            <a:off y="1600200" x="4949825"/>
            <a:ext cy="4530724" cx="34353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Üveg szigetelők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y="1412875" x="250825"/>
            <a:ext cy="4530724" cx="5184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ambla"/>
              <a:buNone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Előnyi a porcelán szigetelővel szemben: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Belső gyártási hibák az üveg áttetsző volta miatt észrevehetők.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edzett üvegernyő villamos hiba hatására leesik, így a hibás tag könnyen észrevehető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Hazánkban nagyfeszültségen használatos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41437" x="5749925"/>
            <a:ext cy="3457575" cx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y="2349500" x="468312"/>
            <a:ext cy="187483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32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szigetelők mechanikai és vegyi ellenálló képessége nagy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32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Alkalmazásuk ma már mind belsőtérben, mind pedig szabadtéren is elterjedt</a:t>
            </a:r>
          </a:p>
        </p:txBody>
      </p:sp>
      <p:sp>
        <p:nvSpPr>
          <p:cNvPr id="285" name="Shape 2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Műanyag szigetelők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Szerkezeti felépítésük:</a:t>
            </a:r>
          </a:p>
          <a:p>
            <a:pPr algn="just" rtl="0" lvl="0" marR="0" indent="-263525" marL="365125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Szigetelő végén lévő végszerelvényeket üvegszál erősítésű magra préselik rá.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magra szilikon ernyőket visznek fel</a:t>
            </a:r>
          </a:p>
          <a:p>
            <a:pPr algn="just" rtl="0" lvl="0" marR="0" indent="-263525" marL="365125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Előnyei:</a:t>
            </a:r>
          </a:p>
          <a:p>
            <a:pPr algn="just" rtl="0" lvl="0" marR="0" indent="-263525" marL="365125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Szilikon szennyezett felülete is vízlepergető marad így a szigetelő tulajdonságai nem romlanak.</a:t>
            </a:r>
          </a:p>
          <a:p>
            <a:pPr algn="just" rtl="0" lvl="0" marR="0" indent="-263525" marL="365125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Mechanikusan biztonságosak </a:t>
            </a:r>
          </a:p>
          <a:p>
            <a:pPr algn="just" rtl="0" lvl="0" marR="0" indent="-263525" marL="365125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Könnyen szállíthatóak, szerelhetőek</a:t>
            </a:r>
          </a:p>
          <a:p>
            <a:pPr algn="just" rtl="0" lvl="0" marR="0" indent="-263525" marL="365125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üveg vagy porcelán szigetelő sulyának töredéke </a:t>
            </a:r>
          </a:p>
        </p:txBody>
      </p:sp>
      <p:sp>
        <p:nvSpPr>
          <p:cNvPr id="291" name="Shape 2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Szilikon kompozit szigetelők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6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Porcelán</a:t>
            </a:r>
            <a:br>
              <a:rPr strike="noStrike" u="none" b="1" cap="none" baseline="0" sz="36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36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</a:t>
            </a:r>
            <a:br>
              <a:rPr strike="noStrike" u="none" b="1" cap="none" baseline="0" sz="36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oszlopra történő felerősítési módjuk szerint a szabadvezetéki szigetelők kétfélék: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ctr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állószigetelők, vagy függőszigetelők.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Kisfeszültségen mindig, középfeszültségen rendszerint állószigetelőt-, nagyfeszültségen függőszigetelőt alkalmazunk.</a:t>
            </a:r>
          </a:p>
        </p:txBody>
      </p:sp>
      <p:sp>
        <p:nvSpPr>
          <p:cNvPr id="303" name="Shape 3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y="4581525" x="827087"/>
            <a:ext cy="1584325" cx="7921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kisfeszültségű állószigetelők, támszigetelő típusúak.</a:t>
            </a:r>
          </a:p>
        </p:txBody>
      </p:sp>
      <p:sp>
        <p:nvSpPr>
          <p:cNvPr id="309" name="Shape 3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KT típusú Kisfeszültségű állószigetelő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95450" x="2627311"/>
            <a:ext cy="2670175" cx="37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Kisfeszültségű feszítőszigetelő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57337" x="3276600"/>
            <a:ext cy="3771899" cx="251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y="404663" x="467543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Középfeszültségű TT 20 és TS 20 porcelán állószigetelők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05036" x="2498725"/>
            <a:ext cy="4168775" cx="364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 szabadvezetékek vázlatos ábrázolása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63662" x="1692275"/>
            <a:ext cy="4827587" cx="590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Fejszerelvényes szigetelő FSTS-20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2875" x="5994400"/>
            <a:ext cy="5067300" cx="25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y="2274886" x="627062"/>
            <a:ext cy="1816099" cx="48244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8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hagyományos bandázskötés helyett, egyszerű pattanó rugóval rögzíti a vezetéket.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Középfeszültségű vezetékek feszítésére, és nagyfeszültségű vezetékek tartására, valamint feszítésére függőszigetelőket használnak.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Háromféle típus különböztethető meg: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Egysapkás szigetelő (ES)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Kétsapkás szigetelő (KS)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Hosszúrúd szigetelő (HR)</a:t>
            </a:r>
          </a:p>
        </p:txBody>
      </p:sp>
      <p:sp>
        <p:nvSpPr>
          <p:cNvPr id="335" name="Shape 3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Közép és nagyfeszültségű szigetelők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y="1989136" x="457200"/>
            <a:ext cy="4017961" cx="48355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 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Korong alakú, felső részén fémsapka, alsó részén pedig csatlakozó szerelvény található. Láncokba szerelve alkalmazzák. Mivel a szigetelő viszonylag kicsi, ezért a lánc rendkívül mozgékony lesz.</a:t>
            </a:r>
          </a:p>
        </p:txBody>
      </p:sp>
      <p:sp>
        <p:nvSpPr>
          <p:cNvPr id="341" name="Shape 3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ES típusú egysapkás szigetelő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89136" x="5464175"/>
            <a:ext cy="3240087" cx="36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y="1773236" x="468312"/>
            <a:ext cy="3600450" cx="50498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Henger alakú, két ernyővel, és mindkét végén öntöttvas sapkával ellátott szigetelő. Láncokba szerelve alkalmazzák. Nagy a villamos és a mechanikai szilárdsága.</a:t>
            </a:r>
          </a:p>
        </p:txBody>
      </p:sp>
      <p:sp>
        <p:nvSpPr>
          <p:cNvPr id="348" name="Shape 3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KS típusú kétsapkás szigetelő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28775" x="6011862"/>
            <a:ext cy="3705225" cx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y="1481137" x="457200"/>
            <a:ext cy="4525961" cx="51228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Tömör hengeres testű szigetelő, amelyen sűrű bordázat és a végein öntöttvas sapka található. Többféle méretben készül, szigetelőláncokba fűzve használják. Jól bírja a húzási igénybevételt, viszont nagyon merev.</a:t>
            </a:r>
          </a:p>
        </p:txBody>
      </p:sp>
      <p:sp>
        <p:nvSpPr>
          <p:cNvPr id="355" name="Shape 3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HR típusú hosszúrúd szigetelő</a:t>
            </a: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8412" x="6084887"/>
            <a:ext cy="5400675" cx="2487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y="1773236" x="323850"/>
            <a:ext cy="3384550" cx="47529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Támszigetelőket akkor használnak nagyfeszültségű hálózatokon, ha azt a nagy zárlati igénybevételek indokolják.</a:t>
            </a:r>
          </a:p>
        </p:txBody>
      </p:sp>
      <p:sp>
        <p:nvSpPr>
          <p:cNvPr id="362" name="Shape 3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Szigetelőtípusok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Támszigetelők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9837" x="4959350"/>
            <a:ext cy="4838700" cx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megfelelő mechanikai illetve villamos tulajdonságok elérése miatt a szigetelőket láncokba fűzik. Ezek tartják a sodronyokat. A szigetelőláncokat ívterelő szerelvényekkel is ellátják, így az átívelés nem a szigetelő felülete mentén következik be. A szigetelő testén az átívelés maradandó roncsolódást okoz, vagy maga a szigetelő törik szét az íveléskor keletkező magas hőmérséklet hatására.</a:t>
            </a:r>
          </a:p>
        </p:txBody>
      </p:sp>
      <p:sp>
        <p:nvSpPr>
          <p:cNvPr id="370" name="Shape 3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Szigetelőláncok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Szigetelőláncok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89136" x="539750"/>
            <a:ext cy="2490787" cx="800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Szigetelőláncok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81300" x="755650"/>
            <a:ext cy="1057275" cx="78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Szigetelőláncok</a:t>
            </a:r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49500" x="323850"/>
            <a:ext cy="1612900" cx="835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Kicsi legyen a fajlagos ellenállásuk jól vezessenek</a:t>
            </a: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Kicsi legyen a teljesítmény veszteségük</a:t>
            </a: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Hőállóak legyenek </a:t>
            </a: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Korróziónak ellenálljanak</a:t>
            </a: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Gazdaságosak legyenek</a:t>
            </a: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6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 és kábelektől való elvárások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Szigetelőláncok</a:t>
            </a:r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1737" x="2189161"/>
            <a:ext cy="4829175" cx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y="2276475" x="261937"/>
            <a:ext cy="2678112" cx="19970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8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35 KV Kettős tartólánc KS típusú szigetelőkből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y="2420936" x="6962775"/>
            <a:ext cy="2678112" cx="19970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8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220 KV Kettős tartólánc HR típusú szigetelőkből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y="4652962" x="468312"/>
            <a:ext cy="863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vezetőket a sodrony elemi szálainak törését okozó rezgések ellen rezgéscsillapítóval védjük</a:t>
            </a:r>
          </a:p>
        </p:txBody>
      </p:sp>
      <p:sp>
        <p:nvSpPr>
          <p:cNvPr id="402" name="Shape 4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Stockbridge rezgéscsillapító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60575" x="1403350"/>
            <a:ext cy="1914524" cx="606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ábrán látható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Stockbridge aktív rezgéscsillapító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szél okozta rezgések energiájának felemésztésével a rezgéseket hatásosan tompítja. Völgy-, vagy folyóátfeszítésekben alkalmazott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passzív rezgéscsillapító a vértburok,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amely hosszirányban elvékonyodó rugalmas szálaival körülöleli a sodronyt, és azt a megfogási pontban jelentősen megvastagítva a rezgési energiát rugalmas, és súrlódási energiaként elnyeli.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Stockbridge rezgéscsillapító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864350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1750"/>
            <a:ext cy="6881812" cx="91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15875" x="0"/>
            <a:ext cy="6889749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2875" x="1476375"/>
            <a:ext cy="4319586" cx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>
            <p:ph type="title"/>
          </p:nvPr>
        </p:nvSpPr>
        <p:spPr>
          <a:xfrm>
            <a:off y="277812" x="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Tartószerkezetek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y="1557337" x="468312"/>
            <a:ext cy="4530724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szabadvezetékek oszlopai és szerkezetei a földtől és egymástól megfelelő távolságban tartják, illetve feszítik ki a vezetőket. Tartják még a szabadvezetékekhez tartozó szerelvényeket.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oszlopokat rendeltetésük és anyaguk szerint csoportosíthatjuk</a:t>
            </a:r>
          </a:p>
        </p:txBody>
      </p:sp>
      <p:sp>
        <p:nvSpPr>
          <p:cNvPr id="436" name="Shape 436"/>
          <p:cNvSpPr txBox="1"/>
          <p:nvPr>
            <p:ph type="title"/>
          </p:nvPr>
        </p:nvSpPr>
        <p:spPr>
          <a:xfrm>
            <a:off y="333375" x="468312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y="277812" x="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Tartószerkezetek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0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Tartószerkezetek</a:t>
            </a:r>
          </a:p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y="1484312" x="611187"/>
            <a:ext cy="4530724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oszlopok rendeltetés szerinti osztályozása:</a:t>
            </a:r>
          </a:p>
          <a:p>
            <a:pPr algn="l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távvezetékben alkalmazott oszloptípusok a mechanikai igénybevételtől függően: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tartóoszlop;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saroktartó oszlop;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feszítőoszlop;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sarokfeszítő oszlop;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végoszlop;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Leágazó oszlop;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keresztező oszlop.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Az oszlopok rendeltetés szerinti osztályozása</a:t>
            </a: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y="1600200" x="457200"/>
            <a:ext cy="4133849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tartóoszlop</a:t>
            </a: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gyakorlatilag egyenes nyomvonalú szabadvezeték esetében csupán a vezetők tartására alkalmas.</a:t>
            </a:r>
          </a:p>
          <a:p>
            <a:pPr algn="l" rtl="0" lv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saroktartó oszlop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szabadvezeték iránytörési pontján áll. A vezeték szigetelőre való erősítése tartó jellegű, de az iránytörésből adódó eredő vezetékhúzás felvételére alkalmas.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276872" x="467543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Szabadvezetékek szerkezeti elemei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325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Szabadvezetéki vezetőanyagok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Az oszlopok rendeltetés szerinti osztályozása</a:t>
            </a:r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y="1484312" x="468312"/>
            <a:ext cy="4133849" cx="8074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feszítő oszlop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gyakorlatilag egyenes nyomvonalú szabadvezeték esetében a vezeték tartására és egyoldali vezetékhúzás részbeni felvételére alkalmas. A vezetéket a nyomvonal meghatározott távolságaiban rögzítik.</a:t>
            </a:r>
          </a:p>
          <a:p>
            <a:pPr algn="l" rtl="0" lv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sarokfeszítő oszlop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nyomvonal iránytörési helyein a vezeték feszítésére alkalmas, azaz a saroktartó és a feszítőoszlop feladatait látja el.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Az oszlopok rendeltetés szerinti osztályozása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y="1600200" x="457200"/>
            <a:ext cy="4133849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végoszlop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vezeték végpontjain, vagy olyan helyen áll, ahol az egész egyoldali vezetékhúzás felvételére van szükség.</a:t>
            </a:r>
          </a:p>
          <a:p>
            <a:pPr algn="l" rtl="0" lv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700" i="1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leágazó oszlop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vezetőleágazások helyén, legalább három irányban ható vezetékhúzás felvételére alkalmas.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Az oszlopok rendeltetés szerinti osztályozása</a:t>
            </a:r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y="1600200" x="457200"/>
            <a:ext cy="4133849" cx="8075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keresztező oszlop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utak, vasutak, sodronykötél-pályák, folyók, távközlő berendezések és más vezetékek keresztezésénél a keresztezésre vonatkozó külön előírásnak felel meg.</a:t>
            </a:r>
          </a:p>
          <a:p>
            <a:pPr algn="l" rtl="0" lvl="0" marR="0" indent="-146939" marL="36512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strike="noStrike" u="none" b="1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fázisforgató oszlop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fáziscserét teszi lehetővé.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y="1773236" x="468312"/>
            <a:ext cy="403224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 betongyámon: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ezt a típust már nem használják. Hátránya hogy a fa elévül, és nem is bír annyit mint a beton oszlop.</a:t>
            </a: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Beton: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ez a leggyakoribb. Nagy teherbírás és nagyon tartós.</a:t>
            </a: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Fémoszlop: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nagy teherbírás, nagyon tartós nagyobb feszültségeknél szokták használni.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Alumínium oszlopszerkezetek: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Elsősorban középfeszültségen alkalmazzák, kis karbantartás igényű hálózatoknál.</a:t>
            </a:r>
          </a:p>
        </p:txBody>
      </p:sp>
      <p:sp>
        <p:nvSpPr>
          <p:cNvPr id="473" name="Shape 47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Az oszlopok anyaga szerinti osztályozása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Beton oszlopok: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1" cap="none" baseline="0" sz="23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Áttört gerincű betonoszlop: </a:t>
            </a: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előfeszített betonoszlopok gyártása során nagy szilárdságú acélbetéteket közel a rugalmassági határig megfeszítve betonoznak az oszlopba, így a kész oszlopra ható megengedett hajlító igénybevétel felléptekor a beton még nyomás alatt áll, és nem keletkeznek benne repedések.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beton centrifugális tömörítésével állítják elő a </a:t>
            </a:r>
            <a:r>
              <a:rPr strike="noStrike" u="none" b="1" cap="none" baseline="0" sz="23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pörgetett betonoszlopot.</a:t>
            </a:r>
          </a:p>
        </p:txBody>
      </p:sp>
      <p:sp>
        <p:nvSpPr>
          <p:cNvPr id="479" name="Shape 4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Az oszlopok anyaga szerinti osztályozása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Acél oszlopok: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acél a nagyfeszültségű távvezetékek oszlopanyaga, de a középfeszültségű feszítő-, sarokfeszítő-, és keresztező oszlopok is készülnek acélból. Kisfeszültségen ritkán alkalmazzák, csak ott, ahol az eredő vezetőhúzás vagy a helyszűke ezt szükségessé teszi.</a:t>
            </a:r>
          </a:p>
        </p:txBody>
      </p:sp>
      <p:sp>
        <p:nvSpPr>
          <p:cNvPr id="485" name="Shape 4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Az oszlopok anyaga szerinti osztályozása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hazánkban alkalmazott </a:t>
            </a: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rácsos szerkezetű acéloszlopok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három részből állnak: </a:t>
            </a: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oszlopcsonk,oszloptörzs </a:t>
            </a: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és </a:t>
            </a: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oszlopfej.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1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kis- és középfeszültségen univerzálisan alkalmazható rácsos szerkezetű oszlopok törzse folyamatosan mélyed az alapba, itt az oszlopcsonk kialakítására a kis méretek  miatt nincs szükség 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Az oszlopok anyaga szerinti osztályozása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6" name="Shape 49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Kikötött oszlop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Mind a beton, mind pedig a fa kikötött oszlop azonos konstrukció. Az egyes oszlopot a csúcs alatt bizonyos távolságban acélsodronnyal kötik ki a talajban elhelyezett gerendához. A kikötés mindig az eredő terhelőerővel ellentétes irányú.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Kitámasztott oszlop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Szintén fa- és betonoszlopból egyaránt készíthető szerkezet.</a:t>
            </a:r>
          </a:p>
        </p:txBody>
      </p:sp>
      <p:sp>
        <p:nvSpPr>
          <p:cNvPr id="497" name="Shape 4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Oszlopkonstrukciók és alkalmazási területük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2" name="Shape 502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Ikeroszlop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Két azonos oszlopból összeszerelt szerkezet, anyaga szintén fa vagy beton. A beton ikeroszlopok nyomvonal irányban, míg a fa ikeroszlopok nyomvonalirányra merőlegesen állnak egymás mellett, általában saroktartó oszlopként.</a:t>
            </a:r>
          </a:p>
        </p:txBody>
      </p:sp>
      <p:sp>
        <p:nvSpPr>
          <p:cNvPr id="503" name="Shape 5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Oszlopkonstrukciók és alkalmazási területük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Bakoszlop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Két azonos méretű oszlopból "A" alakban összeszerelt szerkezet, amelyet a csúcsokon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összefognak. Faoszlopok esetén közbülső helyen is merevítik. Az oszlopok alsó végét talpgerendák kötik össze, amelyek az egységes szerkezetet és a jobb talaj támaszkodást biztosítják. Saroktartó-, feszítő-, vagy végfeszítő oszlopként egyaránt alkalmazott szerkezet</a:t>
            </a:r>
          </a:p>
        </p:txBody>
      </p:sp>
      <p:sp>
        <p:nvSpPr>
          <p:cNvPr id="509" name="Shape 5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Oszlopkonstrukciók és alkalmazási területük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szabadvezetéki vezetőanyagokkal szemben támasztott követelmények összetettek. Elsődleges</a:t>
            </a: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mechanikai biztonság, leszakadás- és a különböző vezetéklengések, rezgések elkerülése. </a:t>
            </a: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gazdaságos létesítésre nemcsak a vezetékanyag ára, hanem a szerelvények és a szerelésnek a vezetékanyag minőségétől függő költsége, valamint az oszlopok szerkezete és méretei is hatnak. </a:t>
            </a:r>
          </a:p>
        </p:txBody>
      </p:sp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Szabadvezetéki vezetőanyagok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3" name="Shape 5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4" name="Shape 5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Oszlopképek – 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Kisfeszültségű vezetékek</a:t>
            </a:r>
          </a:p>
        </p:txBody>
      </p:sp>
      <p:pic>
        <p:nvPicPr>
          <p:cNvPr id="515" name="Shape 5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3286" x="2484436"/>
            <a:ext cy="3375024" cx="438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Oszlopképek – 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Egyrendszerű középfeszültségű vezetékek</a:t>
            </a:r>
          </a:p>
        </p:txBody>
      </p:sp>
      <p:pic>
        <p:nvPicPr>
          <p:cNvPr id="521" name="Shape 5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41511" x="0"/>
            <a:ext cy="3197225" cx="76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Oszlopképek – 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Egyrendszerű nagyfeszültségű vezetékek</a:t>
            </a:r>
          </a:p>
        </p:txBody>
      </p:sp>
      <p:pic>
        <p:nvPicPr>
          <p:cNvPr id="528" name="Shape 5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3236" x="611187"/>
            <a:ext cy="3838574" cx="48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Shape 5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55725" x="5795962"/>
            <a:ext cy="4076699" cx="217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Oszlopképek – 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Kétrendszerű nagyfeszültségű vezetékek</a:t>
            </a:r>
          </a:p>
        </p:txBody>
      </p:sp>
      <p:pic>
        <p:nvPicPr>
          <p:cNvPr id="535" name="Shape 5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3236" x="1574800"/>
            <a:ext cy="3760786" cx="599916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 txBox="1"/>
          <p:nvPr/>
        </p:nvSpPr>
        <p:spPr>
          <a:xfrm>
            <a:off y="2781300" x="7308850"/>
            <a:ext cy="1008062" cx="431799"/>
          </a:xfrm>
          <a:prstGeom prst="rect">
            <a:avLst/>
          </a:prstGeom>
          <a:solidFill>
            <a:schemeClr val="lt1"/>
          </a:solidFill>
          <a:ln w="55000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0" name="Shape 5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3236" x="2484436"/>
            <a:ext cy="4121149" cx="451802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Oszlopképek – 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Egyrendszerű nagyfeszültségű köteges vezetékelrendezés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y="3933825" x="2411411"/>
            <a:ext cy="719136" cx="720724"/>
          </a:xfrm>
          <a:prstGeom prst="rect">
            <a:avLst/>
          </a:prstGeom>
          <a:solidFill>
            <a:schemeClr val="lt1"/>
          </a:solidFill>
          <a:ln w="55000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7" name="Shape 5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8" name="Shape 548"/>
          <p:cNvSpPr txBox="1"/>
          <p:nvPr>
            <p:ph idx="1" type="body"/>
          </p:nvPr>
        </p:nvSpPr>
        <p:spPr>
          <a:xfrm>
            <a:off y="1844824" x="467543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latin typeface="Rambla"/>
                <a:ea typeface="Rambla"/>
                <a:cs typeface="Rambla"/>
                <a:sym typeface="Rambla"/>
              </a:rPr>
              <a:t> </a:t>
            </a:r>
          </a:p>
        </p:txBody>
      </p:sp>
      <p:sp>
        <p:nvSpPr>
          <p:cNvPr id="549" name="Shape 5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Kisfeszültségű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Áramvezető sodronyok (0,4 KV)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3" name="Shape 5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4" name="Shape 5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Kisfeszültségű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Áramvezető sodronyok</a:t>
            </a:r>
          </a:p>
        </p:txBody>
      </p:sp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89136" x="5657850"/>
            <a:ext cy="2824162" cx="3367086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/>
          <p:nvPr/>
        </p:nvSpPr>
        <p:spPr>
          <a:xfrm>
            <a:off y="1698075" x="539552"/>
            <a:ext cy="3985706" cx="51180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Verdana"/>
              <a:buNone/>
            </a:pPr>
            <a:r>
              <a:rPr strike="noStrike" u="none" b="0" cap="none" baseline="0" sz="1800" lang="hu-HU" i="0">
                <a:latin typeface="Verdana"/>
                <a:ea typeface="Verdana"/>
                <a:cs typeface="Verdana"/>
                <a:sym typeface="Verdana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1" name="Shape 5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62" name="Shape 5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16111" x="4572000"/>
            <a:ext cy="3532186" cx="371792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Kisfeszültségű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Áramvezető sodronyok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y="5084762" x="4572000"/>
            <a:ext cy="504824" cx="720724"/>
          </a:xfrm>
          <a:prstGeom prst="rect">
            <a:avLst/>
          </a:prstGeom>
          <a:solidFill>
            <a:schemeClr val="lt1"/>
          </a:solidFill>
          <a:ln w="55000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 txBox="1"/>
          <p:nvPr/>
        </p:nvSpPr>
        <p:spPr>
          <a:xfrm>
            <a:off y="1773236" x="539750"/>
            <a:ext cy="3538537" cx="35274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2800" lang="hu-HU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Villamos energia-ellátás szigetelt légvezetékkel.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2800" lang="hu-HU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at- acéltartó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9" name="Shape 5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egysíkú vezetékelrendezéshez KT-35 és KT-150 porcelán állószigetelőket alkalmaznak.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KT- kisfeszültségű tartó</a:t>
            </a: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35, 150 – a felszerelhető sodrony keresztmetszete</a:t>
            </a:r>
          </a:p>
        </p:txBody>
      </p:sp>
      <p:sp>
        <p:nvSpPr>
          <p:cNvPr id="571" name="Shape 5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Kisfeszültségű szabadvezetékek </a:t>
            </a: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Szigetelők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5" name="Shape 5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6" name="Shape 57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általánosan alkalmazott oszloptípus az áttört gerincű beton tartóoszlop.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Jele: B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Például: B-12-1300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B- beton tartóoszlop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12 – 12 m a névleges magassága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1300 – 13 KN névleges terhelhetőségű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Kisfeszültségű szabadvezetékek </a:t>
            </a: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Oszlopok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olcsó üzemeltetést az üzemben levő vezetékben keletkező veszteségek, valamint a karbantartás és a felújítás költségei határozzák meg.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Szabadvezetéki vezetőanyagok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1" name="Shape 5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Kisfeszültségű szabadvezetékek </a:t>
            </a: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fejszerkezete</a:t>
            </a:r>
          </a:p>
        </p:txBody>
      </p:sp>
      <p:pic>
        <p:nvPicPr>
          <p:cNvPr id="583" name="Shape 5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2875" x="1331912"/>
            <a:ext cy="3046412" cx="65928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Shape 584"/>
          <p:cNvCxnSpPr/>
          <p:nvPr/>
        </p:nvCxnSpPr>
        <p:spPr>
          <a:xfrm>
            <a:off y="3933825" x="3276600"/>
            <a:ext cy="1079499" cx="0"/>
          </a:xfrm>
          <a:prstGeom prst="straightConnector1">
            <a:avLst/>
          </a:prstGeom>
          <a:noFill/>
          <a:ln w="550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85" name="Shape 585"/>
          <p:cNvCxnSpPr/>
          <p:nvPr/>
        </p:nvCxnSpPr>
        <p:spPr>
          <a:xfrm>
            <a:off y="3933825" x="5940425"/>
            <a:ext cy="1079499" cx="0"/>
          </a:xfrm>
          <a:prstGeom prst="straightConnector1">
            <a:avLst/>
          </a:prstGeom>
          <a:noFill/>
          <a:ln w="550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586" name="Shape 586"/>
          <p:cNvSpPr/>
          <p:nvPr/>
        </p:nvSpPr>
        <p:spPr>
          <a:xfrm>
            <a:off y="5013325" x="3179761"/>
            <a:ext cy="215899" cx="192087"/>
          </a:xfrm>
          <a:prstGeom prst="ellipse">
            <a:avLst/>
          </a:prstGeom>
          <a:solidFill>
            <a:schemeClr val="dk1"/>
          </a:solidFill>
          <a:ln w="550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/>
        </p:nvSpPr>
        <p:spPr>
          <a:xfrm>
            <a:off y="5000625" x="5843587"/>
            <a:ext cy="215899" cx="192087"/>
          </a:xfrm>
          <a:prstGeom prst="ellipse">
            <a:avLst/>
          </a:prstGeom>
          <a:solidFill>
            <a:schemeClr val="dk1"/>
          </a:solidFill>
          <a:ln w="550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 txBox="1"/>
          <p:nvPr/>
        </p:nvSpPr>
        <p:spPr>
          <a:xfrm>
            <a:off y="5373687" x="3059111"/>
            <a:ext cy="461961" cx="37449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2400" lang="hu-HU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                      N</a:t>
            </a:r>
          </a:p>
        </p:txBody>
      </p:sp>
      <p:sp>
        <p:nvSpPr>
          <p:cNvPr id="589" name="Shape 589"/>
          <p:cNvSpPr txBox="1"/>
          <p:nvPr/>
        </p:nvSpPr>
        <p:spPr>
          <a:xfrm>
            <a:off y="4581525" x="3268661"/>
            <a:ext cy="368299" cx="2743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800" lang="hu-HU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Közvilágítás vezetékei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3" name="Shape 5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latin typeface="Rambla"/>
                <a:ea typeface="Rambla"/>
                <a:cs typeface="Rambla"/>
                <a:sym typeface="Rambla"/>
              </a:rPr>
              <a:t> </a:t>
            </a:r>
          </a:p>
        </p:txBody>
      </p:sp>
      <p:sp>
        <p:nvSpPr>
          <p:cNvPr id="595" name="Shape 595"/>
          <p:cNvSpPr txBox="1"/>
          <p:nvPr>
            <p:ph type="title"/>
          </p:nvPr>
        </p:nvSpPr>
        <p:spPr>
          <a:xfrm>
            <a:off y="274637" x="457200"/>
            <a:ext cy="1143000" cx="836327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Középfeszültségű szabadvezetékek (20, 35 KV) </a:t>
            </a: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Áramvezető sodronyok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0" name="Shape 600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latin typeface="Rambla"/>
                <a:ea typeface="Rambla"/>
                <a:cs typeface="Rambla"/>
                <a:sym typeface="Rambla"/>
              </a:rPr>
              <a:t> </a:t>
            </a:r>
          </a:p>
        </p:txBody>
      </p:sp>
      <p:sp>
        <p:nvSpPr>
          <p:cNvPr id="601" name="Shape 601"/>
          <p:cNvSpPr txBox="1"/>
          <p:nvPr>
            <p:ph type="title"/>
          </p:nvPr>
        </p:nvSpPr>
        <p:spPr>
          <a:xfrm>
            <a:off y="274637" x="457200"/>
            <a:ext cy="1143000" cx="836327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Középfeszültségű szabadvezetékek </a:t>
            </a: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Szigetelők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5" name="Shape 6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6" name="Shape 60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állószigetelők típusjelei:</a:t>
            </a:r>
          </a:p>
          <a:p>
            <a:pPr algn="ctr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TT-20</a:t>
            </a:r>
          </a:p>
          <a:p>
            <a:pPr algn="ctr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TS-20</a:t>
            </a:r>
          </a:p>
          <a:p>
            <a:pPr algn="ctr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TS-35</a:t>
            </a: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Tartó szigetelő				    20, 35 KV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Tömörtestű szigetelő		Saroktartó oszlopon 					felszerelt szigetelő</a:t>
            </a:r>
          </a:p>
        </p:txBody>
      </p:sp>
      <p:sp>
        <p:nvSpPr>
          <p:cNvPr id="607" name="Shape 607"/>
          <p:cNvSpPr txBox="1"/>
          <p:nvPr>
            <p:ph type="title"/>
          </p:nvPr>
        </p:nvSpPr>
        <p:spPr>
          <a:xfrm>
            <a:off y="274637" x="457200"/>
            <a:ext cy="1143000" cx="836327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Középfeszültségű szabadvezetékek </a:t>
            </a: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Szigetelők</a:t>
            </a:r>
          </a:p>
        </p:txBody>
      </p:sp>
      <p:cxnSp>
        <p:nvCxnSpPr>
          <p:cNvPr id="608" name="Shape 608"/>
          <p:cNvCxnSpPr/>
          <p:nvPr/>
        </p:nvCxnSpPr>
        <p:spPr>
          <a:xfrm flipH="1">
            <a:off y="3284537" x="2195511"/>
            <a:ext cy="936624" cx="1944687"/>
          </a:xfrm>
          <a:prstGeom prst="straightConnector1">
            <a:avLst/>
          </a:prstGeom>
          <a:noFill/>
          <a:ln w="9525" cap="rnd">
            <a:solidFill>
              <a:schemeClr val="accent1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609" name="Shape 609"/>
          <p:cNvCxnSpPr/>
          <p:nvPr/>
        </p:nvCxnSpPr>
        <p:spPr>
          <a:xfrm>
            <a:off y="3213100" x="4427537"/>
            <a:ext cy="1008062" cx="2447925"/>
          </a:xfrm>
          <a:prstGeom prst="straightConnector1">
            <a:avLst/>
          </a:prstGeom>
          <a:noFill/>
          <a:ln w="9525" cap="rnd">
            <a:solidFill>
              <a:schemeClr val="accent1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610" name="Shape 610"/>
          <p:cNvCxnSpPr/>
          <p:nvPr/>
        </p:nvCxnSpPr>
        <p:spPr>
          <a:xfrm flipH="1">
            <a:off y="2276475" x="1908175"/>
            <a:ext cy="1008062" cx="2519361"/>
          </a:xfrm>
          <a:prstGeom prst="straightConnector1">
            <a:avLst/>
          </a:prstGeom>
          <a:noFill/>
          <a:ln w="9525" cap="rnd">
            <a:solidFill>
              <a:schemeClr val="accent1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611" name="Shape 611"/>
          <p:cNvCxnSpPr/>
          <p:nvPr/>
        </p:nvCxnSpPr>
        <p:spPr>
          <a:xfrm>
            <a:off y="2492375" x="5148262"/>
            <a:ext cy="792162" cx="2016124"/>
          </a:xfrm>
          <a:prstGeom prst="straightConnector1">
            <a:avLst/>
          </a:prstGeom>
          <a:noFill/>
          <a:ln w="9525" cap="rnd">
            <a:solidFill>
              <a:schemeClr val="accent1"/>
            </a:solidFill>
            <a:prstDash val="solid"/>
            <a:miter/>
            <a:headEnd w="med" len="med" type="none"/>
            <a:tailEnd w="lg" len="lg" type="stealth"/>
          </a:ln>
        </p:spPr>
      </p:cxn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6" name="Shape 6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7" name="Shape 617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Túlnyomó-részben betonoszlopok.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Fajtái: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B-12-400		B- betonoszlop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B-14-400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B-12-1300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BI-12-400		BI- beton ikeroszlop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BI-14-400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BB-12-400		BB-beton bakoszlop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BB-14-400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BP-12-200		BP- beton portáloszlop</a:t>
            </a:r>
          </a:p>
        </p:txBody>
      </p:sp>
      <p:sp>
        <p:nvSpPr>
          <p:cNvPr id="618" name="Shape 618"/>
          <p:cNvSpPr txBox="1"/>
          <p:nvPr>
            <p:ph type="title"/>
          </p:nvPr>
        </p:nvSpPr>
        <p:spPr>
          <a:xfrm>
            <a:off y="274637" x="457200"/>
            <a:ext cy="1143000" cx="836327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Középfeszültségű szabadvezetékek </a:t>
            </a: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Oszlopok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2" name="Shape 6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y="2492375" x="468312"/>
            <a:ext cy="2092324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Beásott alapozással rögzítik a talajban. Az oszlop stabil helyzetét a föld döngölése, és a talajszint alatt elhelyezett támasztóelem biztosítja.</a:t>
            </a:r>
          </a:p>
        </p:txBody>
      </p:sp>
      <p:sp>
        <p:nvSpPr>
          <p:cNvPr id="624" name="Shape 624"/>
          <p:cNvSpPr txBox="1"/>
          <p:nvPr>
            <p:ph type="title"/>
          </p:nvPr>
        </p:nvSpPr>
        <p:spPr>
          <a:xfrm>
            <a:off y="274637" x="457200"/>
            <a:ext cy="1143000" cx="836327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Középfeszültségű szabadvezetékek </a:t>
            </a: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Alapozások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8" name="Shape 6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9" name="Shape 629"/>
          <p:cNvSpPr txBox="1"/>
          <p:nvPr>
            <p:ph idx="1" type="body"/>
          </p:nvPr>
        </p:nvSpPr>
        <p:spPr>
          <a:xfrm>
            <a:off y="2492375" x="468312"/>
            <a:ext cy="23796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vezetők minden esetben sodronyszerkezetűek.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400 KV, és afeletti vezetékeket köteges elrendezéssel valósítják meg.</a:t>
            </a:r>
          </a:p>
        </p:txBody>
      </p:sp>
      <p:sp>
        <p:nvSpPr>
          <p:cNvPr id="630" name="Shape 630"/>
          <p:cNvSpPr txBox="1"/>
          <p:nvPr>
            <p:ph type="title"/>
          </p:nvPr>
        </p:nvSpPr>
        <p:spPr>
          <a:xfrm>
            <a:off y="260647" x="467543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Nagyfeszültségű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Áramvezető sodronyok (120 KV és afelett)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4" name="Shape 6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5" name="Shape 6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Nagyfeszültségű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Áramvezető sodronyok</a:t>
            </a:r>
          </a:p>
        </p:txBody>
      </p:sp>
      <p:pic>
        <p:nvPicPr>
          <p:cNvPr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84312" x="827087"/>
            <a:ext cy="4554536" cx="76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Shape 637"/>
          <p:cNvSpPr txBox="1"/>
          <p:nvPr/>
        </p:nvSpPr>
        <p:spPr>
          <a:xfrm>
            <a:off y="4652962" x="4211637"/>
            <a:ext cy="360362" cx="1152525"/>
          </a:xfrm>
          <a:prstGeom prst="rect">
            <a:avLst/>
          </a:prstGeom>
          <a:solidFill>
            <a:schemeClr val="lt1"/>
          </a:solidFill>
          <a:ln w="55000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1" name="Shape 6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2" name="Shape 642"/>
          <p:cNvSpPr txBox="1"/>
          <p:nvPr/>
        </p:nvSpPr>
        <p:spPr>
          <a:xfrm>
            <a:off y="427037" x="6096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Nagyfeszültségű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Áramvezető sodronyok (120 KV és afelett)</a:t>
            </a:r>
          </a:p>
        </p:txBody>
      </p:sp>
      <p:pic>
        <p:nvPicPr>
          <p:cNvPr id="643" name="Shape 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28775" x="684212"/>
            <a:ext cy="4264025" cx="77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y="2349500" x="5867400"/>
            <a:ext cy="358775" cx="1081086"/>
          </a:xfrm>
          <a:prstGeom prst="rect">
            <a:avLst/>
          </a:prstGeom>
          <a:solidFill>
            <a:schemeClr val="lt1"/>
          </a:solidFill>
          <a:ln w="55000" cap="rnd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8" name="Shape 6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9" name="Shape 649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Általánosságban hosszúrúd szigetelőket (HR) használnak.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Továbbá egysapkás (ES), és kétsapkás (KS) szigetelőket alkalmaznak, láncokba fűzve. Ezen szigetelőket újabban üvegből készítik, kedvező villamos és mechanikai tulajdonságaik miatt.</a:t>
            </a:r>
          </a:p>
        </p:txBody>
      </p:sp>
      <p:sp>
        <p:nvSpPr>
          <p:cNvPr id="650" name="Shape 6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Nagyfeszültségű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Szigetelők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sodrony túlnyomórészt egynemű anyagú és azonos átmérőjű elemi szálakból készül.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700" i="1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sodronyszerkezet előnye, hogy biztonságosabb: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mert a vékony elemi szálak homogén minősége jobban biztosítható, mint a vastagoké;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és egy-két elemi szál meghibásodása, szakadása esetén a sodrony nem válik használhatatlanná.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Szabadvezetéki vezetőanyagok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4" name="Shape 6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5" name="Shape 655"/>
          <p:cNvSpPr txBox="1"/>
          <p:nvPr>
            <p:ph idx="1" type="body"/>
          </p:nvPr>
        </p:nvSpPr>
        <p:spPr>
          <a:xfrm>
            <a:off y="2349500" x="468312"/>
            <a:ext cy="252253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Kizárólag acéloszlopokkal létesíthetők.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Konstrukciós kialakítása: osztott lábú oszlop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Helyszükséglete viszonylag nagy; a talajba a négy övrúd alatt, elhelyezett egy-egy kis betonigényű betonalap rögzíti.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Nagyfeszültségű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Oszlopok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0" name="Shape 6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1" name="Shape 661"/>
          <p:cNvSpPr txBox="1"/>
          <p:nvPr>
            <p:ph idx="1" type="body"/>
          </p:nvPr>
        </p:nvSpPr>
        <p:spPr>
          <a:xfrm>
            <a:off y="1484312" x="323850"/>
            <a:ext cy="3889375" cx="4895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Oszlopok feladata: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Egyrészt biztosítani a fázisvezetők, védővezető(k), szigetelőláncok térbeli elhelyezkedését.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Másrészt biztosítani az oszlop tetején elhelyezett védővezető , és az oszlopföldelés közötti kapcsolatot.</a:t>
            </a:r>
          </a:p>
        </p:txBody>
      </p:sp>
      <p:sp>
        <p:nvSpPr>
          <p:cNvPr id="662" name="Shape 6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Nagyfeszültségű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Oszlopok</a:t>
            </a:r>
          </a:p>
        </p:txBody>
      </p:sp>
      <p:pic>
        <p:nvPicPr>
          <p:cNvPr id="663" name="Shape 6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46162" x="6067425"/>
            <a:ext cy="5046662" cx="2011361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Shape 664"/>
          <p:cNvSpPr txBox="1"/>
          <p:nvPr/>
        </p:nvSpPr>
        <p:spPr>
          <a:xfrm>
            <a:off y="6227762" x="5219700"/>
            <a:ext cy="369886" cx="3905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4" marR="0" indent="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mbla"/>
              <a:buNone/>
            </a:pPr>
            <a:r>
              <a:rPr strike="noStrike" u="none" b="0" cap="none" baseline="0" sz="1800" lang="hu-HU" i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120 KV-os oszlop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8" name="Shape 6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9" name="Shape 669"/>
          <p:cNvSpPr txBox="1"/>
          <p:nvPr>
            <p:ph idx="1" type="body"/>
          </p:nvPr>
        </p:nvSpPr>
        <p:spPr>
          <a:xfrm>
            <a:off y="1481137" x="457200"/>
            <a:ext cy="4525961" cx="83629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oszlopra vonatkozó betűk és számok jelentése: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1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Első betű: </a:t>
            </a: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alapozás megoldására utal.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O- osztott lábú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 – portál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Z – zárt törzsű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1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Második betű: </a:t>
            </a: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oszlop rendeltetését jelzi.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 – tartó			L- leágazó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 – feszítő			K – különeges rendeltetésű 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 – saroktartó		oszlop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SF – sarokfeszítő</a:t>
            </a:r>
          </a:p>
          <a:p>
            <a:pPr algn="l" rtl="0" lvl="2" marR="0" indent="-236537" marL="85883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ambla"/>
              <a:buChar char="⚫"/>
            </a:pPr>
            <a:r>
              <a:rPr strike="noStrike" u="none" b="0" cap="none" baseline="0" sz="21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VSF – végfeszítő (törésben)</a:t>
            </a:r>
          </a:p>
        </p:txBody>
      </p:sp>
      <p:sp>
        <p:nvSpPr>
          <p:cNvPr id="670" name="Shape 6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Nagyfeszültségű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Oszlopok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4" name="Shape 6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5" name="Shape 675"/>
          <p:cNvSpPr txBox="1"/>
          <p:nvPr>
            <p:ph idx="1" type="body"/>
          </p:nvPr>
        </p:nvSpPr>
        <p:spPr>
          <a:xfrm>
            <a:off y="2349500" x="468312"/>
            <a:ext cy="28114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betűk utáni első számjegy: 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alaptípustól eltérő magasságkülönbséget jelenti.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SF típusú oszlopok betűjelei utáni két számjegy a nyomvonaltörés megengedett határait adja meg fokokban, amelyeken belül az oszlop található.</a:t>
            </a:r>
          </a:p>
        </p:txBody>
      </p:sp>
      <p:sp>
        <p:nvSpPr>
          <p:cNvPr id="676" name="Shape 6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just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Nagyfeszültségű szabadvezetékek</a:t>
            </a:r>
            <a:br>
              <a:rPr strike="noStrike" u="none" b="1" cap="none" baseline="0" sz="37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strike="noStrike" u="none" b="1" cap="none" baseline="0" sz="28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Oszlopok</a:t>
            </a:r>
          </a:p>
        </p:txBody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0" name="Shape 6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1" name="Shape 681"/>
          <p:cNvSpPr txBox="1"/>
          <p:nvPr>
            <p:ph idx="1" type="body"/>
          </p:nvPr>
        </p:nvSpPr>
        <p:spPr>
          <a:xfrm>
            <a:off y="1481137" x="323850"/>
            <a:ext cy="4525961" cx="83629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szabadvezetékek oszlopait, készülékeit túlfeszültség-védelmi és a közvetett érintés elleni védelem szempontjából földelni kell. Célja, hogy a föld felé jól vezető összeköttetés jöjjön létre, azaz az említett szabadvezetéki létesítmény és a föld között a megengedettnél nagyobb feszültségkülönbség ne legyen, és az oszlop közelében a lépésfeszültség kis értékűre csökkenjen. A földelési szétterjedési</a:t>
            </a: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ellenállás értékét a földelő kialakítása és a talaj vezetőképessége határozza meg.</a:t>
            </a:r>
          </a:p>
        </p:txBody>
      </p:sp>
      <p:sp>
        <p:nvSpPr>
          <p:cNvPr id="682" name="Shape 6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Oszlopok földelése</a:t>
            </a:r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6" name="Shape 6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7" name="Shape 687"/>
          <p:cNvSpPr txBox="1"/>
          <p:nvPr>
            <p:ph idx="1" type="body"/>
          </p:nvPr>
        </p:nvSpPr>
        <p:spPr>
          <a:xfrm>
            <a:off y="1341437" x="179386"/>
            <a:ext cy="4525961" cx="6121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Függőleges földelő rúd részei: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Bontási hely: Földelési ellenállás mérése miatt.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Földelővezető:Fémes összeköttetést létesít a védendő berendezés, és a földelő között.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Földelő: A talajba ágyazva jó átmenetet biztosít a föld felé.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Kialakítási mód szerint megkülönböztetünk még vízszintes földelőt is.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8" name="Shape 6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Oszlopok földelése</a:t>
            </a:r>
          </a:p>
        </p:txBody>
      </p:sp>
      <p:pic>
        <p:nvPicPr>
          <p:cNvPr id="689" name="Shape 6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84312" x="6384925"/>
            <a:ext cy="3889375" cx="277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3" name="Shape 6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4" name="Shape 694"/>
          <p:cNvSpPr txBox="1"/>
          <p:nvPr>
            <p:ph idx="1" type="body"/>
          </p:nvPr>
        </p:nvSpPr>
        <p:spPr>
          <a:xfrm>
            <a:off y="2420936" x="468312"/>
            <a:ext cy="23082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Az alapozás célja az oszlopok rögzítése. Az oszlopot úgy kell a földbe helyezni, ill. az alapozást elkészíteni, hogy a várható erők alatt megengedhetetlen elmozdulások ne következhessenek be.</a:t>
            </a:r>
          </a:p>
        </p:txBody>
      </p:sp>
      <p:sp>
        <p:nvSpPr>
          <p:cNvPr id="695" name="Shape 6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9" name="Shape 6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0" name="Shape 700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Beásott alap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Beton- és faoszlopokat - a talaj feltárással teherbírónak minősített talajba - a teljes oszlophosszúság egyhatod részéig, de legalább 1,6 m mélységig kell a földbe beásni.</a:t>
            </a:r>
          </a:p>
        </p:txBody>
      </p:sp>
      <p:sp>
        <p:nvSpPr>
          <p:cNvPr id="701" name="Shape 7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5" name="Shape 7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6" name="Shape 706"/>
          <p:cNvSpPr txBox="1"/>
          <p:nvPr>
            <p:ph idx="1" type="body"/>
          </p:nvPr>
        </p:nvSpPr>
        <p:spPr>
          <a:xfrm>
            <a:off y="1481137" x="457200"/>
            <a:ext cy="4525961" cx="55546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Súlyalap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Lépcsőzetesen kialakított (néha csonka gúla alakú) betontömb, amely a szerkezetről rá háruló terheket legnagyobb részben az alsó támaszkodó felületén (talplemezén) adja át az altalajnak. Az alap és a rá nehezedő föld tömege az oszlopéhoz viszonyítva nagy, ezért a közös súlypont közel esik a talajszinthez, növelve az állékonyságot.</a:t>
            </a:r>
          </a:p>
        </p:txBody>
      </p:sp>
      <p:sp>
        <p:nvSpPr>
          <p:cNvPr id="707" name="Shape 7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  <p:pic>
        <p:nvPicPr>
          <p:cNvPr id="708" name="Shape 7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49500" x="6042025"/>
            <a:ext cy="2419350" cx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2" name="Shape 7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3" name="Shape 713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Befogott alap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Olyan függőleges tengelyű hasáb alakú betontest, amely a szerkezetről ráháruló terhek nyomatékát legnagyobbrészt az oldalfelületein adja át a talajnak. Kialakítása annyiban különbözik a befogott alapétól, hogy oldallapjaival közvetlenül a termett talajra támaszkodik.</a:t>
            </a:r>
          </a:p>
        </p:txBody>
      </p:sp>
      <p:sp>
        <p:nvSpPr>
          <p:cNvPr id="714" name="Shape 7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77812" x="457200"/>
            <a:ext cy="113982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 vezetőkre ható erők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600200" x="395287"/>
            <a:ext cy="4276725" cx="82915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6350" marL="107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Pótteher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7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6350" marL="107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strike="noStrike" u="none" b="0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pótteher a szabadvezetékre rakódó zúzmara, tapadó hó és ónos eső sú1yhatását helyettesítő, számításaink egyszerűsítésére megállapított súly.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8" name="Shape 7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9" name="Shape 719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Különleges alapok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Laza talaj ok, mocsaras vagy ártéri területek esetén, vagy ha a teherbíró talajréteg mélyen fekszik különleges alapokat kell készíteni. Ilyenek a talpas alapozás, a cölöpalapozás, a kútalapozás, amelyeket más néven mélyalapozásnak is neveznek, valamint az ártéri- és a tutaj alapozás.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0" name="Shape 7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4" name="Shape 7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5" name="Shape 725"/>
          <p:cNvSpPr txBox="1"/>
          <p:nvPr>
            <p:ph idx="1" type="body"/>
          </p:nvPr>
        </p:nvSpPr>
        <p:spPr>
          <a:xfrm>
            <a:off y="1481137" x="457200"/>
            <a:ext cy="4525961" cx="4762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Talpas alap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Külön alaptest nélkül készül úgy, hogy az oszlop alsó része talpszerű. Az állékonyság növelésére a talpak alá gerendákat helyeznek, amelyekhez az oszlopot hozzáerősítik. A talpas alapozást fagyhatár alá kell süllyeszteni.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6" name="Shape 7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  <p:pic>
        <p:nvPicPr>
          <p:cNvPr id="727" name="Shape 7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84312" x="5491162"/>
            <a:ext cy="4032250" cx="32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1" name="Shape 7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2" name="Shape 732"/>
          <p:cNvSpPr txBox="1"/>
          <p:nvPr>
            <p:ph idx="1" type="body"/>
          </p:nvPr>
        </p:nvSpPr>
        <p:spPr>
          <a:xfrm>
            <a:off y="1481137" x="457200"/>
            <a:ext cy="4525961" cx="4114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Kútalap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 mocsaras, tőzeges talajon a cölöp nem verhető le a szükséges mértékig, az oszlopok alapozása előre gyártott kútgyűrűkkel készül.</a:t>
            </a:r>
          </a:p>
        </p:txBody>
      </p:sp>
      <p:sp>
        <p:nvSpPr>
          <p:cNvPr id="733" name="Shape 7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  <p:pic>
        <p:nvPicPr>
          <p:cNvPr id="734" name="Shape 7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57337" x="5219700"/>
            <a:ext cy="4438649" cx="295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8" name="Shape 7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9" name="Shape 739"/>
          <p:cNvSpPr txBox="1"/>
          <p:nvPr>
            <p:ph idx="1" type="body"/>
          </p:nvPr>
        </p:nvSpPr>
        <p:spPr>
          <a:xfrm>
            <a:off y="1481137" x="457200"/>
            <a:ext cy="4525961" cx="40433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Cölöpalap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Akkor készítünk, ha a teherbíró talaj olyan mélyen van, hogy az alapgödör lemélyítése gazdaságtalan, de cölöpök leverésével elérhető.</a:t>
            </a:r>
          </a:p>
        </p:txBody>
      </p:sp>
      <p:sp>
        <p:nvSpPr>
          <p:cNvPr id="740" name="Shape 7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  <p:pic>
        <p:nvPicPr>
          <p:cNvPr id="741" name="Shape 7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84312" x="5435600"/>
            <a:ext cy="4618037" cx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5" name="Shape 7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6" name="Shape 746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Ártéri alap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Jégzajlásnak kitett ártérben az oszlopok alapozása betonból vagy vasbetonból készül.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300" i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just" rtl="0" lvl="0" marR="0" indent="-263525" marL="3651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Úszó- vagy tutajalap</a:t>
            </a:r>
          </a:p>
          <a:p>
            <a:pPr algn="just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Elsősorban középfeszültségű tartóoszlopok részére készíthető, ha a teherbíró talajréteg nagyon mélyen van. A talaj gyenge teherbírásának megfelelő felfekvő felület egymás mellé fektetett és összeerősített fa- vagy betongerendákból alakítható ki, amelyhez a tartóoszlopot erősítik.</a:t>
            </a:r>
          </a:p>
        </p:txBody>
      </p:sp>
      <p:sp>
        <p:nvSpPr>
          <p:cNvPr id="747" name="Shape 7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1" name="Shape 7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2" name="Shape 752"/>
          <p:cNvSpPr txBox="1"/>
          <p:nvPr>
            <p:ph idx="1" type="body"/>
          </p:nvPr>
        </p:nvSpPr>
        <p:spPr>
          <a:xfrm>
            <a:off y="1481137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63525" marL="365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Rambla"/>
              <a:buChar char=""/>
            </a:pPr>
            <a:r>
              <a:rPr strike="noStrike" u="none" b="1" cap="none" baseline="0" sz="27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Előre gyártott alap</a:t>
            </a:r>
          </a:p>
          <a:p>
            <a:pPr algn="l" rtl="0" lvl="1" marR="0" indent="-239712" marL="62071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strike="noStrike" u="none" b="0" cap="none" baseline="0" sz="2300" lang="hu-HU" i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Előre gyártott alap használatának előnye a gyárilag ellenőrzött megbízható betonminőség, és a folyamatosan végezhető oszlopkészítés. Alkalmazására megfelelő darabszám esetén kerülhet sor.</a:t>
            </a:r>
          </a:p>
        </p:txBody>
      </p:sp>
      <p:sp>
        <p:nvSpPr>
          <p:cNvPr id="753" name="Shape 7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strike="noStrike" u="none" b="1" cap="none" baseline="0" sz="4100" lang="hu-HU" i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Oszlopalapozások</a:t>
            </a:r>
          </a:p>
        </p:txBody>
      </p:sp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7" name="Shape 7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58" name="Shape 7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850062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2" name="Shape 7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63" name="Shape 7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861174" cx="913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7" name="Shape 7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68" name="Shape 7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761"/>
            <a:ext cy="6942137" cx="924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2" name="Shape 7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73" name="Shape 7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33336" x="0"/>
            <a:ext cy="6924675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6_Sétatér">
  <a:themeElements>
    <a:clrScheme name="Sétaté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7_Sétatér">
  <a:themeElements>
    <a:clrScheme name="Sétaté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Sétatér">
  <a:themeElements>
    <a:clrScheme name="Sétaté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Sétatér">
  <a:themeElements>
    <a:clrScheme name="Sétaté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étatér">
  <a:themeElements>
    <a:clrScheme name="Sétaté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Sétatér">
  <a:themeElements>
    <a:clrScheme name="Sétaté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Sétatér">
  <a:themeElements>
    <a:clrScheme name="Sétaté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Sétatér">
  <a:themeElements>
    <a:clrScheme name="Sétaté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