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338-6EFF-42B5-B8A0-23A3204435FF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F8E4-38CE-4BE9-8C97-B1817BC972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279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338-6EFF-42B5-B8A0-23A3204435FF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F8E4-38CE-4BE9-8C97-B1817BC972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507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338-6EFF-42B5-B8A0-23A3204435FF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F8E4-38CE-4BE9-8C97-B1817BC972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303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338-6EFF-42B5-B8A0-23A3204435FF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F8E4-38CE-4BE9-8C97-B1817BC972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088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338-6EFF-42B5-B8A0-23A3204435FF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F8E4-38CE-4BE9-8C97-B1817BC972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18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338-6EFF-42B5-B8A0-23A3204435FF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F8E4-38CE-4BE9-8C97-B1817BC972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418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338-6EFF-42B5-B8A0-23A3204435FF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F8E4-38CE-4BE9-8C97-B1817BC972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818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338-6EFF-42B5-B8A0-23A3204435FF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F8E4-38CE-4BE9-8C97-B1817BC972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497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338-6EFF-42B5-B8A0-23A3204435FF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F8E4-38CE-4BE9-8C97-B1817BC972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60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338-6EFF-42B5-B8A0-23A3204435FF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F8E4-38CE-4BE9-8C97-B1817BC972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945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338-6EFF-42B5-B8A0-23A3204435FF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F8E4-38CE-4BE9-8C97-B1817BC972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07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7D338-6EFF-42B5-B8A0-23A3204435FF}" type="datetimeFigureOut">
              <a:rPr lang="hu-HU" smtClean="0"/>
              <a:t>2019. 04. 02.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1F8E4-38CE-4BE9-8C97-B1817BC9722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55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1" y="365125"/>
            <a:ext cx="9688550" cy="1325563"/>
          </a:xfrm>
        </p:spPr>
        <p:txBody>
          <a:bodyPr/>
          <a:lstStyle/>
          <a:p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KÁBELEK ÁRNYÉKOLÁSA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PÁNCÉLOZÁSA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313020" cy="3906102"/>
          </a:xfrm>
        </p:spPr>
        <p:txBody>
          <a:bodyPr>
            <a:normAutofit/>
          </a:bodyPr>
          <a:lstStyle/>
          <a:p>
            <a:pPr marL="73660" algn="just">
              <a:spcBef>
                <a:spcPts val="5"/>
              </a:spcBef>
              <a:spcAft>
                <a:spcPts val="0"/>
              </a:spcAft>
            </a:pPr>
            <a:r>
              <a:rPr lang="hu-HU" sz="44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Páncélozás</a:t>
            </a:r>
            <a:endParaRPr lang="hu-H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20701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600" dirty="0" smtClean="0">
                <a:latin typeface="Calibri" panose="020F0502020204030204" pitchFamily="34" charset="0"/>
                <a:ea typeface="Calibri" panose="020F0502020204030204" pitchFamily="34" charset="0"/>
              </a:rPr>
              <a:t>Anyagát </a:t>
            </a:r>
            <a:r>
              <a:rPr lang="hu-HU" sz="2600" dirty="0">
                <a:latin typeface="Calibri" panose="020F0502020204030204" pitchFamily="34" charset="0"/>
                <a:ea typeface="Calibri" panose="020F0502020204030204" pitchFamily="34" charset="0"/>
              </a:rPr>
              <a:t>tekintve szinte majdnem minden esetben galvanizált acél.</a:t>
            </a:r>
          </a:p>
          <a:p>
            <a:pPr marL="342900" marR="20701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600" dirty="0">
                <a:latin typeface="Calibri" panose="020F0502020204030204" pitchFamily="34" charset="0"/>
                <a:ea typeface="Calibri" panose="020F0502020204030204" pitchFamily="34" charset="0"/>
              </a:rPr>
              <a:t>Kialakítás szempontjából pedig lehet acélszalag, vagy acélhuzal.</a:t>
            </a:r>
          </a:p>
          <a:p>
            <a:pPr marL="342900" marR="74295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600" dirty="0" smtClean="0">
                <a:latin typeface="Calibri" panose="020F0502020204030204" pitchFamily="34" charset="0"/>
                <a:ea typeface="Calibri" panose="020F0502020204030204" pitchFamily="34" charset="0"/>
              </a:rPr>
              <a:t>A </a:t>
            </a:r>
            <a:r>
              <a:rPr lang="hu-HU" sz="2600" dirty="0">
                <a:latin typeface="Calibri" panose="020F0502020204030204" pitchFamily="34" charset="0"/>
                <a:ea typeface="Calibri" panose="020F0502020204030204" pitchFamily="34" charset="0"/>
              </a:rPr>
              <a:t>kábel mechanikai védelmét szolgálja. </a:t>
            </a:r>
          </a:p>
          <a:p>
            <a:pPr marL="342900" marR="74295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600" dirty="0">
                <a:latin typeface="Calibri" panose="020F0502020204030204" pitchFamily="34" charset="0"/>
                <a:ea typeface="Calibri" panose="020F0502020204030204" pitchFamily="34" charset="0"/>
              </a:rPr>
              <a:t>Legnagyobb igénybevételre a fektetéskor számíthatunk </a:t>
            </a:r>
          </a:p>
          <a:p>
            <a:pPr marL="342900" marR="74295" lvl="0" indent="-342900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600" dirty="0">
                <a:latin typeface="Calibri" panose="020F0502020204030204" pitchFamily="34" charset="0"/>
                <a:ea typeface="Calibri" panose="020F0502020204030204" pitchFamily="34" charset="0"/>
              </a:rPr>
              <a:t>A kábel páncélozását húzó igénybevételre méretezik</a:t>
            </a:r>
          </a:p>
          <a:p>
            <a:pPr marL="73660" marR="170815">
              <a:lnSpc>
                <a:spcPct val="115000"/>
              </a:lnSpc>
              <a:spcAft>
                <a:spcPts val="0"/>
              </a:spcAft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66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3660">
              <a:spcBef>
                <a:spcPts val="280"/>
              </a:spcBef>
              <a:spcAft>
                <a:spcPts val="0"/>
              </a:spcAft>
            </a:pPr>
            <a:r>
              <a:rPr lang="hu-HU" b="1" i="1" kern="0" dirty="0">
                <a:latin typeface="Calibri" panose="020F0502020204030204" pitchFamily="34" charset="0"/>
                <a:ea typeface="Calibri" panose="020F0502020204030204" pitchFamily="34" charset="0"/>
              </a:rPr>
              <a:t>Réz huzal </a:t>
            </a:r>
            <a:r>
              <a:rPr lang="hu-HU" b="1" i="1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árnyékolás 2</a:t>
            </a:r>
            <a:endParaRPr lang="hu-HU" b="1" i="1" kern="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image7.jpe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b="7447"/>
          <a:stretch/>
        </p:blipFill>
        <p:spPr>
          <a:xfrm>
            <a:off x="1828800" y="2542478"/>
            <a:ext cx="8028878" cy="3880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70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3660">
              <a:spcAft>
                <a:spcPts val="0"/>
              </a:spcAft>
            </a:pPr>
            <a:r>
              <a:rPr lang="hu-HU" b="1" i="1" kern="0" dirty="0">
                <a:latin typeface="Calibri" panose="020F0502020204030204" pitchFamily="34" charset="0"/>
                <a:ea typeface="Calibri" panose="020F0502020204030204" pitchFamily="34" charset="0"/>
              </a:rPr>
              <a:t>Alumínium fólia + ónozott réz szövet</a:t>
            </a:r>
          </a:p>
        </p:txBody>
      </p:sp>
      <p:pic>
        <p:nvPicPr>
          <p:cNvPr id="4" name="image8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5054" y="1690689"/>
            <a:ext cx="9456234" cy="437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16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42478" y="365125"/>
            <a:ext cx="8811322" cy="1325563"/>
          </a:xfrm>
        </p:spPr>
        <p:txBody>
          <a:bodyPr/>
          <a:lstStyle/>
          <a:p>
            <a:r>
              <a:rPr lang="hu-HU" b="1" dirty="0" smtClean="0"/>
              <a:t>Adatátviteli különlegességek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60449"/>
            <a:ext cx="10515600" cy="5062653"/>
          </a:xfrm>
        </p:spPr>
        <p:txBody>
          <a:bodyPr/>
          <a:lstStyle/>
          <a:p>
            <a:pPr marL="73660" marR="182499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PIMF =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Pair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In Metal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Foil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(páronként fém fóliával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árnyékolva</a:t>
            </a:r>
          </a:p>
          <a:p>
            <a:pPr marL="73660" marR="182499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TIMF =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Triple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In Metal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Foil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(hármasával fém fóliával</a:t>
            </a:r>
            <a:r>
              <a:rPr lang="hu-HU" spc="-8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árnyékolva)</a:t>
            </a:r>
          </a:p>
          <a:p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QIMF =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Quad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In Metal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Foil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(négyesével fém fóliával</a:t>
            </a:r>
            <a:r>
              <a:rPr lang="hu-HU" spc="-13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árnyékolva</a:t>
            </a:r>
            <a:endParaRPr lang="hu-HU" dirty="0"/>
          </a:p>
        </p:txBody>
      </p:sp>
      <p:pic>
        <p:nvPicPr>
          <p:cNvPr id="5" name="image9.jpeg"/>
          <p:cNvPicPr/>
          <p:nvPr/>
        </p:nvPicPr>
        <p:blipFill rotWithShape="1">
          <a:blip r:embed="rId2" cstate="print"/>
          <a:srcRect b="8490"/>
          <a:stretch/>
        </p:blipFill>
        <p:spPr>
          <a:xfrm>
            <a:off x="2698595" y="4460488"/>
            <a:ext cx="5302405" cy="216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3660">
              <a:spcAft>
                <a:spcPts val="0"/>
              </a:spcAft>
            </a:pPr>
            <a:r>
              <a:rPr lang="hu-HU" b="1" i="1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b="1" i="1" kern="0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i="1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"</a:t>
            </a:r>
            <a:r>
              <a:rPr lang="hu-HU" b="1" i="1" kern="0" dirty="0">
                <a:latin typeface="Calibri" panose="020F0502020204030204" pitchFamily="34" charset="0"/>
                <a:ea typeface="Calibri" panose="020F0502020204030204" pitchFamily="34" charset="0"/>
              </a:rPr>
              <a:t>B" jelű páncélozás tulajdonságai:</a:t>
            </a:r>
            <a:br>
              <a:rPr lang="hu-HU" b="1" i="1" kern="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hu-HU" dirty="0"/>
          </a:p>
        </p:txBody>
      </p:sp>
      <p:pic>
        <p:nvPicPr>
          <p:cNvPr id="5" name="Tartalom helye 4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9" b="3883"/>
          <a:stretch/>
        </p:blipFill>
        <p:spPr bwMode="auto">
          <a:xfrm>
            <a:off x="6155472" y="2386361"/>
            <a:ext cx="5843239" cy="34568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églalap 5"/>
          <p:cNvSpPr/>
          <p:nvPr/>
        </p:nvSpPr>
        <p:spPr>
          <a:xfrm>
            <a:off x="312234" y="2810882"/>
            <a:ext cx="5374888" cy="3175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205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r>
              <a:rPr lang="hu-H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páncélozás alatti kábel minimális átmérője</a:t>
            </a:r>
            <a:r>
              <a:rPr lang="hu-HU" sz="2400" spc="-15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8mm</a:t>
            </a:r>
          </a:p>
          <a:p>
            <a:pPr marL="342900" lvl="0" indent="-342900">
              <a:spcBef>
                <a:spcPts val="20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r>
              <a:rPr lang="hu-H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védelmet nyomás és ütés</a:t>
            </a:r>
            <a:r>
              <a:rPr lang="hu-HU" sz="2400" spc="-2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ellen              </a:t>
            </a:r>
          </a:p>
          <a:p>
            <a:pPr marL="342900" lvl="0" indent="-342900">
              <a:spcBef>
                <a:spcPts val="20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r>
              <a:rPr lang="hu-H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védelmet biztosít a rágcsálók</a:t>
            </a:r>
            <a:r>
              <a:rPr lang="hu-HU" sz="2400" spc="-2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ellen</a:t>
            </a:r>
          </a:p>
          <a:p>
            <a:pPr marL="342900" lvl="0" indent="-342900">
              <a:spcBef>
                <a:spcPts val="205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r>
              <a:rPr lang="hu-H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alacsony frekvencián indukciós védelem</a:t>
            </a:r>
          </a:p>
          <a:p>
            <a:pPr marL="342900" lvl="0" indent="-342900">
              <a:spcBef>
                <a:spcPts val="20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r>
              <a:rPr lang="hu-H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hosszirányú terhelés esetén</a:t>
            </a:r>
            <a:r>
              <a:rPr lang="hu-HU" sz="2400" spc="-1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megnyúlik</a:t>
            </a:r>
          </a:p>
          <a:p>
            <a:pPr marL="342900" lvl="0" indent="-342900">
              <a:spcBef>
                <a:spcPts val="20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r>
              <a:rPr lang="hu-H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közepesen</a:t>
            </a:r>
            <a:r>
              <a:rPr lang="hu-HU" sz="2400" spc="-3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hajlítható</a:t>
            </a:r>
            <a:endParaRPr lang="hu-HU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57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20"/>
              </a:spcBef>
              <a:spcAft>
                <a:spcPts val="0"/>
              </a:spcAft>
            </a:pPr>
            <a:r>
              <a:rPr lang="hu-H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hu-HU" b="1" i="1" kern="0" dirty="0">
                <a:latin typeface="Calibri" panose="020F0502020204030204" pitchFamily="34" charset="0"/>
                <a:ea typeface="Calibri" panose="020F0502020204030204" pitchFamily="34" charset="0"/>
              </a:rPr>
              <a:t>"Q" jelű páncélozás tulajdonságai:</a:t>
            </a:r>
            <a:br>
              <a:rPr lang="hu-HU" b="1" i="1" kern="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ts val="205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endParaRPr lang="hu-HU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205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205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endParaRPr lang="hu-HU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205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jó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mechanikai</a:t>
            </a:r>
            <a:r>
              <a:rPr lang="hu-HU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védelem</a:t>
            </a:r>
          </a:p>
          <a:p>
            <a:pPr marL="342900" lvl="0" indent="-342900">
              <a:spcBef>
                <a:spcPts val="20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húzásnak is</a:t>
            </a:r>
            <a:r>
              <a:rPr lang="hu-HU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ellenáll</a:t>
            </a:r>
          </a:p>
          <a:p>
            <a:pPr marL="342900" lvl="0" indent="-342900">
              <a:spcBef>
                <a:spcPts val="20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elvisel kis hajlítási sugarat</a:t>
            </a:r>
            <a:r>
              <a:rPr lang="hu-HU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is</a:t>
            </a:r>
          </a:p>
          <a:p>
            <a:endParaRPr lang="hu-HU" dirty="0"/>
          </a:p>
        </p:txBody>
      </p:sp>
      <p:pic>
        <p:nvPicPr>
          <p:cNvPr id="4" name="image2.jpeg"/>
          <p:cNvPicPr/>
          <p:nvPr/>
        </p:nvPicPr>
        <p:blipFill rotWithShape="1">
          <a:blip r:embed="rId2" cstate="print"/>
          <a:srcRect l="3428" b="7109"/>
          <a:stretch/>
        </p:blipFill>
        <p:spPr bwMode="auto">
          <a:xfrm>
            <a:off x="5508701" y="2495550"/>
            <a:ext cx="5374889" cy="31023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094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"Z" jelű páncélozás  tulajdonságai: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3102" y="1984586"/>
            <a:ext cx="5419493" cy="3762272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981148" y="3729392"/>
            <a:ext cx="7538542" cy="275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660" marR="351155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endParaRPr lang="hu-H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838200" y="3727928"/>
            <a:ext cx="7538542" cy="275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660" marR="351155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endParaRPr lang="hu-HU" sz="1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582651" y="3060032"/>
            <a:ext cx="5697503" cy="1842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351155" lvl="0" indent="-34290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3200" dirty="0">
                <a:latin typeface="Calibri" panose="020F0502020204030204" pitchFamily="34" charset="0"/>
                <a:ea typeface="Calibri" panose="020F0502020204030204" pitchFamily="34" charset="0"/>
              </a:rPr>
              <a:t>nagyobb húzóerőt visel el,</a:t>
            </a:r>
          </a:p>
          <a:p>
            <a:pPr marL="342900" marR="351155" lvl="0" indent="-34290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3200" dirty="0">
                <a:latin typeface="Calibri" panose="020F0502020204030204" pitchFamily="34" charset="0"/>
                <a:ea typeface="Calibri" panose="020F0502020204030204" pitchFamily="34" charset="0"/>
              </a:rPr>
              <a:t>hajlíthatósága kisebb.</a:t>
            </a:r>
          </a:p>
          <a:p>
            <a:pPr marL="342900" marR="351155" lvl="0" indent="-34290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3200" dirty="0">
                <a:latin typeface="Calibri" panose="020F0502020204030204" pitchFamily="34" charset="0"/>
                <a:ea typeface="Calibri" panose="020F0502020204030204" pitchFamily="34" charset="0"/>
              </a:rPr>
              <a:t>galvanizált lapos acél szövet</a:t>
            </a:r>
          </a:p>
        </p:txBody>
      </p:sp>
    </p:spTree>
    <p:extLst>
      <p:ext uri="{BB962C8B-B14F-4D97-AF65-F5344CB8AC3E}">
        <p14:creationId xmlns:p14="http://schemas.microsoft.com/office/powerpoint/2010/main" val="1048306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3660">
              <a:spcAft>
                <a:spcPts val="0"/>
              </a:spcAft>
            </a:pPr>
            <a:r>
              <a:rPr lang="hu-HU" b="1" i="1" kern="0" dirty="0">
                <a:latin typeface="Calibri" panose="020F0502020204030204" pitchFamily="34" charset="0"/>
                <a:ea typeface="Calibri" panose="020F0502020204030204" pitchFamily="34" charset="0"/>
              </a:rPr>
              <a:t>"R" </a:t>
            </a:r>
            <a:r>
              <a:rPr lang="hu-HU" b="1" i="1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és „</a:t>
            </a:r>
            <a:r>
              <a:rPr lang="hu-HU" b="1" i="1" kern="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F”jelű</a:t>
            </a:r>
            <a:r>
              <a:rPr lang="hu-HU" b="1" i="1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b="1" i="1" kern="0" dirty="0">
                <a:latin typeface="Calibri" panose="020F0502020204030204" pitchFamily="34" charset="0"/>
                <a:ea typeface="Calibri" panose="020F0502020204030204" pitchFamily="34" charset="0"/>
              </a:rPr>
              <a:t>páncélozás tulajdonságai: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spcBef>
                <a:spcPts val="205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endParaRPr lang="hu-HU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205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endParaRPr lang="hu-HU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205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galvanizált </a:t>
            </a:r>
            <a:r>
              <a:rPr lang="hu-HU" dirty="0" smtClean="0">
                <a:latin typeface="Calibri" panose="020F0502020204030204" pitchFamily="34" charset="0"/>
                <a:ea typeface="Calibri" panose="020F0502020204030204" pitchFamily="34" charset="0"/>
              </a:rPr>
              <a:t>körszelvényű/lapos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acél 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sodrat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90%-</a:t>
            </a:r>
            <a:r>
              <a:rPr lang="hu-HU" dirty="0" err="1">
                <a:latin typeface="Calibri" panose="020F0502020204030204" pitchFamily="34" charset="0"/>
                <a:ea typeface="Calibri" panose="020F0502020204030204" pitchFamily="34" charset="0"/>
              </a:rPr>
              <a:t>os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 fedettséget</a:t>
            </a:r>
            <a:r>
              <a:rPr lang="hu-HU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biztosít</a:t>
            </a:r>
          </a:p>
          <a:p>
            <a:pPr marL="342900" lvl="0" indent="-342900">
              <a:spcBef>
                <a:spcPts val="20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jó mechanikai</a:t>
            </a:r>
            <a:r>
              <a:rPr lang="hu-HU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védelem</a:t>
            </a:r>
          </a:p>
          <a:p>
            <a:pPr marL="342900" lvl="0" indent="-342900">
              <a:spcBef>
                <a:spcPts val="20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jól viseli a húzó irányú</a:t>
            </a:r>
            <a:r>
              <a:rPr lang="hu-HU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erőket</a:t>
            </a:r>
          </a:p>
          <a:p>
            <a:pPr marL="342900" lvl="0" indent="-342900">
              <a:spcBef>
                <a:spcPts val="200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védelmet biztosít a rágcsálók</a:t>
            </a:r>
            <a:r>
              <a:rPr lang="hu-HU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ellen</a:t>
            </a:r>
          </a:p>
          <a:p>
            <a:pPr marL="342900" lvl="0" indent="-342900">
              <a:spcBef>
                <a:spcPts val="205"/>
              </a:spcBef>
              <a:spcAft>
                <a:spcPts val="0"/>
              </a:spcAft>
              <a:buSzPts val="1100"/>
              <a:buFont typeface="Calibri" panose="020F0502020204030204" pitchFamily="34" charset="0"/>
              <a:buChar char="-"/>
              <a:tabLst>
                <a:tab pos="148590" algn="l"/>
              </a:tabLst>
            </a:pP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jól</a:t>
            </a:r>
            <a:r>
              <a:rPr lang="hu-HU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hajlítható</a:t>
            </a:r>
          </a:p>
        </p:txBody>
      </p:sp>
    </p:spTree>
    <p:extLst>
      <p:ext uri="{BB962C8B-B14F-4D97-AF65-F5344CB8AC3E}">
        <p14:creationId xmlns:p14="http://schemas.microsoft.com/office/powerpoint/2010/main" val="2374690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3660">
              <a:spcAft>
                <a:spcPts val="0"/>
              </a:spcAft>
            </a:pPr>
            <a:r>
              <a:rPr lang="hu-HU" b="1" i="1" kern="0" dirty="0">
                <a:latin typeface="Calibri" panose="020F0502020204030204" pitchFamily="34" charset="0"/>
                <a:ea typeface="Calibri" panose="020F0502020204030204" pitchFamily="34" charset="0"/>
              </a:rPr>
              <a:t>"G" jelű (vagy "FG" jelű) páncélozás tulajdonságai:</a:t>
            </a:r>
          </a:p>
        </p:txBody>
      </p:sp>
      <p:pic>
        <p:nvPicPr>
          <p:cNvPr id="4" name="image4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6463" y="4036740"/>
            <a:ext cx="3810000" cy="2252547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3635964" y="2648270"/>
            <a:ext cx="48308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Kialakítás: galvanizált lapos acél </a:t>
            </a:r>
            <a:r>
              <a:rPr lang="hu-HU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sodrat</a:t>
            </a:r>
            <a:r>
              <a:rPr lang="hu-H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acél szalag lekötéssel, hajlíthatósága korlátozott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85528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Árnyékolás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810107"/>
            <a:ext cx="10515600" cy="2408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 </a:t>
            </a:r>
            <a:r>
              <a:rPr lang="hu-HU" sz="3600" dirty="0"/>
              <a:t>A</a:t>
            </a:r>
            <a:r>
              <a:rPr lang="hu-HU" sz="3600" dirty="0" smtClean="0"/>
              <a:t> páncélozás a mechanikai védelmet látja el, addig az árnyékolás a különféle villamos és mágneses erőtereket választja szét. Ezt a feladatot réz és alumínium alkalmazásával illetve ezek együttes felhasználásával oldják meg. 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321512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latin typeface="Calibri" panose="020F0502020204030204" pitchFamily="34" charset="0"/>
                <a:ea typeface="Calibri" panose="020F0502020204030204" pitchFamily="34" charset="0"/>
              </a:rPr>
              <a:t>Alumíniummal laminált szintetikus fólia</a:t>
            </a:r>
            <a:endParaRPr lang="hu-HU" dirty="0"/>
          </a:p>
        </p:txBody>
      </p:sp>
      <p:pic>
        <p:nvPicPr>
          <p:cNvPr id="4" name="image5.jpe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b="5375"/>
          <a:stretch/>
        </p:blipFill>
        <p:spPr>
          <a:xfrm>
            <a:off x="2074127" y="2924969"/>
            <a:ext cx="7270595" cy="314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005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3660">
              <a:spcBef>
                <a:spcPts val="280"/>
              </a:spcBef>
              <a:spcAft>
                <a:spcPts val="0"/>
              </a:spcAft>
            </a:pPr>
            <a:r>
              <a:rPr lang="hu-HU" b="1" i="1" kern="0" dirty="0">
                <a:latin typeface="Calibri" panose="020F0502020204030204" pitchFamily="34" charset="0"/>
                <a:ea typeface="Calibri" panose="020F0502020204030204" pitchFamily="34" charset="0"/>
              </a:rPr>
              <a:t>Réz huzal </a:t>
            </a:r>
            <a:r>
              <a:rPr lang="hu-HU" b="1" i="1" kern="0" dirty="0" smtClean="0">
                <a:latin typeface="Calibri" panose="020F0502020204030204" pitchFamily="34" charset="0"/>
                <a:ea typeface="Calibri" panose="020F0502020204030204" pitchFamily="34" charset="0"/>
              </a:rPr>
              <a:t>árnyékolás 1 </a:t>
            </a:r>
            <a:endParaRPr lang="hu-HU" b="1" i="1" kern="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age6.jpe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b="5970"/>
          <a:stretch/>
        </p:blipFill>
        <p:spPr>
          <a:xfrm>
            <a:off x="2096429" y="2096429"/>
            <a:ext cx="7538225" cy="421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363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249</Words>
  <Application>Microsoft Office PowerPoint</Application>
  <PresentationFormat>Szélesvásznú</PresentationFormat>
  <Paragraphs>45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Office-téma</vt:lpstr>
      <vt:lpstr>KÁBELEK ÁRNYÉKOLÁSA , PÁNCÉLOZÁSA</vt:lpstr>
      <vt:lpstr> "B" jelű páncélozás tulajdonságai: </vt:lpstr>
      <vt:lpstr>  "Q" jelű páncélozás tulajdonságai: </vt:lpstr>
      <vt:lpstr>"Z" jelű páncélozás  tulajdonságai:</vt:lpstr>
      <vt:lpstr>"R" és „F”jelű páncélozás tulajdonságai:</vt:lpstr>
      <vt:lpstr>"G" jelű (vagy "FG" jelű) páncélozás tulajdonságai:</vt:lpstr>
      <vt:lpstr>Árnyékolás</vt:lpstr>
      <vt:lpstr>Alumíniummal laminált szintetikus fólia</vt:lpstr>
      <vt:lpstr>Réz huzal árnyékolás 1 </vt:lpstr>
      <vt:lpstr>Réz huzal árnyékolás 2</vt:lpstr>
      <vt:lpstr>Alumínium fólia + ónozott réz szövet</vt:lpstr>
      <vt:lpstr>Adatátviteli különlegességek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KÁBELEK ÁRNYÉKOLÁSA ÉS PÁNCÉLOZÁSA</dc:title>
  <dc:creator>User</dc:creator>
  <cp:lastModifiedBy>User</cp:lastModifiedBy>
  <cp:revision>32</cp:revision>
  <dcterms:created xsi:type="dcterms:W3CDTF">2019-01-27T10:15:31Z</dcterms:created>
  <dcterms:modified xsi:type="dcterms:W3CDTF">2019-04-02T09:00:37Z</dcterms:modified>
</cp:coreProperties>
</file>