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5" r:id="rId2"/>
    <p:sldId id="336" r:id="rId3"/>
    <p:sldId id="343" r:id="rId4"/>
    <p:sldId id="340" r:id="rId5"/>
    <p:sldId id="341" r:id="rId6"/>
    <p:sldId id="329" r:id="rId7"/>
    <p:sldId id="330" r:id="rId8"/>
    <p:sldId id="342" r:id="rId9"/>
    <p:sldId id="333" r:id="rId10"/>
    <p:sldId id="334" r:id="rId11"/>
    <p:sldId id="339" r:id="rId12"/>
    <p:sldId id="338" r:id="rId13"/>
    <p:sldId id="337" r:id="rId14"/>
    <p:sldId id="344" r:id="rId15"/>
    <p:sldId id="345" r:id="rId16"/>
  </p:sldIdLst>
  <p:sldSz cx="9144000" cy="6858000" type="screen4x3"/>
  <p:notesSz cx="6669088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C5C"/>
    <a:srgbClr val="FF5050"/>
    <a:srgbClr val="31859C"/>
    <a:srgbClr val="3BA0BB"/>
    <a:srgbClr val="A7D6E3"/>
    <a:srgbClr val="DBEEF4"/>
    <a:srgbClr val="93C9DD"/>
    <a:srgbClr val="BFE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8143" autoAdjust="0"/>
  </p:normalViewPr>
  <p:slideViewPr>
    <p:cSldViewPr>
      <p:cViewPr varScale="1">
        <p:scale>
          <a:sx n="50" d="100"/>
          <a:sy n="50" d="100"/>
        </p:scale>
        <p:origin x="5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hu-HU"/>
              <a:t>aaaa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D8D37C-F504-4C1C-9874-1ABDF49D86C2}" type="datetimeFigureOut">
              <a:rPr lang="hu-HU"/>
              <a:pPr>
                <a:defRPr/>
              </a:pPr>
              <a:t>2018. 09. 24.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7CA75C-BC59-4455-9428-C84C516F9A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784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hu-HU"/>
              <a:t>aaaa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B31022-FB4F-425C-90FE-46BFE5AAEABF}" type="datetimeFigureOut">
              <a:rPr lang="hu-HU"/>
              <a:pPr>
                <a:defRPr/>
              </a:pPr>
              <a:t>2018. 09. 24.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ED005C-79F1-4060-9A46-657D0AD2CC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711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43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10F04-BD06-496F-AC61-3BA4B9B39513}" type="slidenum">
              <a:rPr lang="hu-HU" smtClean="0"/>
              <a:pPr/>
              <a:t>2</a:t>
            </a:fld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93382-FC12-42F3-B8F6-5B610361DDAE}" type="slidenum">
              <a:rPr lang="hu-HU" smtClean="0"/>
              <a:pPr/>
              <a:t>12</a:t>
            </a:fld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42EB7-ABFC-4583-BC23-C07B10E43903}" type="slidenum">
              <a:rPr lang="hu-HU" smtClean="0"/>
              <a:pPr/>
              <a:t>13</a:t>
            </a:fld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42EB7-ABFC-4583-BC23-C07B10E43903}" type="slidenum">
              <a:rPr lang="hu-HU" smtClean="0"/>
              <a:pPr/>
              <a:t>15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93382-FC12-42F3-B8F6-5B610361DDAE}" type="slidenum">
              <a:rPr lang="hu-HU" smtClean="0"/>
              <a:pPr/>
              <a:t>4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93382-FC12-42F3-B8F6-5B610361DDAE}" type="slidenum">
              <a:rPr lang="hu-HU" smtClean="0"/>
              <a:pPr/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29D794-A738-48E6-A10D-CFC5ADEA033B}" type="slidenum">
              <a:rPr lang="hu-HU" smtClean="0"/>
              <a:pPr/>
              <a:t>6</a:t>
            </a:fld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AD9AD9-4C30-455B-89E8-C28EE6175A5D}" type="slidenum">
              <a:rPr lang="hu-HU" smtClean="0"/>
              <a:pPr/>
              <a:t>7</a:t>
            </a:fld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AD9AD9-4C30-455B-89E8-C28EE6175A5D}" type="slidenum">
              <a:rPr lang="hu-HU" smtClean="0"/>
              <a:pPr/>
              <a:t>8</a:t>
            </a:fld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4B40E4-E0DD-48BA-9062-C479E9A0EBD9}" type="slidenum">
              <a:rPr lang="hu-HU" smtClean="0"/>
              <a:pPr/>
              <a:t>9</a:t>
            </a:fld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93382-FC12-42F3-B8F6-5B610361DDAE}" type="slidenum">
              <a:rPr lang="hu-HU" smtClean="0"/>
              <a:pPr/>
              <a:t>10</a:t>
            </a:fld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93382-FC12-42F3-B8F6-5B610361DDAE}" type="slidenum">
              <a:rPr lang="hu-HU" smtClean="0"/>
              <a:pPr/>
              <a:t>11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B074-B5E3-4C35-B920-CA0A726C31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4D96-3CCE-4698-ACD4-8D5661B161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205B-949B-46CC-924F-5888F0246F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00F0F-9B87-481E-A439-0D412F36E4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F13C-92D6-47A4-A243-28EB631ABC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474C-0A98-41C1-8B7E-93597A8D6F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55A3-61A3-44C3-9416-A720392687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E132-DEB0-4842-B7CD-17017B35CC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1370-E0F0-4C64-A67F-B80FF02A28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A550-48E5-4F12-9679-A2A03F7EC8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1E68-E70E-4A13-B5A6-C4D31FB18E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Nyiladék tisztítás, Kádár I. Csaba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C85DE-424D-4D78-A067-DC0BF12AC3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mailto:imre.hajos@eon-hungari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323850" y="3141663"/>
            <a:ext cx="8712200" cy="1223962"/>
          </a:xfrm>
        </p:spPr>
        <p:txBody>
          <a:bodyPr/>
          <a:lstStyle/>
          <a:p>
            <a:pPr algn="l" eaLnBrk="1" hangingPunct="1">
              <a:lnSpc>
                <a:spcPts val="4000"/>
              </a:lnSpc>
            </a:pPr>
            <a:r>
              <a:rPr lang="hu-HU" dirty="0" smtClean="0"/>
              <a:t>KIF szabadvezeték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323850" y="5157788"/>
            <a:ext cx="6400800" cy="935037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sz="2400" dirty="0" smtClean="0">
                <a:solidFill>
                  <a:srgbClr val="31859C"/>
                </a:solidFill>
              </a:rPr>
              <a:t>Témafelelős: Hajós Imre</a:t>
            </a:r>
          </a:p>
          <a:p>
            <a:pPr algn="l" eaLnBrk="1" hangingPunct="1">
              <a:defRPr/>
            </a:pPr>
            <a:r>
              <a:rPr lang="hu-HU" sz="1600" dirty="0" smtClean="0">
                <a:solidFill>
                  <a:srgbClr val="31859C"/>
                </a:solidFill>
              </a:rPr>
              <a:t>E-mail: </a:t>
            </a:r>
            <a:r>
              <a:rPr lang="hu-HU" sz="1600" dirty="0" err="1" smtClean="0">
                <a:solidFill>
                  <a:srgbClr val="31859C"/>
                </a:solidFill>
                <a:hlinkClick r:id="rId2"/>
              </a:rPr>
              <a:t>imre.hajos</a:t>
            </a:r>
            <a:r>
              <a:rPr lang="hu-HU" sz="1600" dirty="0" smtClean="0">
                <a:solidFill>
                  <a:srgbClr val="31859C"/>
                </a:solidFill>
                <a:hlinkClick r:id="rId2"/>
              </a:rPr>
              <a:t>@</a:t>
            </a:r>
            <a:r>
              <a:rPr lang="hu-HU" sz="1600" dirty="0" err="1" smtClean="0">
                <a:hlinkClick r:id="rId2"/>
              </a:rPr>
              <a:t>eon-hungaria.com</a:t>
            </a:r>
            <a:r>
              <a:rPr lang="hu-HU" sz="1600" dirty="0" smtClean="0"/>
              <a:t>  </a:t>
            </a:r>
            <a:r>
              <a:rPr lang="hu-HU" sz="1600" dirty="0" smtClean="0">
                <a:solidFill>
                  <a:srgbClr val="31859C"/>
                </a:solidFill>
              </a:rPr>
              <a:t>  </a:t>
            </a:r>
          </a:p>
          <a:p>
            <a:pPr algn="l" eaLnBrk="1" hangingPunct="1">
              <a:defRPr/>
            </a:pPr>
            <a:r>
              <a:rPr lang="hu-HU" sz="1600" dirty="0" smtClean="0">
                <a:solidFill>
                  <a:srgbClr val="31859C"/>
                </a:solidFill>
              </a:rPr>
              <a:t>Tel</a:t>
            </a:r>
            <a:r>
              <a:rPr lang="hu-HU" sz="1600" smtClean="0">
                <a:solidFill>
                  <a:srgbClr val="31859C"/>
                </a:solidFill>
              </a:rPr>
              <a:t>: 66014</a:t>
            </a:r>
            <a:endParaRPr lang="hu-HU" sz="1000" dirty="0" smtClean="0">
              <a:solidFill>
                <a:srgbClr val="31859C"/>
              </a:solidFill>
            </a:endParaRPr>
          </a:p>
          <a:p>
            <a:pPr algn="l" eaLnBrk="1" hangingPunct="1">
              <a:defRPr/>
            </a:pPr>
            <a:r>
              <a:rPr lang="hu-HU" sz="1400" dirty="0" smtClean="0">
                <a:solidFill>
                  <a:srgbClr val="31859C"/>
                </a:solidFill>
              </a:rPr>
              <a:t>2012. július. 9.</a:t>
            </a:r>
            <a:endParaRPr lang="en-US" sz="1400" dirty="0" smtClean="0">
              <a:solidFill>
                <a:srgbClr val="31859C"/>
              </a:solidFill>
            </a:endParaRP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165850"/>
            <a:ext cx="1600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5187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Befogott alap -3</a:t>
            </a:r>
          </a:p>
        </p:txBody>
      </p:sp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églalap 10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50101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5148064" y="134076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Kiscsúcshúzású</a:t>
            </a:r>
            <a:r>
              <a:rPr lang="hu-HU" dirty="0" smtClean="0"/>
              <a:t> pörgetett vasbetonoszlop befogott alapja  (B-10/4)</a:t>
            </a:r>
          </a:p>
          <a:p>
            <a:endParaRPr lang="hu-HU" dirty="0" smtClean="0"/>
          </a:p>
          <a:p>
            <a:r>
              <a:rPr lang="hu-HU" dirty="0" smtClean="0"/>
              <a:t>Beton mennyiség: 0,86 m</a:t>
            </a:r>
            <a:r>
              <a:rPr lang="hu-HU" baseline="30000" dirty="0" smtClean="0"/>
              <a:t>3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8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5187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Tőkezelt faoszlop</a:t>
            </a:r>
          </a:p>
        </p:txBody>
      </p:sp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églalap 10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59497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5004048" y="155679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Tőkezelt faoszlop alapja </a:t>
            </a:r>
          </a:p>
          <a:p>
            <a:r>
              <a:rPr lang="hu-HU" dirty="0" smtClean="0"/>
              <a:t>(kibetonozni tilos!)</a:t>
            </a:r>
          </a:p>
          <a:p>
            <a:r>
              <a:rPr lang="hu-HU" dirty="0" smtClean="0"/>
              <a:t>Kő mennyiség: ~0,2 m</a:t>
            </a:r>
            <a:r>
              <a:rPr lang="hu-HU" baseline="30000" dirty="0" smtClean="0"/>
              <a:t>3</a:t>
            </a:r>
          </a:p>
          <a:p>
            <a:endParaRPr lang="hu-HU" dirty="0"/>
          </a:p>
        </p:txBody>
      </p:sp>
      <p:sp>
        <p:nvSpPr>
          <p:cNvPr id="8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5187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Hibás gyakorlat</a:t>
            </a:r>
          </a:p>
        </p:txBody>
      </p:sp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églalap 10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sp>
        <p:nvSpPr>
          <p:cNvPr id="10249" name="Szövegdoboz 29"/>
          <p:cNvSpPr txBox="1">
            <a:spLocks noChangeArrowheads="1"/>
          </p:cNvSpPr>
          <p:nvPr/>
        </p:nvSpPr>
        <p:spPr bwMode="auto">
          <a:xfrm>
            <a:off x="611188" y="1196975"/>
            <a:ext cx="3240087" cy="369888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Elvetendő</a:t>
            </a:r>
          </a:p>
        </p:txBody>
      </p:sp>
      <p:pic>
        <p:nvPicPr>
          <p:cNvPr id="11" name="Picture 4" descr="0915000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528392" cy="242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gray">
          <a:xfrm rot="2329157">
            <a:off x="1449974" y="2580813"/>
            <a:ext cx="1598815" cy="481395"/>
          </a:xfrm>
          <a:prstGeom prst="rightArrow">
            <a:avLst>
              <a:gd name="adj1" fmla="val 50000"/>
              <a:gd name="adj2" fmla="val 704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hu-HU"/>
          </a:p>
        </p:txBody>
      </p:sp>
      <p:pic>
        <p:nvPicPr>
          <p:cNvPr id="13" name="Picture 2" descr="10140008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4118099" cy="273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5"/>
          <p:cNvSpPr>
            <a:spLocks noChangeArrowheads="1"/>
          </p:cNvSpPr>
          <p:nvPr/>
        </p:nvSpPr>
        <p:spPr bwMode="gray">
          <a:xfrm rot="9582614">
            <a:off x="6766708" y="4011504"/>
            <a:ext cx="1791311" cy="519326"/>
          </a:xfrm>
          <a:prstGeom prst="rightArrow">
            <a:avLst>
              <a:gd name="adj1" fmla="val 50000"/>
              <a:gd name="adj2" fmla="val 704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r>
              <a:rPr lang="hu-HU" sz="1600" b="1" dirty="0">
                <a:solidFill>
                  <a:schemeClr val="tx2"/>
                </a:solidFill>
              </a:rPr>
              <a:t>„…lepény” alap</a:t>
            </a:r>
          </a:p>
        </p:txBody>
      </p:sp>
      <p:sp>
        <p:nvSpPr>
          <p:cNvPr id="15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5187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Jó megoldás</a:t>
            </a:r>
          </a:p>
        </p:txBody>
      </p:sp>
      <p:pic>
        <p:nvPicPr>
          <p:cNvPr id="112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églalap 10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sp>
        <p:nvSpPr>
          <p:cNvPr id="11272" name="Szövegdoboz 29"/>
          <p:cNvSpPr txBox="1">
            <a:spLocks noChangeArrowheads="1"/>
          </p:cNvSpPr>
          <p:nvPr/>
        </p:nvSpPr>
        <p:spPr bwMode="auto">
          <a:xfrm>
            <a:off x="251520" y="1196752"/>
            <a:ext cx="3240088" cy="369888"/>
          </a:xfrm>
          <a:prstGeom prst="rect">
            <a:avLst/>
          </a:prstGeom>
          <a:solidFill>
            <a:srgbClr val="9CBC5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Alkalmazandó</a:t>
            </a:r>
          </a:p>
        </p:txBody>
      </p:sp>
      <p:pic>
        <p:nvPicPr>
          <p:cNvPr id="11" name="Kép 10" descr="DSCF02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772816"/>
            <a:ext cx="6012160" cy="4509120"/>
          </a:xfrm>
          <a:prstGeom prst="rect">
            <a:avLst/>
          </a:prstGeom>
        </p:spPr>
      </p:pic>
      <p:sp>
        <p:nvSpPr>
          <p:cNvPr id="12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250825" y="188913"/>
            <a:ext cx="8642350" cy="865187"/>
          </a:xfrm>
          <a:prstGeom prst="rect">
            <a:avLst/>
          </a:prstGeom>
          <a:solidFill>
            <a:srgbClr val="31859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Oszlop típusok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10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dirty="0"/>
              <a:t>Technológiai Tudásfejlesztési Program 2012</a:t>
            </a:r>
          </a:p>
        </p:txBody>
      </p:sp>
      <p:sp>
        <p:nvSpPr>
          <p:cNvPr id="7" name="Tartalom helye 7"/>
          <p:cNvSpPr>
            <a:spLocks/>
          </p:cNvSpPr>
          <p:nvPr/>
        </p:nvSpPr>
        <p:spPr bwMode="gray">
          <a:xfrm>
            <a:off x="251520" y="1268760"/>
            <a:ext cx="86423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58763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</a:pPr>
            <a:r>
              <a:rPr lang="hu-HU" sz="1600" dirty="0" smtClean="0"/>
              <a:t>Faoszlopok: például F8+</a:t>
            </a:r>
            <a:r>
              <a:rPr lang="hu-HU" sz="1600" dirty="0" err="1" smtClean="0"/>
              <a:t>eG</a:t>
            </a:r>
            <a:r>
              <a:rPr lang="hu-HU" sz="1600" dirty="0" smtClean="0"/>
              <a:t> (8 méteres faoszlop egy betongyámon)</a:t>
            </a:r>
          </a:p>
          <a:p>
            <a:pPr marL="2336800" lvl="1" eaLnBrk="0" hangingPunct="0">
              <a:lnSpc>
                <a:spcPts val="2200"/>
              </a:lnSpc>
              <a:buClr>
                <a:schemeClr val="tx1"/>
              </a:buClr>
            </a:pPr>
            <a:r>
              <a:rPr lang="hu-HU" sz="1600" dirty="0" smtClean="0"/>
              <a:t>F9+2eG (9 méteres faoszlop kettő betongyámon)</a:t>
            </a:r>
          </a:p>
          <a:p>
            <a:pPr marL="2336800" lvl="1" eaLnBrk="0" hangingPunct="0">
              <a:lnSpc>
                <a:spcPts val="2200"/>
              </a:lnSpc>
              <a:spcAft>
                <a:spcPts val="1200"/>
              </a:spcAft>
              <a:buClr>
                <a:schemeClr val="tx1"/>
              </a:buClr>
            </a:pPr>
            <a:r>
              <a:rPr lang="hu-HU" sz="1600" dirty="0" smtClean="0"/>
              <a:t>TF-9/17 (Tőkezelt faoszlop, 9 méteres, fejátmérő 17 cm)</a:t>
            </a:r>
          </a:p>
          <a:p>
            <a:pPr marL="444500" lvl="1" indent="-266700" eaLnBrk="0" hangingPunct="0">
              <a:lnSpc>
                <a:spcPts val="2200"/>
              </a:lnSpc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hu-HU" sz="1600" dirty="0" err="1" smtClean="0"/>
              <a:t>Áttörtgerincű</a:t>
            </a:r>
            <a:r>
              <a:rPr lang="hu-HU" sz="1600" dirty="0" smtClean="0"/>
              <a:t> vasbeton oszlopok</a:t>
            </a:r>
          </a:p>
          <a:p>
            <a:pPr marL="2336800" lvl="1" eaLnBrk="0" hangingPunct="0">
              <a:lnSpc>
                <a:spcPts val="2200"/>
              </a:lnSpc>
              <a:buClr>
                <a:schemeClr val="tx1"/>
              </a:buClr>
              <a:buSzPct val="120000"/>
            </a:pPr>
            <a:r>
              <a:rPr lang="hu-HU" sz="1600" b="1" dirty="0" smtClean="0"/>
              <a:t>B-10/4</a:t>
            </a:r>
            <a:r>
              <a:rPr lang="hu-HU" sz="1600" dirty="0" smtClean="0"/>
              <a:t>; B-10/8; B10/13</a:t>
            </a:r>
          </a:p>
          <a:p>
            <a:pPr marL="2336800" lvl="1" eaLnBrk="0" hangingPunct="0">
              <a:lnSpc>
                <a:spcPts val="2200"/>
              </a:lnSpc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hu-HU" sz="1600" dirty="0" smtClean="0"/>
              <a:t>B-12/4; B-12/8; B-12/13</a:t>
            </a:r>
          </a:p>
          <a:p>
            <a:pPr marL="990600" lvl="1" eaLnBrk="0" hangingPunct="0">
              <a:lnSpc>
                <a:spcPts val="2200"/>
              </a:lnSpc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hu-HU" sz="1600" b="1" dirty="0" smtClean="0"/>
              <a:t>B</a:t>
            </a:r>
            <a:r>
              <a:rPr lang="hu-HU" sz="1600" dirty="0" smtClean="0"/>
              <a:t> – </a:t>
            </a:r>
            <a:r>
              <a:rPr lang="hu-HU" sz="1600" dirty="0" err="1" smtClean="0"/>
              <a:t>áttörtgerincű</a:t>
            </a:r>
            <a:r>
              <a:rPr lang="hu-HU" sz="1600" dirty="0" smtClean="0"/>
              <a:t> vasbeton oszlop; </a:t>
            </a:r>
            <a:r>
              <a:rPr lang="hu-HU" sz="1600" b="1" dirty="0" smtClean="0"/>
              <a:t>10</a:t>
            </a:r>
            <a:r>
              <a:rPr lang="hu-HU" sz="1600" dirty="0" smtClean="0"/>
              <a:t> – oszlop hossza; </a:t>
            </a:r>
            <a:r>
              <a:rPr lang="hu-HU" sz="1600" b="1" dirty="0" smtClean="0"/>
              <a:t>4 </a:t>
            </a:r>
            <a:r>
              <a:rPr lang="hu-HU" sz="1600" dirty="0" smtClean="0"/>
              <a:t>– csúcshúzás (</a:t>
            </a:r>
            <a:r>
              <a:rPr lang="hu-HU" sz="1600" dirty="0" err="1" smtClean="0"/>
              <a:t>kN</a:t>
            </a:r>
            <a:r>
              <a:rPr lang="hu-HU" sz="1600" dirty="0" smtClean="0"/>
              <a:t>)</a:t>
            </a:r>
          </a:p>
          <a:p>
            <a:pPr marL="177800" lvl="1" indent="266700" eaLnBrk="0" hangingPunct="0">
              <a:lnSpc>
                <a:spcPts val="2200"/>
              </a:lnSpc>
              <a:spcAft>
                <a:spcPts val="120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hu-HU" sz="1600" dirty="0" smtClean="0"/>
              <a:t>Pörgetett vasbeton oszlopok</a:t>
            </a:r>
          </a:p>
          <a:p>
            <a:pPr marL="2336800" lvl="1" eaLnBrk="0" hangingPunct="0">
              <a:lnSpc>
                <a:spcPts val="2200"/>
              </a:lnSpc>
              <a:buClr>
                <a:schemeClr val="tx1"/>
              </a:buClr>
              <a:buSzPct val="120000"/>
            </a:pPr>
            <a:r>
              <a:rPr lang="hu-HU" sz="1600" b="1" dirty="0" smtClean="0"/>
              <a:t>Bo-10/4</a:t>
            </a:r>
            <a:r>
              <a:rPr lang="hu-HU" sz="1600" dirty="0" smtClean="0"/>
              <a:t>; Bo-10/10; Bo10/16</a:t>
            </a:r>
          </a:p>
          <a:p>
            <a:pPr marL="2336800" lvl="1" eaLnBrk="0" hangingPunct="0">
              <a:lnSpc>
                <a:spcPts val="2200"/>
              </a:lnSpc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hu-HU" sz="1600" dirty="0" smtClean="0"/>
              <a:t>Bo-12/4; Bo-12/10; Bo-12/16</a:t>
            </a:r>
          </a:p>
          <a:p>
            <a:pPr marL="990600" lvl="1" eaLnBrk="0" hangingPunct="0">
              <a:lnSpc>
                <a:spcPts val="2200"/>
              </a:lnSpc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hu-HU" sz="1600" b="1" dirty="0" err="1" smtClean="0"/>
              <a:t>Bo</a:t>
            </a:r>
            <a:r>
              <a:rPr lang="hu-HU" sz="1600" dirty="0" smtClean="0"/>
              <a:t> – pörgetett vasbeton oszlop; </a:t>
            </a:r>
            <a:r>
              <a:rPr lang="hu-HU" sz="1600" b="1" dirty="0" smtClean="0"/>
              <a:t>10</a:t>
            </a:r>
            <a:r>
              <a:rPr lang="hu-HU" sz="1600" dirty="0" smtClean="0"/>
              <a:t> – oszlop hossza; </a:t>
            </a:r>
            <a:r>
              <a:rPr lang="hu-HU" sz="1600" b="1" dirty="0" smtClean="0"/>
              <a:t>4 </a:t>
            </a:r>
            <a:r>
              <a:rPr lang="hu-HU" sz="1600" dirty="0" smtClean="0"/>
              <a:t>– csúcshúzás (</a:t>
            </a:r>
            <a:r>
              <a:rPr lang="hu-HU" sz="1600" dirty="0" err="1" smtClean="0"/>
              <a:t>kN</a:t>
            </a:r>
            <a:r>
              <a:rPr lang="hu-HU" sz="1600" dirty="0" smtClean="0"/>
              <a:t>)</a:t>
            </a:r>
          </a:p>
          <a:p>
            <a:pPr marL="990600" lvl="1" eaLnBrk="0" hangingPunct="0">
              <a:lnSpc>
                <a:spcPts val="2200"/>
              </a:lnSpc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hu-HU" sz="1600" b="1" dirty="0" smtClean="0"/>
              <a:t>A föld feletti magasságot is befolyásolják! (5m,5,5m,5,5m)</a:t>
            </a:r>
          </a:p>
          <a:p>
            <a:pPr marL="2336800" lvl="1" eaLnBrk="0" hangingPunct="0">
              <a:lnSpc>
                <a:spcPts val="2200"/>
              </a:lnSpc>
              <a:buClr>
                <a:schemeClr val="tx1"/>
              </a:buClr>
              <a:buSzPct val="120000"/>
            </a:pPr>
            <a:endParaRPr lang="hu-HU" sz="1600" dirty="0" smtClean="0"/>
          </a:p>
          <a:p>
            <a:pPr marL="2336800" lvl="1" eaLnBrk="0" hangingPunct="0">
              <a:lnSpc>
                <a:spcPts val="2200"/>
              </a:lnSpc>
              <a:buClr>
                <a:schemeClr val="tx1"/>
              </a:buClr>
              <a:buSzPct val="120000"/>
            </a:pPr>
            <a:endParaRPr lang="hu-HU" sz="1600" dirty="0" smtClean="0"/>
          </a:p>
          <a:p>
            <a:pPr marL="177800" lvl="1" eaLnBrk="0" hangingPunct="0">
              <a:lnSpc>
                <a:spcPts val="2200"/>
              </a:lnSpc>
              <a:buClr>
                <a:schemeClr val="tx1"/>
              </a:buClr>
            </a:pPr>
            <a:endParaRPr lang="hu-HU" sz="1600" dirty="0" smtClean="0"/>
          </a:p>
          <a:p>
            <a:pPr marL="2336800" lvl="5" indent="-322263" eaLnBrk="0" hangingPunct="0">
              <a:lnSpc>
                <a:spcPts val="2200"/>
              </a:lnSpc>
              <a:buClr>
                <a:schemeClr val="tx1"/>
              </a:buClr>
              <a:tabLst>
                <a:tab pos="2336800" algn="l"/>
              </a:tabLst>
            </a:pPr>
            <a:endParaRPr lang="hu-HU" sz="1600" dirty="0"/>
          </a:p>
        </p:txBody>
      </p:sp>
      <p:sp>
        <p:nvSpPr>
          <p:cNvPr id="8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5187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Minőségi problémák</a:t>
            </a:r>
          </a:p>
        </p:txBody>
      </p:sp>
      <p:pic>
        <p:nvPicPr>
          <p:cNvPr id="112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églalap 10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sp>
        <p:nvSpPr>
          <p:cNvPr id="11273" name="Szövegdoboz 29"/>
          <p:cNvSpPr txBox="1">
            <a:spLocks noChangeArrowheads="1"/>
          </p:cNvSpPr>
          <p:nvPr/>
        </p:nvSpPr>
        <p:spPr bwMode="auto">
          <a:xfrm>
            <a:off x="611188" y="1196975"/>
            <a:ext cx="3240087" cy="369888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>
                <a:solidFill>
                  <a:schemeClr val="bg1"/>
                </a:solidFill>
              </a:rPr>
              <a:t>Elvetendő</a:t>
            </a:r>
          </a:p>
        </p:txBody>
      </p:sp>
      <p:pic>
        <p:nvPicPr>
          <p:cNvPr id="11" name="Kép 10" descr="DSCF0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700808"/>
            <a:ext cx="3507854" cy="4677139"/>
          </a:xfrm>
          <a:prstGeom prst="rect">
            <a:avLst/>
          </a:prstGeom>
        </p:spPr>
      </p:pic>
      <p:pic>
        <p:nvPicPr>
          <p:cNvPr id="12" name="Kép 11" descr="DSC048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676805"/>
            <a:ext cx="3528392" cy="4704523"/>
          </a:xfrm>
          <a:prstGeom prst="rect">
            <a:avLst/>
          </a:prstGeom>
        </p:spPr>
      </p:pic>
      <p:sp>
        <p:nvSpPr>
          <p:cNvPr id="13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250825" y="187325"/>
            <a:ext cx="8642350" cy="865188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smtClean="0">
                <a:solidFill>
                  <a:schemeClr val="bg1"/>
                </a:solidFill>
              </a:rPr>
              <a:t>Szabályozási háttér</a:t>
            </a:r>
          </a:p>
        </p:txBody>
      </p:sp>
      <p:pic>
        <p:nvPicPr>
          <p:cNvPr id="409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7"/>
          <p:cNvSpPr>
            <a:spLocks/>
          </p:cNvSpPr>
          <p:nvPr/>
        </p:nvSpPr>
        <p:spPr bwMode="gray">
          <a:xfrm>
            <a:off x="250825" y="1628775"/>
            <a:ext cx="8642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defRPr/>
            </a:pPr>
            <a:endParaRPr lang="hu-HU" sz="1600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hu-HU" sz="1600" b="1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defRPr/>
            </a:pPr>
            <a:endParaRPr lang="hu-HU" sz="1600" dirty="0"/>
          </a:p>
        </p:txBody>
      </p:sp>
      <p:sp>
        <p:nvSpPr>
          <p:cNvPr id="9" name="Dátum helye 8"/>
          <p:cNvSpPr>
            <a:spLocks noGrp="1"/>
          </p:cNvSpPr>
          <p:nvPr>
            <p:ph type="dt" sz="quarter" idx="10"/>
          </p:nvPr>
        </p:nvSpPr>
        <p:spPr>
          <a:xfrm>
            <a:off x="323850" y="6356350"/>
            <a:ext cx="76327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  <p:sp>
        <p:nvSpPr>
          <p:cNvPr id="6" name="Tartalom helye 7"/>
          <p:cNvSpPr>
            <a:spLocks/>
          </p:cNvSpPr>
          <p:nvPr/>
        </p:nvSpPr>
        <p:spPr bwMode="gray">
          <a:xfrm>
            <a:off x="250825" y="3429000"/>
            <a:ext cx="86423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44500" lvl="1" indent="-258763" eaLnBrk="0" hangingPunct="0">
              <a:lnSpc>
                <a:spcPts val="2200"/>
              </a:lnSpc>
              <a:buClr>
                <a:schemeClr val="tx1"/>
              </a:buClr>
              <a:defRPr/>
            </a:pPr>
            <a:endParaRPr lang="hu-HU" sz="1600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hu-HU" sz="1600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hu-HU" sz="1600" b="1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hu-HU" sz="1600" dirty="0"/>
          </a:p>
        </p:txBody>
      </p:sp>
      <p:sp>
        <p:nvSpPr>
          <p:cNvPr id="4103" name="Téglalap 9"/>
          <p:cNvSpPr>
            <a:spLocks noChangeArrowheads="1"/>
          </p:cNvSpPr>
          <p:nvPr/>
        </p:nvSpPr>
        <p:spPr bwMode="auto">
          <a:xfrm>
            <a:off x="323850" y="2348880"/>
            <a:ext cx="280035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0" hangingPunct="0">
              <a:lnSpc>
                <a:spcPts val="2200"/>
              </a:lnSpc>
              <a:buClr>
                <a:schemeClr val="tx1"/>
              </a:buClr>
            </a:pPr>
            <a:r>
              <a:rPr lang="hu-HU" b="1" dirty="0"/>
              <a:t>Szabványok, rendeletek</a:t>
            </a:r>
          </a:p>
        </p:txBody>
      </p:sp>
      <p:sp>
        <p:nvSpPr>
          <p:cNvPr id="4104" name="Téglalap 10"/>
          <p:cNvSpPr>
            <a:spLocks noChangeArrowheads="1"/>
          </p:cNvSpPr>
          <p:nvPr/>
        </p:nvSpPr>
        <p:spPr bwMode="auto">
          <a:xfrm>
            <a:off x="323850" y="1206500"/>
            <a:ext cx="8569325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0" hangingPunct="0">
              <a:lnSpc>
                <a:spcPts val="2200"/>
              </a:lnSpc>
              <a:buClr>
                <a:schemeClr val="tx1"/>
              </a:buClr>
            </a:pPr>
            <a:r>
              <a:rPr lang="hu-HU" b="1" dirty="0"/>
              <a:t>Belső rendelkezések</a:t>
            </a:r>
          </a:p>
        </p:txBody>
      </p:sp>
      <p:sp>
        <p:nvSpPr>
          <p:cNvPr id="4105" name="Téglalap 14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dirty="0"/>
              <a:t>Technológiai Tudásfejlesztési Program 2012</a:t>
            </a:r>
          </a:p>
        </p:txBody>
      </p:sp>
      <p:sp>
        <p:nvSpPr>
          <p:cNvPr id="10" name="Téglalap 9"/>
          <p:cNvSpPr/>
          <p:nvPr/>
        </p:nvSpPr>
        <p:spPr>
          <a:xfrm>
            <a:off x="251520" y="278092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MSZ 151/1		„Szabadvezetékek létesítése”</a:t>
            </a:r>
          </a:p>
          <a:p>
            <a:r>
              <a:rPr lang="hu-HU" dirty="0" smtClean="0"/>
              <a:t>MSZ 151/8 		„Szabadvezetékek létesítése, megközelítések, 				  keresztezések”                                                           MSZ 2364/MSZ EN60364 	„Épületek villamos berendezéseinek létesítése”</a:t>
            </a:r>
          </a:p>
          <a:p>
            <a:r>
              <a:rPr lang="hu-HU" dirty="0" smtClean="0"/>
              <a:t>MSZ 149/1-6                       „Erősáramú vezetéksodronyok”</a:t>
            </a:r>
          </a:p>
          <a:p>
            <a:r>
              <a:rPr lang="hu-HU" dirty="0" smtClean="0"/>
              <a:t>MSZ HD 626 S1                  „Harmonizációs dokumentum”</a:t>
            </a:r>
          </a:p>
          <a:p>
            <a:r>
              <a:rPr lang="hu-HU" dirty="0" smtClean="0"/>
              <a:t>MSZ 1585 :2012		„Erősáramú üzemi szabályzat”</a:t>
            </a:r>
          </a:p>
          <a:p>
            <a:r>
              <a:rPr lang="hu-HU" dirty="0" smtClean="0"/>
              <a:t>MSZ EN 50110-1 		„Villamos berendezések üzemeltetése”</a:t>
            </a:r>
          </a:p>
          <a:p>
            <a:r>
              <a:rPr lang="hu-HU" dirty="0" smtClean="0"/>
              <a:t>VÁT-H4, VÁT-H40	 </a:t>
            </a:r>
            <a:r>
              <a:rPr lang="hu-HU" dirty="0" err="1" smtClean="0"/>
              <a:t>Villamosenergia</a:t>
            </a:r>
            <a:r>
              <a:rPr lang="hu-HU" dirty="0" smtClean="0"/>
              <a:t> Ágazati Típustervek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67544" y="177281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MK1, MK5-2,MK8		Műszaki kézikönyvek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Nyiladék tisztítás, Kádár I. Csaba</a:t>
            </a:r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250825" y="187325"/>
            <a:ext cx="8642350" cy="865188"/>
          </a:xfrm>
          <a:prstGeom prst="rect">
            <a:avLst/>
          </a:prstGeom>
          <a:solidFill>
            <a:srgbClr val="31859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Oszlop alapozások</a:t>
            </a:r>
          </a:p>
        </p:txBody>
      </p:sp>
      <p:sp>
        <p:nvSpPr>
          <p:cNvPr id="7" name="Téglalap 14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dirty="0"/>
              <a:t>Technológiai Tudásfejlesztési Program 2012</a:t>
            </a:r>
          </a:p>
        </p:txBody>
      </p:sp>
      <p:pic>
        <p:nvPicPr>
          <p:cNvPr id="9" name="Picture 2" descr="egye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211512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gray">
          <a:xfrm flipH="1">
            <a:off x="4311675" y="2608610"/>
            <a:ext cx="12700" cy="35099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Nyiladék tisztítás, Kádár I. Csaba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49720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5652120" y="155679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Kisfeszültségű faoszlop egy beton gyámon</a:t>
            </a:r>
          </a:p>
          <a:p>
            <a:endParaRPr lang="hu-HU" dirty="0" smtClean="0"/>
          </a:p>
          <a:p>
            <a:r>
              <a:rPr lang="hu-HU" dirty="0" err="1" smtClean="0"/>
              <a:t>eG</a:t>
            </a:r>
            <a:r>
              <a:rPr lang="hu-HU" dirty="0" smtClean="0"/>
              <a:t> gyám, súlya 300kg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5187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Beásott alap -1</a:t>
            </a:r>
          </a:p>
        </p:txBody>
      </p:sp>
      <p:sp>
        <p:nvSpPr>
          <p:cNvPr id="8" name="Téglalap 10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dirty="0"/>
              <a:t>Technológiai Tudásfejlesztési Program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65187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Beásott alap -2</a:t>
            </a:r>
          </a:p>
        </p:txBody>
      </p:sp>
      <p:pic>
        <p:nvPicPr>
          <p:cNvPr id="1024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  <p:sp>
        <p:nvSpPr>
          <p:cNvPr id="10247" name="Téglalap 10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dirty="0"/>
              <a:t>Technológiai Tudásfejlesztési Program 2012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5095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5724128" y="155679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Kisfeszültségű faoszlop kettő beton gyámon</a:t>
            </a:r>
          </a:p>
          <a:p>
            <a:endParaRPr lang="hu-HU" dirty="0" smtClean="0"/>
          </a:p>
          <a:p>
            <a:r>
              <a:rPr lang="hu-HU" dirty="0" err="1" smtClean="0"/>
              <a:t>eG</a:t>
            </a:r>
            <a:r>
              <a:rPr lang="hu-HU" dirty="0" smtClean="0"/>
              <a:t> gyám, súlya 300kg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250825" y="187325"/>
            <a:ext cx="8642350" cy="865188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Gallér alap -1</a:t>
            </a:r>
          </a:p>
        </p:txBody>
      </p:sp>
      <p:pic>
        <p:nvPicPr>
          <p:cNvPr id="51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7"/>
          <p:cNvSpPr>
            <a:spLocks/>
          </p:cNvSpPr>
          <p:nvPr/>
        </p:nvSpPr>
        <p:spPr bwMode="gray">
          <a:xfrm>
            <a:off x="250825" y="1125538"/>
            <a:ext cx="86423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buClr>
                <a:schemeClr val="tx1"/>
              </a:buClr>
              <a:defRPr/>
            </a:pPr>
            <a:endParaRPr lang="hu-HU" sz="600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hu-HU" sz="1600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hu-HU" sz="1600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hu-HU" sz="1600" b="1" dirty="0"/>
          </a:p>
          <a:p>
            <a:pPr marL="742950" lvl="1" indent="-285750" eaLnBrk="0" hangingPunct="0">
              <a:lnSpc>
                <a:spcPts val="2200"/>
              </a:lnSpc>
              <a:buClr>
                <a:schemeClr val="tx1"/>
              </a:buClr>
              <a:buFont typeface="Wingdings" pitchFamily="2" charset="2"/>
              <a:buChar char=""/>
              <a:defRPr/>
            </a:pPr>
            <a:endParaRPr lang="hu-HU" sz="1600" dirty="0"/>
          </a:p>
        </p:txBody>
      </p:sp>
      <p:sp>
        <p:nvSpPr>
          <p:cNvPr id="6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  <p:sp>
        <p:nvSpPr>
          <p:cNvPr id="5126" name="Téglalap 6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4609259" cy="481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5724128" y="155679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Kiscsúcshúzású</a:t>
            </a:r>
            <a:r>
              <a:rPr lang="hu-HU" dirty="0" smtClean="0"/>
              <a:t> áttört gerincű vasbetonoszlop gallér alapja </a:t>
            </a:r>
          </a:p>
          <a:p>
            <a:endParaRPr lang="hu-HU" dirty="0" smtClean="0"/>
          </a:p>
          <a:p>
            <a:r>
              <a:rPr lang="hu-HU" dirty="0" smtClean="0"/>
              <a:t>Beton mennyiség: 0,23 m</a:t>
            </a:r>
            <a:r>
              <a:rPr lang="hu-HU" baseline="30000" dirty="0" smtClean="0"/>
              <a:t>3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2350" cy="865188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Befogott alap -1</a:t>
            </a:r>
          </a:p>
        </p:txBody>
      </p:sp>
      <p:pic>
        <p:nvPicPr>
          <p:cNvPr id="614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  <p:sp>
        <p:nvSpPr>
          <p:cNvPr id="6150" name="Téglalap 6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34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5436096" y="155679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Kiscsúcshúzású</a:t>
            </a:r>
            <a:r>
              <a:rPr lang="hu-HU" dirty="0" smtClean="0"/>
              <a:t> áttört gerincű vasbetonoszlop befogott alapja  (B-10/400)</a:t>
            </a:r>
          </a:p>
          <a:p>
            <a:endParaRPr lang="hu-HU" dirty="0" smtClean="0"/>
          </a:p>
          <a:p>
            <a:r>
              <a:rPr lang="hu-HU" dirty="0" smtClean="0"/>
              <a:t>Beton mennyiség: 0,82 m</a:t>
            </a:r>
            <a:r>
              <a:rPr lang="hu-HU" baseline="30000" dirty="0" smtClean="0"/>
              <a:t>3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250825" y="187325"/>
            <a:ext cx="8642350" cy="865188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Befogott alap- 2</a:t>
            </a:r>
          </a:p>
        </p:txBody>
      </p:sp>
      <p:pic>
        <p:nvPicPr>
          <p:cNvPr id="614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  <p:sp>
        <p:nvSpPr>
          <p:cNvPr id="6150" name="Téglalap 6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283968" y="162880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Nagycsúcshúzású</a:t>
            </a:r>
            <a:r>
              <a:rPr lang="hu-HU" dirty="0" smtClean="0"/>
              <a:t> áttört gerincű vasbetonoszlop befogott alapja  </a:t>
            </a:r>
          </a:p>
          <a:p>
            <a:endParaRPr lang="hu-HU" dirty="0" smtClean="0"/>
          </a:p>
          <a:p>
            <a:r>
              <a:rPr lang="hu-HU" dirty="0" smtClean="0"/>
              <a:t>Beton mennyiség: 2,32 m</a:t>
            </a:r>
            <a:r>
              <a:rPr lang="hu-HU" baseline="30000" dirty="0" smtClean="0"/>
              <a:t>3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8" name="Kép 7" descr="Névtel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2880320" cy="507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250825" y="187325"/>
            <a:ext cx="8642350" cy="865188"/>
          </a:xfrm>
          <a:solidFill>
            <a:srgbClr val="31859C"/>
          </a:solidFill>
        </p:spPr>
        <p:txBody>
          <a:bodyPr/>
          <a:lstStyle/>
          <a:p>
            <a:pPr algn="l"/>
            <a:r>
              <a:rPr lang="hu-HU" sz="4000" dirty="0" smtClean="0">
                <a:solidFill>
                  <a:schemeClr val="bg1"/>
                </a:solidFill>
              </a:rPr>
              <a:t>Gallér alap -2</a:t>
            </a:r>
          </a:p>
        </p:txBody>
      </p:sp>
      <p:pic>
        <p:nvPicPr>
          <p:cNvPr id="921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11160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átum helye 8"/>
          <p:cNvSpPr>
            <a:spLocks noGrp="1"/>
          </p:cNvSpPr>
          <p:nvPr>
            <p:ph type="dt" sz="quarter" idx="10"/>
          </p:nvPr>
        </p:nvSpPr>
        <p:spPr>
          <a:xfrm>
            <a:off x="250825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KIF szabadvezeték:Hajós Imre</a:t>
            </a:r>
            <a:endParaRPr lang="hu-HU" dirty="0"/>
          </a:p>
        </p:txBody>
      </p:sp>
      <p:sp>
        <p:nvSpPr>
          <p:cNvPr id="9222" name="Téglalap 5"/>
          <p:cNvSpPr>
            <a:spLocks noChangeArrowheads="1"/>
          </p:cNvSpPr>
          <p:nvPr/>
        </p:nvSpPr>
        <p:spPr bwMode="auto">
          <a:xfrm>
            <a:off x="250825" y="0"/>
            <a:ext cx="595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/>
              <a:t>Technológiai Tudásfejlesztési Program 2012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50863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5148064" y="134076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Kiscsúcshúzású</a:t>
            </a:r>
            <a:r>
              <a:rPr lang="hu-HU" dirty="0" smtClean="0"/>
              <a:t> pörgetett vasbetonoszlop gallér alapja  (B-10/400)</a:t>
            </a:r>
          </a:p>
          <a:p>
            <a:endParaRPr lang="hu-HU" dirty="0" smtClean="0"/>
          </a:p>
          <a:p>
            <a:r>
              <a:rPr lang="hu-HU" dirty="0" smtClean="0"/>
              <a:t>Beton mennyiség: 0,23 m</a:t>
            </a:r>
            <a:r>
              <a:rPr lang="hu-HU" baseline="30000" dirty="0" smtClean="0"/>
              <a:t>3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390</Words>
  <Application>Microsoft Office PowerPoint</Application>
  <PresentationFormat>Diavetítés a képernyőre (4:3 oldalarány)</PresentationFormat>
  <Paragraphs>117</Paragraphs>
  <Slides>15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Office-téma</vt:lpstr>
      <vt:lpstr>KIF szabadvezeték</vt:lpstr>
      <vt:lpstr>Szabályozási háttér</vt:lpstr>
      <vt:lpstr>PowerPoint-bemutató</vt:lpstr>
      <vt:lpstr>Beásott alap -1</vt:lpstr>
      <vt:lpstr>Beásott alap -2</vt:lpstr>
      <vt:lpstr>Gallér alap -1</vt:lpstr>
      <vt:lpstr>Befogott alap -1</vt:lpstr>
      <vt:lpstr>Befogott alap- 2</vt:lpstr>
      <vt:lpstr>Gallér alap -2</vt:lpstr>
      <vt:lpstr>Befogott alap -3</vt:lpstr>
      <vt:lpstr>Tőkezelt faoszlop</vt:lpstr>
      <vt:lpstr>Hibás gyakorlat</vt:lpstr>
      <vt:lpstr>Jó megoldás</vt:lpstr>
      <vt:lpstr>PowerPoint-bemutató</vt:lpstr>
      <vt:lpstr>Minőségi problémák</vt:lpstr>
    </vt:vector>
  </TitlesOfParts>
  <Company>E.ON IS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Technológiai Tudásfejlesztési Program 2012</dc:title>
  <dc:creator>Kádár I. Csaba</dc:creator>
  <cp:lastModifiedBy>User</cp:lastModifiedBy>
  <cp:revision>465</cp:revision>
  <dcterms:created xsi:type="dcterms:W3CDTF">2012-05-16T12:06:07Z</dcterms:created>
  <dcterms:modified xsi:type="dcterms:W3CDTF">2018-09-24T14:24:27Z</dcterms:modified>
</cp:coreProperties>
</file>