
<file path=[Content_Types].xml><?xml version="1.0" encoding="utf-8"?>
<Types xmlns="http://schemas.openxmlformats.org/package/2006/content-types"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12192000" cy="6858000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42288" autoAdjust="0"/>
    <p:restoredTop sz="94660"/>
  </p:normalViewPr>
  <p:slideViewPr>
    <p:cSldViewPr snapToGrid="0">
      <p:cViewPr varScale="1">
        <p:scale>
          <a:sx n="61" d="100"/>
          <a:sy n="61" d="100"/>
        </p:scale>
        <p:origin x="36" y="34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u-HU" smtClean="0"/>
              <a:t>Alcím mintájának szerkesztése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94EF1A-D602-46FC-B8B0-9C751AE9065C}" type="datetimeFigureOut">
              <a:rPr lang="hu-HU" smtClean="0"/>
              <a:t>2021.10.13.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C1006-BCD0-444B-BF46-A3F2EFBACA2F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6469810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94EF1A-D602-46FC-B8B0-9C751AE9065C}" type="datetimeFigureOut">
              <a:rPr lang="hu-HU" smtClean="0"/>
              <a:t>2021.10.13.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C1006-BCD0-444B-BF46-A3F2EFBACA2F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77093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94EF1A-D602-46FC-B8B0-9C751AE9065C}" type="datetimeFigureOut">
              <a:rPr lang="hu-HU" smtClean="0"/>
              <a:t>2021.10.13.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C1006-BCD0-444B-BF46-A3F2EFBACA2F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9616121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94EF1A-D602-46FC-B8B0-9C751AE9065C}" type="datetimeFigureOut">
              <a:rPr lang="hu-HU" smtClean="0"/>
              <a:t>2021.10.13.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C1006-BCD0-444B-BF46-A3F2EFBACA2F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2360223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94EF1A-D602-46FC-B8B0-9C751AE9065C}" type="datetimeFigureOut">
              <a:rPr lang="hu-HU" smtClean="0"/>
              <a:t>2021.10.13.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C1006-BCD0-444B-BF46-A3F2EFBACA2F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9932656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94EF1A-D602-46FC-B8B0-9C751AE9065C}" type="datetimeFigureOut">
              <a:rPr lang="hu-HU" smtClean="0"/>
              <a:t>2021.10.13.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C1006-BCD0-444B-BF46-A3F2EFBACA2F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96917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94EF1A-D602-46FC-B8B0-9C751AE9065C}" type="datetimeFigureOut">
              <a:rPr lang="hu-HU" smtClean="0"/>
              <a:t>2021.10.13.</a:t>
            </a:fld>
            <a:endParaRPr lang="hu-HU"/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C1006-BCD0-444B-BF46-A3F2EFBACA2F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5842373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94EF1A-D602-46FC-B8B0-9C751AE9065C}" type="datetimeFigureOut">
              <a:rPr lang="hu-HU" smtClean="0"/>
              <a:t>2021.10.13.</a:t>
            </a:fld>
            <a:endParaRPr lang="hu-HU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C1006-BCD0-444B-BF46-A3F2EFBACA2F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5293660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94EF1A-D602-46FC-B8B0-9C751AE9065C}" type="datetimeFigureOut">
              <a:rPr lang="hu-HU" smtClean="0"/>
              <a:t>2021.10.13.</a:t>
            </a:fld>
            <a:endParaRPr lang="hu-HU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C1006-BCD0-444B-BF46-A3F2EFBACA2F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6503193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94EF1A-D602-46FC-B8B0-9C751AE9065C}" type="datetimeFigureOut">
              <a:rPr lang="hu-HU" smtClean="0"/>
              <a:t>2021.10.13.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C1006-BCD0-444B-BF46-A3F2EFBACA2F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8278320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94EF1A-D602-46FC-B8B0-9C751AE9065C}" type="datetimeFigureOut">
              <a:rPr lang="hu-HU" smtClean="0"/>
              <a:t>2021.10.13.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C1006-BCD0-444B-BF46-A3F2EFBACA2F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0570793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94EF1A-D602-46FC-B8B0-9C751AE9065C}" type="datetimeFigureOut">
              <a:rPr lang="hu-HU" smtClean="0"/>
              <a:t>2021.10.13.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3C1006-BCD0-444B-BF46-A3F2EFBACA2F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5990849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1524000" y="350373"/>
            <a:ext cx="9144000" cy="930729"/>
          </a:xfrm>
        </p:spPr>
        <p:txBody>
          <a:bodyPr>
            <a:noAutofit/>
          </a:bodyPr>
          <a:lstStyle/>
          <a:p>
            <a:r>
              <a:rPr lang="hu-HU" sz="4000" b="1" dirty="0" smtClean="0">
                <a:solidFill>
                  <a:srgbClr val="FF0000"/>
                </a:solidFill>
              </a:rPr>
              <a:t>Villamos szabadvezetéki szigetelők jellemzése</a:t>
            </a:r>
            <a:endParaRPr lang="hu-HU" sz="4000" b="1" dirty="0">
              <a:solidFill>
                <a:srgbClr val="FF0000"/>
              </a:solidFill>
            </a:endParaRPr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524000" y="1894113"/>
            <a:ext cx="9144000" cy="4082143"/>
          </a:xfrm>
        </p:spPr>
        <p:txBody>
          <a:bodyPr>
            <a:normAutofit/>
          </a:bodyPr>
          <a:lstStyle/>
          <a:p>
            <a:pPr algn="l"/>
            <a:r>
              <a:rPr lang="hu-HU" sz="3200" dirty="0" smtClean="0"/>
              <a:t>Alapfeladat: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hu-HU" dirty="0" smtClean="0"/>
              <a:t>A különböző potenciálú „feszültségű” részek szétválasztása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hu-HU" dirty="0" smtClean="0"/>
              <a:t>A villamos és mechanikai csatlakozások biztosítása az üzemeltetés során</a:t>
            </a:r>
          </a:p>
          <a:p>
            <a:pPr marL="342900" indent="-342900" algn="l">
              <a:buFont typeface="Wingdings" panose="05000000000000000000" pitchFamily="2" charset="2"/>
              <a:buChar char="Ø"/>
            </a:pPr>
            <a:r>
              <a:rPr lang="hu-HU" dirty="0" smtClean="0">
                <a:solidFill>
                  <a:schemeClr val="accent2">
                    <a:lumMod val="75000"/>
                  </a:schemeClr>
                </a:solidFill>
              </a:rPr>
              <a:t>Az igénybevétel lehet elektrodinamikai</a:t>
            </a:r>
          </a:p>
          <a:p>
            <a:pPr marL="342900" indent="-342900" algn="l">
              <a:buFont typeface="Wingdings" panose="05000000000000000000" pitchFamily="2" charset="2"/>
              <a:buChar char="Ø"/>
            </a:pPr>
            <a:r>
              <a:rPr lang="hu-HU" dirty="0" smtClean="0"/>
              <a:t>Leh</a:t>
            </a:r>
            <a:r>
              <a:rPr lang="hu-HU" dirty="0" smtClean="0">
                <a:solidFill>
                  <a:schemeClr val="accent1">
                    <a:lumMod val="75000"/>
                  </a:schemeClr>
                </a:solidFill>
              </a:rPr>
              <a:t>et mechanikai külső hatás (szélteher,jég stb.)</a:t>
            </a:r>
            <a:endParaRPr lang="hu-HU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136194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u-HU" b="1" dirty="0"/>
              <a:t>Villamos szempontok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889968"/>
          </a:xfrm>
          <a:ln>
            <a:solidFill>
              <a:schemeClr val="tx1"/>
            </a:solidFill>
          </a:ln>
        </p:spPr>
        <p:txBody>
          <a:bodyPr/>
          <a:lstStyle/>
          <a:p>
            <a:r>
              <a:rPr lang="hu-HU" dirty="0" smtClean="0">
                <a:solidFill>
                  <a:srgbClr val="00B050"/>
                </a:solidFill>
              </a:rPr>
              <a:t>Kúszóút mint távolság: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hu-HU" dirty="0" smtClean="0"/>
              <a:t>A környezet várható behatásától függő érték,melyet leginkább a szigetelők felületének növelésével lehet elérni.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hu-HU" dirty="0" smtClean="0"/>
              <a:t>Fokozatok: 1,2,3,4,ahol a kúszóút 16 ,20,25 és 30 mm/kV</a:t>
            </a:r>
          </a:p>
        </p:txBody>
      </p:sp>
      <p:pic>
        <p:nvPicPr>
          <p:cNvPr id="5" name="Kép 1" descr="C:\Users\imre.hajos\Documents\közös\P101032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230" b="35126"/>
          <a:stretch>
            <a:fillRect/>
          </a:stretch>
        </p:blipFill>
        <p:spPr bwMode="auto">
          <a:xfrm>
            <a:off x="3059113" y="4212237"/>
            <a:ext cx="5724525" cy="20086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Szabadkézi sokszög 8"/>
          <p:cNvSpPr/>
          <p:nvPr/>
        </p:nvSpPr>
        <p:spPr>
          <a:xfrm>
            <a:off x="4092315" y="4302177"/>
            <a:ext cx="3807501" cy="873495"/>
          </a:xfrm>
          <a:custGeom>
            <a:avLst/>
            <a:gdLst>
              <a:gd name="connsiteX0" fmla="*/ 0 w 3807501"/>
              <a:gd name="connsiteY0" fmla="*/ 734518 h 873495"/>
              <a:gd name="connsiteX1" fmla="*/ 89941 w 3807501"/>
              <a:gd name="connsiteY1" fmla="*/ 719528 h 873495"/>
              <a:gd name="connsiteX2" fmla="*/ 134911 w 3807501"/>
              <a:gd name="connsiteY2" fmla="*/ 689548 h 873495"/>
              <a:gd name="connsiteX3" fmla="*/ 194872 w 3807501"/>
              <a:gd name="connsiteY3" fmla="*/ 614597 h 873495"/>
              <a:gd name="connsiteX4" fmla="*/ 224852 w 3807501"/>
              <a:gd name="connsiteY4" fmla="*/ 299803 h 873495"/>
              <a:gd name="connsiteX5" fmla="*/ 254833 w 3807501"/>
              <a:gd name="connsiteY5" fmla="*/ 269823 h 873495"/>
              <a:gd name="connsiteX6" fmla="*/ 299803 w 3807501"/>
              <a:gd name="connsiteY6" fmla="*/ 194872 h 873495"/>
              <a:gd name="connsiteX7" fmla="*/ 359764 w 3807501"/>
              <a:gd name="connsiteY7" fmla="*/ 119921 h 873495"/>
              <a:gd name="connsiteX8" fmla="*/ 404734 w 3807501"/>
              <a:gd name="connsiteY8" fmla="*/ 89941 h 873495"/>
              <a:gd name="connsiteX9" fmla="*/ 434715 w 3807501"/>
              <a:gd name="connsiteY9" fmla="*/ 59961 h 873495"/>
              <a:gd name="connsiteX10" fmla="*/ 569626 w 3807501"/>
              <a:gd name="connsiteY10" fmla="*/ 0 h 873495"/>
              <a:gd name="connsiteX11" fmla="*/ 704537 w 3807501"/>
              <a:gd name="connsiteY11" fmla="*/ 44971 h 873495"/>
              <a:gd name="connsiteX12" fmla="*/ 734518 w 3807501"/>
              <a:gd name="connsiteY12" fmla="*/ 134912 h 873495"/>
              <a:gd name="connsiteX13" fmla="*/ 749508 w 3807501"/>
              <a:gd name="connsiteY13" fmla="*/ 179882 h 873495"/>
              <a:gd name="connsiteX14" fmla="*/ 764498 w 3807501"/>
              <a:gd name="connsiteY14" fmla="*/ 404734 h 873495"/>
              <a:gd name="connsiteX15" fmla="*/ 779488 w 3807501"/>
              <a:gd name="connsiteY15" fmla="*/ 464695 h 873495"/>
              <a:gd name="connsiteX16" fmla="*/ 839449 w 3807501"/>
              <a:gd name="connsiteY16" fmla="*/ 449705 h 873495"/>
              <a:gd name="connsiteX17" fmla="*/ 839449 w 3807501"/>
              <a:gd name="connsiteY17" fmla="*/ 254833 h 873495"/>
              <a:gd name="connsiteX18" fmla="*/ 854439 w 3807501"/>
              <a:gd name="connsiteY18" fmla="*/ 89941 h 873495"/>
              <a:gd name="connsiteX19" fmla="*/ 899410 w 3807501"/>
              <a:gd name="connsiteY19" fmla="*/ 59961 h 873495"/>
              <a:gd name="connsiteX20" fmla="*/ 1229193 w 3807501"/>
              <a:gd name="connsiteY20" fmla="*/ 74951 h 873495"/>
              <a:gd name="connsiteX21" fmla="*/ 1259174 w 3807501"/>
              <a:gd name="connsiteY21" fmla="*/ 104931 h 873495"/>
              <a:gd name="connsiteX22" fmla="*/ 1274164 w 3807501"/>
              <a:gd name="connsiteY22" fmla="*/ 149902 h 873495"/>
              <a:gd name="connsiteX23" fmla="*/ 1274164 w 3807501"/>
              <a:gd name="connsiteY23" fmla="*/ 419725 h 873495"/>
              <a:gd name="connsiteX24" fmla="*/ 1319134 w 3807501"/>
              <a:gd name="connsiteY24" fmla="*/ 464695 h 873495"/>
              <a:gd name="connsiteX25" fmla="*/ 1364105 w 3807501"/>
              <a:gd name="connsiteY25" fmla="*/ 449705 h 873495"/>
              <a:gd name="connsiteX26" fmla="*/ 1379095 w 3807501"/>
              <a:gd name="connsiteY26" fmla="*/ 404734 h 873495"/>
              <a:gd name="connsiteX27" fmla="*/ 1394085 w 3807501"/>
              <a:gd name="connsiteY27" fmla="*/ 329784 h 873495"/>
              <a:gd name="connsiteX28" fmla="*/ 1409075 w 3807501"/>
              <a:gd name="connsiteY28" fmla="*/ 239843 h 873495"/>
              <a:gd name="connsiteX29" fmla="*/ 1424065 w 3807501"/>
              <a:gd name="connsiteY29" fmla="*/ 134912 h 873495"/>
              <a:gd name="connsiteX30" fmla="*/ 1439055 w 3807501"/>
              <a:gd name="connsiteY30" fmla="*/ 89941 h 873495"/>
              <a:gd name="connsiteX31" fmla="*/ 1484026 w 3807501"/>
              <a:gd name="connsiteY31" fmla="*/ 74951 h 873495"/>
              <a:gd name="connsiteX32" fmla="*/ 1723869 w 3807501"/>
              <a:gd name="connsiteY32" fmla="*/ 89941 h 873495"/>
              <a:gd name="connsiteX33" fmla="*/ 1753849 w 3807501"/>
              <a:gd name="connsiteY33" fmla="*/ 179882 h 873495"/>
              <a:gd name="connsiteX34" fmla="*/ 1738859 w 3807501"/>
              <a:gd name="connsiteY34" fmla="*/ 269823 h 873495"/>
              <a:gd name="connsiteX35" fmla="*/ 1738859 w 3807501"/>
              <a:gd name="connsiteY35" fmla="*/ 464695 h 873495"/>
              <a:gd name="connsiteX36" fmla="*/ 1783829 w 3807501"/>
              <a:gd name="connsiteY36" fmla="*/ 494675 h 873495"/>
              <a:gd name="connsiteX37" fmla="*/ 1858780 w 3807501"/>
              <a:gd name="connsiteY37" fmla="*/ 479685 h 873495"/>
              <a:gd name="connsiteX38" fmla="*/ 1903751 w 3807501"/>
              <a:gd name="connsiteY38" fmla="*/ 389744 h 873495"/>
              <a:gd name="connsiteX39" fmla="*/ 1918741 w 3807501"/>
              <a:gd name="connsiteY39" fmla="*/ 179882 h 873495"/>
              <a:gd name="connsiteX40" fmla="*/ 1948721 w 3807501"/>
              <a:gd name="connsiteY40" fmla="*/ 134912 h 873495"/>
              <a:gd name="connsiteX41" fmla="*/ 2038662 w 3807501"/>
              <a:gd name="connsiteY41" fmla="*/ 104931 h 873495"/>
              <a:gd name="connsiteX42" fmla="*/ 2278505 w 3807501"/>
              <a:gd name="connsiteY42" fmla="*/ 119921 h 873495"/>
              <a:gd name="connsiteX43" fmla="*/ 2293495 w 3807501"/>
              <a:gd name="connsiteY43" fmla="*/ 389744 h 873495"/>
              <a:gd name="connsiteX44" fmla="*/ 2338465 w 3807501"/>
              <a:gd name="connsiteY44" fmla="*/ 479685 h 873495"/>
              <a:gd name="connsiteX45" fmla="*/ 2383436 w 3807501"/>
              <a:gd name="connsiteY45" fmla="*/ 269823 h 873495"/>
              <a:gd name="connsiteX46" fmla="*/ 2443396 w 3807501"/>
              <a:gd name="connsiteY46" fmla="*/ 134912 h 873495"/>
              <a:gd name="connsiteX47" fmla="*/ 2533337 w 3807501"/>
              <a:gd name="connsiteY47" fmla="*/ 74951 h 873495"/>
              <a:gd name="connsiteX48" fmla="*/ 2623278 w 3807501"/>
              <a:gd name="connsiteY48" fmla="*/ 59961 h 873495"/>
              <a:gd name="connsiteX49" fmla="*/ 2683239 w 3807501"/>
              <a:gd name="connsiteY49" fmla="*/ 74951 h 873495"/>
              <a:gd name="connsiteX50" fmla="*/ 2698229 w 3807501"/>
              <a:gd name="connsiteY50" fmla="*/ 119921 h 873495"/>
              <a:gd name="connsiteX51" fmla="*/ 2728210 w 3807501"/>
              <a:gd name="connsiteY51" fmla="*/ 149902 h 873495"/>
              <a:gd name="connsiteX52" fmla="*/ 2788170 w 3807501"/>
              <a:gd name="connsiteY52" fmla="*/ 239843 h 873495"/>
              <a:gd name="connsiteX53" fmla="*/ 2803160 w 3807501"/>
              <a:gd name="connsiteY53" fmla="*/ 344774 h 873495"/>
              <a:gd name="connsiteX54" fmla="*/ 2818151 w 3807501"/>
              <a:gd name="connsiteY54" fmla="*/ 419725 h 873495"/>
              <a:gd name="connsiteX55" fmla="*/ 2863121 w 3807501"/>
              <a:gd name="connsiteY55" fmla="*/ 389744 h 873495"/>
              <a:gd name="connsiteX56" fmla="*/ 2908092 w 3807501"/>
              <a:gd name="connsiteY56" fmla="*/ 329784 h 873495"/>
              <a:gd name="connsiteX57" fmla="*/ 2968052 w 3807501"/>
              <a:gd name="connsiteY57" fmla="*/ 194872 h 873495"/>
              <a:gd name="connsiteX58" fmla="*/ 2983042 w 3807501"/>
              <a:gd name="connsiteY58" fmla="*/ 149902 h 873495"/>
              <a:gd name="connsiteX59" fmla="*/ 3028013 w 3807501"/>
              <a:gd name="connsiteY59" fmla="*/ 119921 h 873495"/>
              <a:gd name="connsiteX60" fmla="*/ 3252865 w 3807501"/>
              <a:gd name="connsiteY60" fmla="*/ 134912 h 873495"/>
              <a:gd name="connsiteX61" fmla="*/ 3282846 w 3807501"/>
              <a:gd name="connsiteY61" fmla="*/ 224853 h 873495"/>
              <a:gd name="connsiteX62" fmla="*/ 3297836 w 3807501"/>
              <a:gd name="connsiteY62" fmla="*/ 539646 h 873495"/>
              <a:gd name="connsiteX63" fmla="*/ 3342806 w 3807501"/>
              <a:gd name="connsiteY63" fmla="*/ 554636 h 873495"/>
              <a:gd name="connsiteX64" fmla="*/ 3387777 w 3807501"/>
              <a:gd name="connsiteY64" fmla="*/ 584616 h 873495"/>
              <a:gd name="connsiteX65" fmla="*/ 3432747 w 3807501"/>
              <a:gd name="connsiteY65" fmla="*/ 599607 h 873495"/>
              <a:gd name="connsiteX66" fmla="*/ 3522688 w 3807501"/>
              <a:gd name="connsiteY66" fmla="*/ 644577 h 873495"/>
              <a:gd name="connsiteX67" fmla="*/ 3582649 w 3807501"/>
              <a:gd name="connsiteY67" fmla="*/ 704538 h 873495"/>
              <a:gd name="connsiteX68" fmla="*/ 3627619 w 3807501"/>
              <a:gd name="connsiteY68" fmla="*/ 749508 h 873495"/>
              <a:gd name="connsiteX69" fmla="*/ 3657600 w 3807501"/>
              <a:gd name="connsiteY69" fmla="*/ 809469 h 873495"/>
              <a:gd name="connsiteX70" fmla="*/ 3672590 w 3807501"/>
              <a:gd name="connsiteY70" fmla="*/ 869430 h 873495"/>
              <a:gd name="connsiteX71" fmla="*/ 3762531 w 3807501"/>
              <a:gd name="connsiteY71" fmla="*/ 854439 h 873495"/>
              <a:gd name="connsiteX72" fmla="*/ 3807501 w 3807501"/>
              <a:gd name="connsiteY72" fmla="*/ 824459 h 8734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</a:cxnLst>
            <a:rect l="l" t="t" r="r" b="b"/>
            <a:pathLst>
              <a:path w="3807501" h="873495">
                <a:moveTo>
                  <a:pt x="0" y="734518"/>
                </a:moveTo>
                <a:cubicBezTo>
                  <a:pt x="29980" y="729521"/>
                  <a:pt x="61107" y="729139"/>
                  <a:pt x="89941" y="719528"/>
                </a:cubicBezTo>
                <a:cubicBezTo>
                  <a:pt x="107032" y="713831"/>
                  <a:pt x="120843" y="700802"/>
                  <a:pt x="134911" y="689548"/>
                </a:cubicBezTo>
                <a:cubicBezTo>
                  <a:pt x="165425" y="665136"/>
                  <a:pt x="172611" y="647989"/>
                  <a:pt x="194872" y="614597"/>
                </a:cubicBezTo>
                <a:cubicBezTo>
                  <a:pt x="246950" y="458359"/>
                  <a:pt x="159940" y="732541"/>
                  <a:pt x="224852" y="299803"/>
                </a:cubicBezTo>
                <a:cubicBezTo>
                  <a:pt x="226949" y="285826"/>
                  <a:pt x="244839" y="279816"/>
                  <a:pt x="254833" y="269823"/>
                </a:cubicBezTo>
                <a:cubicBezTo>
                  <a:pt x="280865" y="191728"/>
                  <a:pt x="252772" y="253662"/>
                  <a:pt x="299803" y="194872"/>
                </a:cubicBezTo>
                <a:cubicBezTo>
                  <a:pt x="334430" y="151588"/>
                  <a:pt x="319549" y="152093"/>
                  <a:pt x="359764" y="119921"/>
                </a:cubicBezTo>
                <a:cubicBezTo>
                  <a:pt x="373832" y="108667"/>
                  <a:pt x="390666" y="101195"/>
                  <a:pt x="404734" y="89941"/>
                </a:cubicBezTo>
                <a:cubicBezTo>
                  <a:pt x="415770" y="81112"/>
                  <a:pt x="422074" y="66281"/>
                  <a:pt x="434715" y="59961"/>
                </a:cubicBezTo>
                <a:cubicBezTo>
                  <a:pt x="648786" y="-47075"/>
                  <a:pt x="437338" y="88190"/>
                  <a:pt x="569626" y="0"/>
                </a:cubicBezTo>
                <a:cubicBezTo>
                  <a:pt x="600157" y="5088"/>
                  <a:pt x="680027" y="5755"/>
                  <a:pt x="704537" y="44971"/>
                </a:cubicBezTo>
                <a:cubicBezTo>
                  <a:pt x="721286" y="71770"/>
                  <a:pt x="724524" y="104932"/>
                  <a:pt x="734518" y="134912"/>
                </a:cubicBezTo>
                <a:lnTo>
                  <a:pt x="749508" y="179882"/>
                </a:lnTo>
                <a:cubicBezTo>
                  <a:pt x="754505" y="254833"/>
                  <a:pt x="756634" y="330030"/>
                  <a:pt x="764498" y="404734"/>
                </a:cubicBezTo>
                <a:cubicBezTo>
                  <a:pt x="766655" y="425223"/>
                  <a:pt x="761822" y="454095"/>
                  <a:pt x="779488" y="464695"/>
                </a:cubicBezTo>
                <a:cubicBezTo>
                  <a:pt x="797154" y="475295"/>
                  <a:pt x="819462" y="454702"/>
                  <a:pt x="839449" y="449705"/>
                </a:cubicBezTo>
                <a:cubicBezTo>
                  <a:pt x="875530" y="341460"/>
                  <a:pt x="839449" y="470145"/>
                  <a:pt x="839449" y="254833"/>
                </a:cubicBezTo>
                <a:cubicBezTo>
                  <a:pt x="839449" y="199642"/>
                  <a:pt x="838208" y="142691"/>
                  <a:pt x="854439" y="89941"/>
                </a:cubicBezTo>
                <a:cubicBezTo>
                  <a:pt x="859737" y="72722"/>
                  <a:pt x="884420" y="69954"/>
                  <a:pt x="899410" y="59961"/>
                </a:cubicBezTo>
                <a:cubicBezTo>
                  <a:pt x="1009338" y="64958"/>
                  <a:pt x="1120002" y="61302"/>
                  <a:pt x="1229193" y="74951"/>
                </a:cubicBezTo>
                <a:cubicBezTo>
                  <a:pt x="1243217" y="76704"/>
                  <a:pt x="1251903" y="92812"/>
                  <a:pt x="1259174" y="104931"/>
                </a:cubicBezTo>
                <a:cubicBezTo>
                  <a:pt x="1267304" y="118480"/>
                  <a:pt x="1269167" y="134912"/>
                  <a:pt x="1274164" y="149902"/>
                </a:cubicBezTo>
                <a:cubicBezTo>
                  <a:pt x="1271420" y="185573"/>
                  <a:pt x="1240844" y="353084"/>
                  <a:pt x="1274164" y="419725"/>
                </a:cubicBezTo>
                <a:cubicBezTo>
                  <a:pt x="1283644" y="438686"/>
                  <a:pt x="1304144" y="449705"/>
                  <a:pt x="1319134" y="464695"/>
                </a:cubicBezTo>
                <a:cubicBezTo>
                  <a:pt x="1334124" y="459698"/>
                  <a:pt x="1352932" y="460878"/>
                  <a:pt x="1364105" y="449705"/>
                </a:cubicBezTo>
                <a:cubicBezTo>
                  <a:pt x="1375278" y="438532"/>
                  <a:pt x="1375263" y="420063"/>
                  <a:pt x="1379095" y="404734"/>
                </a:cubicBezTo>
                <a:cubicBezTo>
                  <a:pt x="1385274" y="380017"/>
                  <a:pt x="1389527" y="354851"/>
                  <a:pt x="1394085" y="329784"/>
                </a:cubicBezTo>
                <a:cubicBezTo>
                  <a:pt x="1399522" y="299880"/>
                  <a:pt x="1404453" y="269883"/>
                  <a:pt x="1409075" y="239843"/>
                </a:cubicBezTo>
                <a:cubicBezTo>
                  <a:pt x="1414447" y="204922"/>
                  <a:pt x="1417136" y="169558"/>
                  <a:pt x="1424065" y="134912"/>
                </a:cubicBezTo>
                <a:cubicBezTo>
                  <a:pt x="1427164" y="119418"/>
                  <a:pt x="1427882" y="101114"/>
                  <a:pt x="1439055" y="89941"/>
                </a:cubicBezTo>
                <a:cubicBezTo>
                  <a:pt x="1450228" y="78768"/>
                  <a:pt x="1469036" y="79948"/>
                  <a:pt x="1484026" y="74951"/>
                </a:cubicBezTo>
                <a:cubicBezTo>
                  <a:pt x="1563974" y="79948"/>
                  <a:pt x="1649212" y="60908"/>
                  <a:pt x="1723869" y="89941"/>
                </a:cubicBezTo>
                <a:cubicBezTo>
                  <a:pt x="1753322" y="101395"/>
                  <a:pt x="1753849" y="179882"/>
                  <a:pt x="1753849" y="179882"/>
                </a:cubicBezTo>
                <a:cubicBezTo>
                  <a:pt x="1748852" y="209862"/>
                  <a:pt x="1745452" y="240153"/>
                  <a:pt x="1738859" y="269823"/>
                </a:cubicBezTo>
                <a:cubicBezTo>
                  <a:pt x="1719027" y="359067"/>
                  <a:pt x="1687217" y="309767"/>
                  <a:pt x="1738859" y="464695"/>
                </a:cubicBezTo>
                <a:cubicBezTo>
                  <a:pt x="1744556" y="481786"/>
                  <a:pt x="1768839" y="484682"/>
                  <a:pt x="1783829" y="494675"/>
                </a:cubicBezTo>
                <a:cubicBezTo>
                  <a:pt x="1808813" y="489678"/>
                  <a:pt x="1836658" y="492326"/>
                  <a:pt x="1858780" y="479685"/>
                </a:cubicBezTo>
                <a:cubicBezTo>
                  <a:pt x="1882710" y="466011"/>
                  <a:pt x="1896057" y="412826"/>
                  <a:pt x="1903751" y="389744"/>
                </a:cubicBezTo>
                <a:cubicBezTo>
                  <a:pt x="1908748" y="319790"/>
                  <a:pt x="1906553" y="248947"/>
                  <a:pt x="1918741" y="179882"/>
                </a:cubicBezTo>
                <a:cubicBezTo>
                  <a:pt x="1921872" y="162140"/>
                  <a:pt x="1933444" y="144460"/>
                  <a:pt x="1948721" y="134912"/>
                </a:cubicBezTo>
                <a:cubicBezTo>
                  <a:pt x="1975520" y="118163"/>
                  <a:pt x="2038662" y="104931"/>
                  <a:pt x="2038662" y="104931"/>
                </a:cubicBezTo>
                <a:cubicBezTo>
                  <a:pt x="2118610" y="109928"/>
                  <a:pt x="2225092" y="60224"/>
                  <a:pt x="2278505" y="119921"/>
                </a:cubicBezTo>
                <a:cubicBezTo>
                  <a:pt x="2338570" y="187052"/>
                  <a:pt x="2284955" y="300070"/>
                  <a:pt x="2293495" y="389744"/>
                </a:cubicBezTo>
                <a:cubicBezTo>
                  <a:pt x="2296943" y="425948"/>
                  <a:pt x="2319375" y="451050"/>
                  <a:pt x="2338465" y="479685"/>
                </a:cubicBezTo>
                <a:cubicBezTo>
                  <a:pt x="2415548" y="402604"/>
                  <a:pt x="2347876" y="483185"/>
                  <a:pt x="2383436" y="269823"/>
                </a:cubicBezTo>
                <a:cubicBezTo>
                  <a:pt x="2388066" y="242043"/>
                  <a:pt x="2413586" y="160996"/>
                  <a:pt x="2443396" y="134912"/>
                </a:cubicBezTo>
                <a:cubicBezTo>
                  <a:pt x="2470513" y="111185"/>
                  <a:pt x="2497795" y="80875"/>
                  <a:pt x="2533337" y="74951"/>
                </a:cubicBezTo>
                <a:lnTo>
                  <a:pt x="2623278" y="59961"/>
                </a:lnTo>
                <a:cubicBezTo>
                  <a:pt x="2643265" y="64958"/>
                  <a:pt x="2667151" y="62081"/>
                  <a:pt x="2683239" y="74951"/>
                </a:cubicBezTo>
                <a:cubicBezTo>
                  <a:pt x="2695577" y="84822"/>
                  <a:pt x="2690099" y="106372"/>
                  <a:pt x="2698229" y="119921"/>
                </a:cubicBezTo>
                <a:cubicBezTo>
                  <a:pt x="2705501" y="132040"/>
                  <a:pt x="2719730" y="138595"/>
                  <a:pt x="2728210" y="149902"/>
                </a:cubicBezTo>
                <a:cubicBezTo>
                  <a:pt x="2749829" y="178727"/>
                  <a:pt x="2788170" y="239843"/>
                  <a:pt x="2788170" y="239843"/>
                </a:cubicBezTo>
                <a:cubicBezTo>
                  <a:pt x="2793167" y="274820"/>
                  <a:pt x="2797351" y="309923"/>
                  <a:pt x="2803160" y="344774"/>
                </a:cubicBezTo>
                <a:cubicBezTo>
                  <a:pt x="2807349" y="369906"/>
                  <a:pt x="2797768" y="404438"/>
                  <a:pt x="2818151" y="419725"/>
                </a:cubicBezTo>
                <a:cubicBezTo>
                  <a:pt x="2832564" y="430534"/>
                  <a:pt x="2850382" y="402483"/>
                  <a:pt x="2863121" y="389744"/>
                </a:cubicBezTo>
                <a:cubicBezTo>
                  <a:pt x="2880787" y="372078"/>
                  <a:pt x="2893571" y="350114"/>
                  <a:pt x="2908092" y="329784"/>
                </a:cubicBezTo>
                <a:cubicBezTo>
                  <a:pt x="2952631" y="267430"/>
                  <a:pt x="2937585" y="286273"/>
                  <a:pt x="2968052" y="194872"/>
                </a:cubicBezTo>
                <a:cubicBezTo>
                  <a:pt x="2973049" y="179882"/>
                  <a:pt x="2969895" y="158667"/>
                  <a:pt x="2983042" y="149902"/>
                </a:cubicBezTo>
                <a:lnTo>
                  <a:pt x="3028013" y="119921"/>
                </a:lnTo>
                <a:cubicBezTo>
                  <a:pt x="3102964" y="124918"/>
                  <a:pt x="3183406" y="106311"/>
                  <a:pt x="3252865" y="134912"/>
                </a:cubicBezTo>
                <a:cubicBezTo>
                  <a:pt x="3282087" y="146945"/>
                  <a:pt x="3282846" y="224853"/>
                  <a:pt x="3282846" y="224853"/>
                </a:cubicBezTo>
                <a:cubicBezTo>
                  <a:pt x="3287843" y="329784"/>
                  <a:pt x="3279044" y="436291"/>
                  <a:pt x="3297836" y="539646"/>
                </a:cubicBezTo>
                <a:cubicBezTo>
                  <a:pt x="3300663" y="555192"/>
                  <a:pt x="3328673" y="547570"/>
                  <a:pt x="3342806" y="554636"/>
                </a:cubicBezTo>
                <a:cubicBezTo>
                  <a:pt x="3358920" y="562693"/>
                  <a:pt x="3371663" y="576559"/>
                  <a:pt x="3387777" y="584616"/>
                </a:cubicBezTo>
                <a:cubicBezTo>
                  <a:pt x="3401910" y="591682"/>
                  <a:pt x="3418614" y="592541"/>
                  <a:pt x="3432747" y="599607"/>
                </a:cubicBezTo>
                <a:cubicBezTo>
                  <a:pt x="3548974" y="657721"/>
                  <a:pt x="3409662" y="606902"/>
                  <a:pt x="3522688" y="644577"/>
                </a:cubicBezTo>
                <a:lnTo>
                  <a:pt x="3582649" y="704538"/>
                </a:lnTo>
                <a:cubicBezTo>
                  <a:pt x="3597639" y="719528"/>
                  <a:pt x="3618138" y="730547"/>
                  <a:pt x="3627619" y="749508"/>
                </a:cubicBezTo>
                <a:lnTo>
                  <a:pt x="3657600" y="809469"/>
                </a:lnTo>
                <a:cubicBezTo>
                  <a:pt x="3662597" y="829456"/>
                  <a:pt x="3653654" y="861314"/>
                  <a:pt x="3672590" y="869430"/>
                </a:cubicBezTo>
                <a:cubicBezTo>
                  <a:pt x="3700526" y="881403"/>
                  <a:pt x="3733697" y="864051"/>
                  <a:pt x="3762531" y="854439"/>
                </a:cubicBezTo>
                <a:cubicBezTo>
                  <a:pt x="3779622" y="848742"/>
                  <a:pt x="3807501" y="824459"/>
                  <a:pt x="3807501" y="824459"/>
                </a:cubicBezTo>
              </a:path>
            </a:pathLst>
          </a:cu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06196265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8200" y="1024693"/>
            <a:ext cx="10515600" cy="5031334"/>
          </a:xfrm>
        </p:spPr>
        <p:txBody>
          <a:bodyPr/>
          <a:lstStyle/>
          <a:p>
            <a:pPr algn="ctr"/>
            <a:r>
              <a:rPr lang="hu-HU" b="1" dirty="0" smtClean="0">
                <a:solidFill>
                  <a:srgbClr val="FF0000"/>
                </a:solidFill>
              </a:rPr>
              <a:t>MOST LÁSSUK A SZIGETELŐKET</a:t>
            </a:r>
            <a:endParaRPr lang="hu-HU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36430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u-HU" b="1" dirty="0" smtClean="0">
                <a:solidFill>
                  <a:srgbClr val="00B050"/>
                </a:solidFill>
              </a:rPr>
              <a:t>Hálózati szigetelők előállítási anyaga</a:t>
            </a:r>
            <a:endParaRPr lang="hu-HU" b="1" dirty="0">
              <a:solidFill>
                <a:srgbClr val="00B050"/>
              </a:solidFill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hu-HU" dirty="0" smtClean="0"/>
              <a:t>Az igénybevételektől függően (külső erők,időjárás,szennyezés):</a:t>
            </a:r>
            <a:endParaRPr lang="hu-HU" dirty="0"/>
          </a:p>
          <a:p>
            <a:pPr>
              <a:buFont typeface="Wingdings" panose="05000000000000000000" pitchFamily="2" charset="2"/>
              <a:buChar char="v"/>
            </a:pPr>
            <a:endParaRPr lang="hu-HU" dirty="0" smtClean="0"/>
          </a:p>
          <a:p>
            <a:pPr>
              <a:buFont typeface="Wingdings" panose="05000000000000000000" pitchFamily="2" charset="2"/>
              <a:buChar char="v"/>
            </a:pPr>
            <a:r>
              <a:rPr lang="hu-HU" dirty="0" smtClean="0"/>
              <a:t>Szervetlen szilárd,mint porcelán vagy üveg vagy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hu-HU" dirty="0" smtClean="0"/>
              <a:t>Szerves eredetű különösen műanyag (</a:t>
            </a:r>
            <a:r>
              <a:rPr lang="hu-HU" dirty="0" err="1" smtClean="0"/>
              <a:t>pl</a:t>
            </a:r>
            <a:r>
              <a:rPr lang="hu-HU" dirty="0" smtClean="0"/>
              <a:t>:PU)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hu-HU" dirty="0" smtClean="0"/>
              <a:t>Lehet kompozit= az előbbi kettő „ötvözésével”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54630616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hu-HU" sz="4000" b="1" dirty="0" smtClean="0"/>
              <a:t>A szigetelők kialakítása villamos és mechanikai megfontolásból</a:t>
            </a:r>
            <a:endParaRPr lang="hu-HU" sz="4000" b="1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u-HU" dirty="0" smtClean="0"/>
          </a:p>
          <a:p>
            <a:r>
              <a:rPr lang="hu-HU" dirty="0" smtClean="0"/>
              <a:t>Beágyazott típusok,ahol az elektródák csak egyféle szigetelő anyaggal </a:t>
            </a:r>
            <a:r>
              <a:rPr lang="hu-HU" dirty="0" err="1" smtClean="0"/>
              <a:t>találkoznak.pl</a:t>
            </a:r>
            <a:r>
              <a:rPr lang="hu-HU" dirty="0" smtClean="0"/>
              <a:t>:kábelszigetelés csak XLPE </a:t>
            </a:r>
            <a:r>
              <a:rPr lang="hu-HU" dirty="0" err="1" smtClean="0"/>
              <a:t>v.PVC</a:t>
            </a:r>
            <a:endParaRPr lang="hu-HU" dirty="0" smtClean="0"/>
          </a:p>
          <a:p>
            <a:endParaRPr lang="hu-HU" dirty="0" smtClean="0"/>
          </a:p>
          <a:p>
            <a:pPr marL="0" lvl="0" indent="0">
              <a:buNone/>
            </a:pPr>
            <a:endParaRPr lang="hu-HU" sz="1600" dirty="0">
              <a:solidFill>
                <a:prstClr val="black"/>
              </a:solidFill>
            </a:endParaRPr>
          </a:p>
          <a:p>
            <a:pPr marL="0" indent="0">
              <a:buNone/>
            </a:pPr>
            <a:endParaRPr lang="hu-HU" dirty="0"/>
          </a:p>
        </p:txBody>
      </p:sp>
      <p:pic>
        <p:nvPicPr>
          <p:cNvPr id="4" name="Tartalom hely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0129" y="3135086"/>
            <a:ext cx="3363684" cy="28901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431221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u-HU" b="1" dirty="0" smtClean="0"/>
              <a:t>A szigetelők kialakítása villamos és mechanikai megfontolásból</a:t>
            </a:r>
            <a:endParaRPr lang="hu-HU" b="1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4852761"/>
          </a:xfrm>
        </p:spPr>
        <p:txBody>
          <a:bodyPr/>
          <a:lstStyle/>
          <a:p>
            <a:r>
              <a:rPr lang="hu-HU" dirty="0" err="1" smtClean="0"/>
              <a:t>Támszigetelő</a:t>
            </a:r>
            <a:r>
              <a:rPr lang="hu-HU" dirty="0" smtClean="0"/>
              <a:t> típusok ahol legalább kétféle szigetelőanyaggal </a:t>
            </a:r>
            <a:r>
              <a:rPr lang="hu-HU" dirty="0" err="1" smtClean="0"/>
              <a:t>számolunk.Pl</a:t>
            </a:r>
            <a:r>
              <a:rPr lang="hu-HU" dirty="0" smtClean="0"/>
              <a:t> szabadvezetéki tartószigetelő porcelán+levegő</a:t>
            </a:r>
            <a:endParaRPr lang="hu-HU" dirty="0"/>
          </a:p>
        </p:txBody>
      </p:sp>
      <p:pic>
        <p:nvPicPr>
          <p:cNvPr id="4" name="Kép 3" descr="C:\Users\imre.hajos\Documents\közös\P1010318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368142" y="2808514"/>
            <a:ext cx="2585357" cy="38698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Kép 1" descr="biztosító aljza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808515"/>
            <a:ext cx="5610225" cy="40494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Kép 5" descr="C:\Users\imre.hajos\Documents\közös\P1010318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13112" y="2808515"/>
            <a:ext cx="2585357" cy="38698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Kép 6" descr="C:\Users\imre.hajos\Documents\közös\P1010318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368142" y="2808514"/>
            <a:ext cx="2585357" cy="38698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08280175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u-HU" b="1" dirty="0" smtClean="0"/>
              <a:t>A szigetelők kialakítása villamos és mechanikai megfontolásból</a:t>
            </a:r>
            <a:endParaRPr lang="hu-HU" b="1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 smtClean="0"/>
              <a:t>Átvezető típusú szigetelők itt többféle a szigetelés olaj,levegő,porcelán</a:t>
            </a:r>
            <a:endParaRPr lang="hu-HU" dirty="0"/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92510" y="3400143"/>
            <a:ext cx="4542021" cy="31365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190152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hu-HU" sz="3200" b="1" dirty="0" smtClean="0"/>
              <a:t>A hajlító-törőerő és szakító-törőerő</a:t>
            </a:r>
            <a:endParaRPr lang="hu-HU" sz="3200" b="1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5032375"/>
          </a:xfrm>
        </p:spPr>
        <p:txBody>
          <a:bodyPr/>
          <a:lstStyle/>
          <a:p>
            <a:r>
              <a:rPr lang="hu-HU" dirty="0" smtClean="0"/>
              <a:t>A hajlító-törőerőt állószigetelőn értelmezzük</a:t>
            </a:r>
            <a:endParaRPr lang="hu-HU" dirty="0"/>
          </a:p>
        </p:txBody>
      </p:sp>
      <p:pic>
        <p:nvPicPr>
          <p:cNvPr id="5" name="Kép 4" descr="C:\Users\imre.hajos\Documents\közös\P1010318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69234" y="2808515"/>
            <a:ext cx="2638268" cy="38698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Jobbra nyíl 7"/>
          <p:cNvSpPr/>
          <p:nvPr/>
        </p:nvSpPr>
        <p:spPr>
          <a:xfrm>
            <a:off x="3117954" y="3102964"/>
            <a:ext cx="2563318" cy="149902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9" name="Szövegdoboz 8"/>
          <p:cNvSpPr txBox="1"/>
          <p:nvPr/>
        </p:nvSpPr>
        <p:spPr>
          <a:xfrm>
            <a:off x="6034164" y="2808515"/>
            <a:ext cx="15958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3600" b="1" dirty="0" err="1" smtClean="0"/>
              <a:t>F</a:t>
            </a:r>
            <a:r>
              <a:rPr lang="hu-HU" dirty="0" err="1" smtClean="0"/>
              <a:t>hajl</a:t>
            </a:r>
            <a:endParaRPr lang="hu-HU" dirty="0"/>
          </a:p>
        </p:txBody>
      </p:sp>
      <p:sp>
        <p:nvSpPr>
          <p:cNvPr id="10" name="Szövegdoboz 9"/>
          <p:cNvSpPr txBox="1"/>
          <p:nvPr/>
        </p:nvSpPr>
        <p:spPr>
          <a:xfrm>
            <a:off x="5396459" y="4092315"/>
            <a:ext cx="292308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800" dirty="0" smtClean="0">
                <a:solidFill>
                  <a:srgbClr val="00B050"/>
                </a:solidFill>
              </a:rPr>
              <a:t>Pl.10 </a:t>
            </a:r>
            <a:r>
              <a:rPr lang="hu-HU" sz="2800" dirty="0" err="1" smtClean="0">
                <a:solidFill>
                  <a:srgbClr val="00B050"/>
                </a:solidFill>
              </a:rPr>
              <a:t>kN</a:t>
            </a:r>
            <a:r>
              <a:rPr lang="hu-HU" sz="2800" dirty="0" smtClean="0">
                <a:solidFill>
                  <a:srgbClr val="00B050"/>
                </a:solidFill>
              </a:rPr>
              <a:t>=1000 kp</a:t>
            </a:r>
            <a:endParaRPr lang="hu-HU" sz="2800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126469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u-HU" b="1" dirty="0"/>
              <a:t>A hajlító-törőerő és szakító-törőerő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 smtClean="0"/>
              <a:t>A szakító-törőerőt feszítőszigetelőn értelmezzük</a:t>
            </a:r>
            <a:endParaRPr lang="hu-HU" dirty="0"/>
          </a:p>
        </p:txBody>
      </p:sp>
      <p:pic>
        <p:nvPicPr>
          <p:cNvPr id="4" name="Kép 1" descr="C:\Users\imre.hajos\Documents\közös\P101031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998" b="38705"/>
          <a:stretch>
            <a:fillRect/>
          </a:stretch>
        </p:blipFill>
        <p:spPr bwMode="auto">
          <a:xfrm>
            <a:off x="5282783" y="3154349"/>
            <a:ext cx="5846164" cy="16938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Jobbra nyíl 5"/>
          <p:cNvSpPr/>
          <p:nvPr/>
        </p:nvSpPr>
        <p:spPr>
          <a:xfrm>
            <a:off x="3087974" y="3792511"/>
            <a:ext cx="2323475" cy="231641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7" name="Szövegdoboz 6"/>
          <p:cNvSpPr txBox="1"/>
          <p:nvPr/>
        </p:nvSpPr>
        <p:spPr>
          <a:xfrm>
            <a:off x="1454046" y="3522689"/>
            <a:ext cx="151400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3600" b="1" dirty="0" err="1" smtClean="0"/>
              <a:t>-F</a:t>
            </a:r>
            <a:r>
              <a:rPr lang="hu-HU" sz="2000" dirty="0" err="1" smtClean="0"/>
              <a:t>szakít</a:t>
            </a:r>
            <a:endParaRPr lang="hu-HU" sz="2000" dirty="0"/>
          </a:p>
        </p:txBody>
      </p:sp>
      <p:sp>
        <p:nvSpPr>
          <p:cNvPr id="8" name="Szövegdoboz 7"/>
          <p:cNvSpPr txBox="1"/>
          <p:nvPr/>
        </p:nvSpPr>
        <p:spPr>
          <a:xfrm>
            <a:off x="2038663" y="5060759"/>
            <a:ext cx="284813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800" dirty="0" err="1" smtClean="0">
                <a:solidFill>
                  <a:schemeClr val="accent1">
                    <a:lumMod val="75000"/>
                  </a:schemeClr>
                </a:solidFill>
              </a:rPr>
              <a:t>Pl</a:t>
            </a:r>
            <a:r>
              <a:rPr lang="hu-HU" sz="2800" dirty="0" smtClean="0">
                <a:solidFill>
                  <a:schemeClr val="accent1">
                    <a:lumMod val="75000"/>
                  </a:schemeClr>
                </a:solidFill>
              </a:rPr>
              <a:t>:50 vagy 70 </a:t>
            </a:r>
            <a:r>
              <a:rPr lang="hu-HU" sz="2800" dirty="0" err="1" smtClean="0">
                <a:solidFill>
                  <a:schemeClr val="accent1">
                    <a:lumMod val="75000"/>
                  </a:schemeClr>
                </a:solidFill>
              </a:rPr>
              <a:t>kN</a:t>
            </a:r>
            <a:endParaRPr lang="hu-HU" sz="2800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836083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u-HU" b="1" dirty="0" smtClean="0"/>
              <a:t>Villamos szempontok</a:t>
            </a:r>
            <a:endParaRPr lang="hu-HU" b="1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874978"/>
          </a:xfrm>
        </p:spPr>
        <p:txBody>
          <a:bodyPr>
            <a:normAutofit/>
          </a:bodyPr>
          <a:lstStyle/>
          <a:p>
            <a:r>
              <a:rPr lang="hu-HU" sz="3600" dirty="0" smtClean="0">
                <a:solidFill>
                  <a:srgbClr val="FF0000"/>
                </a:solidFill>
              </a:rPr>
              <a:t>Átütési távolság</a:t>
            </a:r>
            <a:r>
              <a:rPr lang="hu-HU" sz="3600" dirty="0" smtClean="0"/>
              <a:t>:</a:t>
            </a:r>
          </a:p>
          <a:p>
            <a:pPr marL="0" indent="0">
              <a:buNone/>
            </a:pPr>
            <a:r>
              <a:rPr lang="hu-HU" sz="3600" dirty="0" smtClean="0"/>
              <a:t>A szigetelő anyagon belül történik</a:t>
            </a:r>
            <a:endParaRPr lang="hu-HU" sz="3600" dirty="0"/>
          </a:p>
        </p:txBody>
      </p:sp>
      <p:pic>
        <p:nvPicPr>
          <p:cNvPr id="1026" name="Picture 2" descr="DSCN7526jav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3372787"/>
            <a:ext cx="2384685" cy="33278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Lefelé nyíl 3"/>
          <p:cNvSpPr/>
          <p:nvPr/>
        </p:nvSpPr>
        <p:spPr>
          <a:xfrm>
            <a:off x="1984823" y="4452079"/>
            <a:ext cx="83820" cy="869429"/>
          </a:xfrm>
          <a:prstGeom prst="down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5" name="Szabadkézi sokszög 4"/>
          <p:cNvSpPr/>
          <p:nvPr/>
        </p:nvSpPr>
        <p:spPr>
          <a:xfrm>
            <a:off x="1873770" y="4494970"/>
            <a:ext cx="360473" cy="946460"/>
          </a:xfrm>
          <a:custGeom>
            <a:avLst/>
            <a:gdLst>
              <a:gd name="connsiteX0" fmla="*/ 164892 w 360473"/>
              <a:gd name="connsiteY0" fmla="*/ 17069 h 946460"/>
              <a:gd name="connsiteX1" fmla="*/ 254833 w 360473"/>
              <a:gd name="connsiteY1" fmla="*/ 47050 h 946460"/>
              <a:gd name="connsiteX2" fmla="*/ 329784 w 360473"/>
              <a:gd name="connsiteY2" fmla="*/ 107010 h 946460"/>
              <a:gd name="connsiteX3" fmla="*/ 359764 w 360473"/>
              <a:gd name="connsiteY3" fmla="*/ 136991 h 946460"/>
              <a:gd name="connsiteX4" fmla="*/ 344774 w 360473"/>
              <a:gd name="connsiteY4" fmla="*/ 226932 h 946460"/>
              <a:gd name="connsiteX5" fmla="*/ 299804 w 360473"/>
              <a:gd name="connsiteY5" fmla="*/ 316873 h 946460"/>
              <a:gd name="connsiteX6" fmla="*/ 224853 w 360473"/>
              <a:gd name="connsiteY6" fmla="*/ 391823 h 946460"/>
              <a:gd name="connsiteX7" fmla="*/ 179882 w 360473"/>
              <a:gd name="connsiteY7" fmla="*/ 466774 h 946460"/>
              <a:gd name="connsiteX8" fmla="*/ 164892 w 360473"/>
              <a:gd name="connsiteY8" fmla="*/ 511745 h 946460"/>
              <a:gd name="connsiteX9" fmla="*/ 239843 w 360473"/>
              <a:gd name="connsiteY9" fmla="*/ 496755 h 946460"/>
              <a:gd name="connsiteX10" fmla="*/ 269823 w 360473"/>
              <a:gd name="connsiteY10" fmla="*/ 466774 h 946460"/>
              <a:gd name="connsiteX11" fmla="*/ 314794 w 360473"/>
              <a:gd name="connsiteY11" fmla="*/ 451784 h 946460"/>
              <a:gd name="connsiteX12" fmla="*/ 344774 w 360473"/>
              <a:gd name="connsiteY12" fmla="*/ 406814 h 946460"/>
              <a:gd name="connsiteX13" fmla="*/ 329784 w 360473"/>
              <a:gd name="connsiteY13" fmla="*/ 256912 h 946460"/>
              <a:gd name="connsiteX14" fmla="*/ 254833 w 360473"/>
              <a:gd name="connsiteY14" fmla="*/ 181961 h 946460"/>
              <a:gd name="connsiteX15" fmla="*/ 134912 w 360473"/>
              <a:gd name="connsiteY15" fmla="*/ 47050 h 946460"/>
              <a:gd name="connsiteX16" fmla="*/ 119922 w 360473"/>
              <a:gd name="connsiteY16" fmla="*/ 2079 h 946460"/>
              <a:gd name="connsiteX17" fmla="*/ 149902 w 360473"/>
              <a:gd name="connsiteY17" fmla="*/ 32060 h 946460"/>
              <a:gd name="connsiteX18" fmla="*/ 209863 w 360473"/>
              <a:gd name="connsiteY18" fmla="*/ 122000 h 946460"/>
              <a:gd name="connsiteX19" fmla="*/ 269823 w 360473"/>
              <a:gd name="connsiteY19" fmla="*/ 196951 h 946460"/>
              <a:gd name="connsiteX20" fmla="*/ 314794 w 360473"/>
              <a:gd name="connsiteY20" fmla="*/ 286892 h 946460"/>
              <a:gd name="connsiteX21" fmla="*/ 299804 w 360473"/>
              <a:gd name="connsiteY21" fmla="*/ 496755 h 946460"/>
              <a:gd name="connsiteX22" fmla="*/ 269823 w 360473"/>
              <a:gd name="connsiteY22" fmla="*/ 526735 h 946460"/>
              <a:gd name="connsiteX23" fmla="*/ 134912 w 360473"/>
              <a:gd name="connsiteY23" fmla="*/ 601686 h 946460"/>
              <a:gd name="connsiteX24" fmla="*/ 44971 w 360473"/>
              <a:gd name="connsiteY24" fmla="*/ 676637 h 946460"/>
              <a:gd name="connsiteX25" fmla="*/ 14991 w 360473"/>
              <a:gd name="connsiteY25" fmla="*/ 766578 h 946460"/>
              <a:gd name="connsiteX26" fmla="*/ 0 w 360473"/>
              <a:gd name="connsiteY26" fmla="*/ 811548 h 946460"/>
              <a:gd name="connsiteX27" fmla="*/ 59961 w 360473"/>
              <a:gd name="connsiteY27" fmla="*/ 871509 h 946460"/>
              <a:gd name="connsiteX28" fmla="*/ 74951 w 360473"/>
              <a:gd name="connsiteY28" fmla="*/ 931469 h 946460"/>
              <a:gd name="connsiteX29" fmla="*/ 119922 w 360473"/>
              <a:gd name="connsiteY29" fmla="*/ 946460 h 946460"/>
              <a:gd name="connsiteX30" fmla="*/ 209863 w 360473"/>
              <a:gd name="connsiteY30" fmla="*/ 916479 h 9464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360473" h="946460">
                <a:moveTo>
                  <a:pt x="164892" y="17069"/>
                </a:moveTo>
                <a:cubicBezTo>
                  <a:pt x="194872" y="27063"/>
                  <a:pt x="228034" y="30301"/>
                  <a:pt x="254833" y="47050"/>
                </a:cubicBezTo>
                <a:cubicBezTo>
                  <a:pt x="409811" y="143911"/>
                  <a:pt x="165781" y="52342"/>
                  <a:pt x="329784" y="107010"/>
                </a:cubicBezTo>
                <a:cubicBezTo>
                  <a:pt x="339777" y="117004"/>
                  <a:pt x="358011" y="122967"/>
                  <a:pt x="359764" y="136991"/>
                </a:cubicBezTo>
                <a:cubicBezTo>
                  <a:pt x="363534" y="167150"/>
                  <a:pt x="351367" y="197262"/>
                  <a:pt x="344774" y="226932"/>
                </a:cubicBezTo>
                <a:cubicBezTo>
                  <a:pt x="336945" y="262161"/>
                  <a:pt x="323887" y="289349"/>
                  <a:pt x="299804" y="316873"/>
                </a:cubicBezTo>
                <a:cubicBezTo>
                  <a:pt x="276538" y="343463"/>
                  <a:pt x="224853" y="391823"/>
                  <a:pt x="224853" y="391823"/>
                </a:cubicBezTo>
                <a:cubicBezTo>
                  <a:pt x="182389" y="519219"/>
                  <a:pt x="241613" y="363890"/>
                  <a:pt x="179882" y="466774"/>
                </a:cubicBezTo>
                <a:cubicBezTo>
                  <a:pt x="171752" y="480323"/>
                  <a:pt x="150759" y="504678"/>
                  <a:pt x="164892" y="511745"/>
                </a:cubicBezTo>
                <a:cubicBezTo>
                  <a:pt x="187681" y="523139"/>
                  <a:pt x="214859" y="501752"/>
                  <a:pt x="239843" y="496755"/>
                </a:cubicBezTo>
                <a:cubicBezTo>
                  <a:pt x="249836" y="486761"/>
                  <a:pt x="257704" y="474045"/>
                  <a:pt x="269823" y="466774"/>
                </a:cubicBezTo>
                <a:cubicBezTo>
                  <a:pt x="283372" y="458644"/>
                  <a:pt x="302455" y="461655"/>
                  <a:pt x="314794" y="451784"/>
                </a:cubicBezTo>
                <a:cubicBezTo>
                  <a:pt x="328862" y="440530"/>
                  <a:pt x="334781" y="421804"/>
                  <a:pt x="344774" y="406814"/>
                </a:cubicBezTo>
                <a:cubicBezTo>
                  <a:pt x="339777" y="356847"/>
                  <a:pt x="341076" y="305843"/>
                  <a:pt x="329784" y="256912"/>
                </a:cubicBezTo>
                <a:cubicBezTo>
                  <a:pt x="318823" y="209414"/>
                  <a:pt x="285782" y="209471"/>
                  <a:pt x="254833" y="181961"/>
                </a:cubicBezTo>
                <a:cubicBezTo>
                  <a:pt x="170823" y="107286"/>
                  <a:pt x="180477" y="115398"/>
                  <a:pt x="134912" y="47050"/>
                </a:cubicBezTo>
                <a:cubicBezTo>
                  <a:pt x="129915" y="32060"/>
                  <a:pt x="108749" y="13252"/>
                  <a:pt x="119922" y="2079"/>
                </a:cubicBezTo>
                <a:cubicBezTo>
                  <a:pt x="129916" y="-7915"/>
                  <a:pt x="141422" y="20754"/>
                  <a:pt x="149902" y="32060"/>
                </a:cubicBezTo>
                <a:cubicBezTo>
                  <a:pt x="171521" y="60885"/>
                  <a:pt x="184385" y="96521"/>
                  <a:pt x="209863" y="122000"/>
                </a:cubicBezTo>
                <a:cubicBezTo>
                  <a:pt x="237747" y="149885"/>
                  <a:pt x="250913" y="159132"/>
                  <a:pt x="269823" y="196951"/>
                </a:cubicBezTo>
                <a:cubicBezTo>
                  <a:pt x="331885" y="321074"/>
                  <a:pt x="228877" y="158016"/>
                  <a:pt x="314794" y="286892"/>
                </a:cubicBezTo>
                <a:cubicBezTo>
                  <a:pt x="309797" y="356846"/>
                  <a:pt x="312729" y="427824"/>
                  <a:pt x="299804" y="496755"/>
                </a:cubicBezTo>
                <a:cubicBezTo>
                  <a:pt x="297199" y="510646"/>
                  <a:pt x="281129" y="518255"/>
                  <a:pt x="269823" y="526735"/>
                </a:cubicBezTo>
                <a:cubicBezTo>
                  <a:pt x="80766" y="668527"/>
                  <a:pt x="251764" y="543261"/>
                  <a:pt x="134912" y="601686"/>
                </a:cubicBezTo>
                <a:cubicBezTo>
                  <a:pt x="93170" y="622557"/>
                  <a:pt x="78125" y="643482"/>
                  <a:pt x="44971" y="676637"/>
                </a:cubicBezTo>
                <a:lnTo>
                  <a:pt x="14991" y="766578"/>
                </a:lnTo>
                <a:lnTo>
                  <a:pt x="0" y="811548"/>
                </a:lnTo>
                <a:cubicBezTo>
                  <a:pt x="19987" y="831535"/>
                  <a:pt x="53106" y="844087"/>
                  <a:pt x="59961" y="871509"/>
                </a:cubicBezTo>
                <a:cubicBezTo>
                  <a:pt x="64958" y="891496"/>
                  <a:pt x="62081" y="915382"/>
                  <a:pt x="74951" y="931469"/>
                </a:cubicBezTo>
                <a:cubicBezTo>
                  <a:pt x="84822" y="943808"/>
                  <a:pt x="104932" y="941463"/>
                  <a:pt x="119922" y="946460"/>
                </a:cubicBezTo>
                <a:cubicBezTo>
                  <a:pt x="190722" y="928759"/>
                  <a:pt x="161455" y="940682"/>
                  <a:pt x="209863" y="916479"/>
                </a:cubicBezTo>
              </a:path>
            </a:pathLst>
          </a:cu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6" name="Szövegdoboz 5"/>
          <p:cNvSpPr txBox="1"/>
          <p:nvPr/>
        </p:nvSpPr>
        <p:spPr>
          <a:xfrm>
            <a:off x="4182256" y="3642610"/>
            <a:ext cx="397239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3200" dirty="0" smtClean="0"/>
              <a:t>Értéke általában 3-5 </a:t>
            </a:r>
            <a:r>
              <a:rPr lang="hu-HU" sz="3200" dirty="0" err="1" smtClean="0"/>
              <a:t>Uo</a:t>
            </a:r>
            <a:r>
              <a:rPr lang="hu-HU" sz="3200" dirty="0" smtClean="0"/>
              <a:t> kV</a:t>
            </a:r>
            <a:endParaRPr lang="hu-HU" sz="3200" dirty="0"/>
          </a:p>
        </p:txBody>
      </p:sp>
    </p:spTree>
    <p:extLst>
      <p:ext uri="{BB962C8B-B14F-4D97-AF65-F5344CB8AC3E}">
        <p14:creationId xmlns:p14="http://schemas.microsoft.com/office/powerpoint/2010/main" val="122657942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130715"/>
          </a:xfrm>
        </p:spPr>
        <p:txBody>
          <a:bodyPr/>
          <a:lstStyle/>
          <a:p>
            <a:pPr algn="ctr"/>
            <a:r>
              <a:rPr lang="hu-HU" b="1" dirty="0"/>
              <a:t>Villamos szempontok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838200" y="1618938"/>
            <a:ext cx="10515600" cy="5389231"/>
          </a:xfrm>
        </p:spPr>
        <p:txBody>
          <a:bodyPr/>
          <a:lstStyle/>
          <a:p>
            <a:r>
              <a:rPr lang="hu-HU" dirty="0" smtClean="0">
                <a:solidFill>
                  <a:srgbClr val="0070C0"/>
                </a:solidFill>
              </a:rPr>
              <a:t>Átívelési vagy zsinór távolság: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hu-HU" dirty="0" smtClean="0">
                <a:solidFill>
                  <a:srgbClr val="0070C0"/>
                </a:solidFill>
              </a:rPr>
              <a:t> </a:t>
            </a:r>
            <a:r>
              <a:rPr lang="hu-HU" dirty="0" smtClean="0"/>
              <a:t>A szigetelők mentén a levegőben/más közegben jön létre</a:t>
            </a:r>
            <a:endParaRPr lang="hu-HU" dirty="0"/>
          </a:p>
          <a:p>
            <a:pPr>
              <a:buFont typeface="Wingdings" panose="05000000000000000000" pitchFamily="2" charset="2"/>
              <a:buChar char="Ø"/>
            </a:pPr>
            <a:r>
              <a:rPr lang="hu-HU" dirty="0" smtClean="0">
                <a:solidFill>
                  <a:srgbClr val="00B050"/>
                </a:solidFill>
              </a:rPr>
              <a:t>A belső biztonsági </a:t>
            </a:r>
            <a:r>
              <a:rPr lang="hu-HU" dirty="0" smtClean="0"/>
              <a:t>távolsággal függ össze,amit szabvány határoz meg.</a:t>
            </a:r>
          </a:p>
          <a:p>
            <a:pPr marL="0" indent="0">
              <a:buNone/>
            </a:pPr>
            <a:r>
              <a:rPr lang="hu-HU" dirty="0"/>
              <a:t> </a:t>
            </a:r>
            <a:r>
              <a:rPr lang="hu-HU" dirty="0" smtClean="0"/>
              <a:t>  </a:t>
            </a:r>
            <a:r>
              <a:rPr lang="hu-HU" dirty="0" smtClean="0">
                <a:solidFill>
                  <a:srgbClr val="FF0000"/>
                </a:solidFill>
              </a:rPr>
              <a:t>pl.20 kV-on kb.200 mm</a:t>
            </a:r>
            <a:endParaRPr lang="hu-HU" dirty="0">
              <a:solidFill>
                <a:srgbClr val="FF0000"/>
              </a:solidFill>
            </a:endParaRPr>
          </a:p>
        </p:txBody>
      </p:sp>
      <p:pic>
        <p:nvPicPr>
          <p:cNvPr id="6" name="Kép 5" descr="C:\Users\imre.hajos\Documents\közös\P1010318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320852" y="3432747"/>
            <a:ext cx="3302833" cy="35754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Szabadkézi sokszög 4"/>
          <p:cNvSpPr/>
          <p:nvPr/>
        </p:nvSpPr>
        <p:spPr>
          <a:xfrm>
            <a:off x="6895476" y="3837483"/>
            <a:ext cx="389744" cy="1964181"/>
          </a:xfrm>
          <a:custGeom>
            <a:avLst/>
            <a:gdLst>
              <a:gd name="connsiteX0" fmla="*/ 314793 w 389744"/>
              <a:gd name="connsiteY0" fmla="*/ 0 h 1964181"/>
              <a:gd name="connsiteX1" fmla="*/ 239842 w 389744"/>
              <a:gd name="connsiteY1" fmla="*/ 14990 h 1964181"/>
              <a:gd name="connsiteX2" fmla="*/ 149901 w 389744"/>
              <a:gd name="connsiteY2" fmla="*/ 44970 h 1964181"/>
              <a:gd name="connsiteX3" fmla="*/ 74951 w 389744"/>
              <a:gd name="connsiteY3" fmla="*/ 119921 h 1964181"/>
              <a:gd name="connsiteX4" fmla="*/ 14990 w 389744"/>
              <a:gd name="connsiteY4" fmla="*/ 179882 h 1964181"/>
              <a:gd name="connsiteX5" fmla="*/ 0 w 389744"/>
              <a:gd name="connsiteY5" fmla="*/ 224852 h 1964181"/>
              <a:gd name="connsiteX6" fmla="*/ 14990 w 389744"/>
              <a:gd name="connsiteY6" fmla="*/ 689547 h 1964181"/>
              <a:gd name="connsiteX7" fmla="*/ 29980 w 389744"/>
              <a:gd name="connsiteY7" fmla="*/ 1319134 h 1964181"/>
              <a:gd name="connsiteX8" fmla="*/ 44970 w 389744"/>
              <a:gd name="connsiteY8" fmla="*/ 1364105 h 1964181"/>
              <a:gd name="connsiteX9" fmla="*/ 89941 w 389744"/>
              <a:gd name="connsiteY9" fmla="*/ 1588957 h 1964181"/>
              <a:gd name="connsiteX10" fmla="*/ 104931 w 389744"/>
              <a:gd name="connsiteY10" fmla="*/ 1648918 h 1964181"/>
              <a:gd name="connsiteX11" fmla="*/ 149901 w 389744"/>
              <a:gd name="connsiteY11" fmla="*/ 1693888 h 1964181"/>
              <a:gd name="connsiteX12" fmla="*/ 209862 w 389744"/>
              <a:gd name="connsiteY12" fmla="*/ 1783829 h 1964181"/>
              <a:gd name="connsiteX13" fmla="*/ 254832 w 389744"/>
              <a:gd name="connsiteY13" fmla="*/ 1873770 h 1964181"/>
              <a:gd name="connsiteX14" fmla="*/ 284813 w 389744"/>
              <a:gd name="connsiteY14" fmla="*/ 1903750 h 1964181"/>
              <a:gd name="connsiteX15" fmla="*/ 329783 w 389744"/>
              <a:gd name="connsiteY15" fmla="*/ 1918741 h 1964181"/>
              <a:gd name="connsiteX16" fmla="*/ 389744 w 389744"/>
              <a:gd name="connsiteY16" fmla="*/ 1963711 h 19641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389744" h="1964181">
                <a:moveTo>
                  <a:pt x="314793" y="0"/>
                </a:moveTo>
                <a:cubicBezTo>
                  <a:pt x="289809" y="4997"/>
                  <a:pt x="264423" y="8286"/>
                  <a:pt x="239842" y="14990"/>
                </a:cubicBezTo>
                <a:cubicBezTo>
                  <a:pt x="209353" y="23305"/>
                  <a:pt x="149901" y="44970"/>
                  <a:pt x="149901" y="44970"/>
                </a:cubicBezTo>
                <a:cubicBezTo>
                  <a:pt x="92162" y="131580"/>
                  <a:pt x="152676" y="53299"/>
                  <a:pt x="74951" y="119921"/>
                </a:cubicBezTo>
                <a:cubicBezTo>
                  <a:pt x="53490" y="138316"/>
                  <a:pt x="14990" y="179882"/>
                  <a:pt x="14990" y="179882"/>
                </a:cubicBezTo>
                <a:cubicBezTo>
                  <a:pt x="9993" y="194872"/>
                  <a:pt x="0" y="209051"/>
                  <a:pt x="0" y="224852"/>
                </a:cubicBezTo>
                <a:cubicBezTo>
                  <a:pt x="0" y="379831"/>
                  <a:pt x="10746" y="534626"/>
                  <a:pt x="14990" y="689547"/>
                </a:cubicBezTo>
                <a:cubicBezTo>
                  <a:pt x="20739" y="899390"/>
                  <a:pt x="20659" y="1109419"/>
                  <a:pt x="29980" y="1319134"/>
                </a:cubicBezTo>
                <a:cubicBezTo>
                  <a:pt x="30682" y="1334920"/>
                  <a:pt x="39973" y="1349115"/>
                  <a:pt x="44970" y="1364105"/>
                </a:cubicBezTo>
                <a:cubicBezTo>
                  <a:pt x="65788" y="1509830"/>
                  <a:pt x="51390" y="1434754"/>
                  <a:pt x="89941" y="1588957"/>
                </a:cubicBezTo>
                <a:cubicBezTo>
                  <a:pt x="94938" y="1608944"/>
                  <a:pt x="90363" y="1634350"/>
                  <a:pt x="104931" y="1648918"/>
                </a:cubicBezTo>
                <a:cubicBezTo>
                  <a:pt x="119921" y="1663908"/>
                  <a:pt x="136886" y="1677154"/>
                  <a:pt x="149901" y="1693888"/>
                </a:cubicBezTo>
                <a:cubicBezTo>
                  <a:pt x="172022" y="1722330"/>
                  <a:pt x="209862" y="1783829"/>
                  <a:pt x="209862" y="1783829"/>
                </a:cubicBezTo>
                <a:cubicBezTo>
                  <a:pt x="225694" y="1831327"/>
                  <a:pt x="221622" y="1832259"/>
                  <a:pt x="254832" y="1873770"/>
                </a:cubicBezTo>
                <a:cubicBezTo>
                  <a:pt x="263661" y="1884806"/>
                  <a:pt x="272694" y="1896479"/>
                  <a:pt x="284813" y="1903750"/>
                </a:cubicBezTo>
                <a:cubicBezTo>
                  <a:pt x="298362" y="1911880"/>
                  <a:pt x="314793" y="1913744"/>
                  <a:pt x="329783" y="1918741"/>
                </a:cubicBezTo>
                <a:cubicBezTo>
                  <a:pt x="365307" y="1972026"/>
                  <a:pt x="341748" y="1963711"/>
                  <a:pt x="389744" y="1963711"/>
                </a:cubicBezTo>
              </a:path>
            </a:pathLst>
          </a:cu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cxnSp>
        <p:nvCxnSpPr>
          <p:cNvPr id="8" name="Egyenes összekötő 7"/>
          <p:cNvCxnSpPr/>
          <p:nvPr/>
        </p:nvCxnSpPr>
        <p:spPr>
          <a:xfrm flipH="1">
            <a:off x="4781862" y="5801664"/>
            <a:ext cx="2503359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Egyenes összekötő 9"/>
          <p:cNvCxnSpPr/>
          <p:nvPr/>
        </p:nvCxnSpPr>
        <p:spPr>
          <a:xfrm flipH="1">
            <a:off x="4736891" y="3837484"/>
            <a:ext cx="2968053" cy="0"/>
          </a:xfrm>
          <a:prstGeom prst="line">
            <a:avLst/>
          </a:prstGeom>
          <a:ln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Szövegdoboz 12"/>
          <p:cNvSpPr txBox="1"/>
          <p:nvPr/>
        </p:nvSpPr>
        <p:spPr>
          <a:xfrm>
            <a:off x="4357140" y="3944221"/>
            <a:ext cx="37975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400" b="1" dirty="0" smtClean="0"/>
              <a:t>U</a:t>
            </a:r>
            <a:endParaRPr lang="hu-HU" sz="2400" b="1" dirty="0"/>
          </a:p>
        </p:txBody>
      </p:sp>
      <p:sp>
        <p:nvSpPr>
          <p:cNvPr id="17" name="Szövegdoboz 16"/>
          <p:cNvSpPr txBox="1"/>
          <p:nvPr/>
        </p:nvSpPr>
        <p:spPr>
          <a:xfrm>
            <a:off x="4357140" y="5921115"/>
            <a:ext cx="75450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800" dirty="0" smtClean="0"/>
              <a:t>föld</a:t>
            </a:r>
            <a:endParaRPr lang="hu-HU" sz="2800" dirty="0"/>
          </a:p>
        </p:txBody>
      </p:sp>
    </p:spTree>
    <p:extLst>
      <p:ext uri="{BB962C8B-B14F-4D97-AF65-F5344CB8AC3E}">
        <p14:creationId xmlns:p14="http://schemas.microsoft.com/office/powerpoint/2010/main" val="296685701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261</TotalTime>
  <Words>228</Words>
  <Application>Microsoft Office PowerPoint</Application>
  <PresentationFormat>Szélesvásznú</PresentationFormat>
  <Paragraphs>44</Paragraphs>
  <Slides>11</Slides>
  <Notes>0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4</vt:i4>
      </vt:variant>
      <vt:variant>
        <vt:lpstr>Téma</vt:lpstr>
      </vt:variant>
      <vt:variant>
        <vt:i4>1</vt:i4>
      </vt:variant>
      <vt:variant>
        <vt:lpstr>Diacímek</vt:lpstr>
      </vt:variant>
      <vt:variant>
        <vt:i4>11</vt:i4>
      </vt:variant>
    </vt:vector>
  </HeadingPairs>
  <TitlesOfParts>
    <vt:vector size="16" baseType="lpstr">
      <vt:lpstr>Arial</vt:lpstr>
      <vt:lpstr>Calibri</vt:lpstr>
      <vt:lpstr>Calibri Light</vt:lpstr>
      <vt:lpstr>Wingdings</vt:lpstr>
      <vt:lpstr>Office-téma</vt:lpstr>
      <vt:lpstr>Villamos szabadvezetéki szigetelők jellemzése</vt:lpstr>
      <vt:lpstr>Hálózati szigetelők előállítási anyaga</vt:lpstr>
      <vt:lpstr>A szigetelők kialakítása villamos és mechanikai megfontolásból</vt:lpstr>
      <vt:lpstr>A szigetelők kialakítása villamos és mechanikai megfontolásból</vt:lpstr>
      <vt:lpstr>A szigetelők kialakítása villamos és mechanikai megfontolásból</vt:lpstr>
      <vt:lpstr>A hajlító-törőerő és szakító-törőerő</vt:lpstr>
      <vt:lpstr>A hajlító-törőerő és szakító-törőerő</vt:lpstr>
      <vt:lpstr>Villamos szempontok</vt:lpstr>
      <vt:lpstr>Villamos szempontok</vt:lpstr>
      <vt:lpstr>Villamos szempontok</vt:lpstr>
      <vt:lpstr>MOST LÁSSUK A SZIGETELŐKET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Villamos szabadvezetéki szigetelők jellemzése</dc:title>
  <dc:creator>Microsoft-fiók</dc:creator>
  <cp:lastModifiedBy>Microsoft-fiók</cp:lastModifiedBy>
  <cp:revision>29</cp:revision>
  <dcterms:created xsi:type="dcterms:W3CDTF">2021-10-13T13:05:00Z</dcterms:created>
  <dcterms:modified xsi:type="dcterms:W3CDTF">2021-10-13T17:28:52Z</dcterms:modified>
</cp:coreProperties>
</file>