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8"/>
  </p:notesMasterIdLst>
  <p:sldIdLst>
    <p:sldId id="256" r:id="rId2"/>
    <p:sldId id="257" r:id="rId3"/>
    <p:sldId id="258" r:id="rId4"/>
    <p:sldId id="259" r:id="rId5"/>
    <p:sldId id="260" r:id="rId6"/>
    <p:sldId id="261" r:id="rId7"/>
    <p:sldId id="262" r:id="rId8"/>
    <p:sldId id="263" r:id="rId9"/>
    <p:sldId id="265" r:id="rId10"/>
    <p:sldId id="266" r:id="rId11"/>
    <p:sldId id="267" r:id="rId12"/>
    <p:sldId id="273" r:id="rId13"/>
    <p:sldId id="274" r:id="rId14"/>
    <p:sldId id="316" r:id="rId15"/>
    <p:sldId id="275" r:id="rId16"/>
    <p:sldId id="317" r:id="rId17"/>
    <p:sldId id="279" r:id="rId18"/>
    <p:sldId id="283" r:id="rId19"/>
    <p:sldId id="285" r:id="rId20"/>
    <p:sldId id="286" r:id="rId21"/>
    <p:sldId id="287" r:id="rId22"/>
    <p:sldId id="336" r:id="rId23"/>
    <p:sldId id="276" r:id="rId24"/>
    <p:sldId id="313" r:id="rId25"/>
    <p:sldId id="314" r:id="rId26"/>
    <p:sldId id="289" r:id="rId27"/>
    <p:sldId id="290" r:id="rId28"/>
    <p:sldId id="288" r:id="rId29"/>
    <p:sldId id="291" r:id="rId30"/>
    <p:sldId id="292" r:id="rId31"/>
    <p:sldId id="293" r:id="rId32"/>
    <p:sldId id="277" r:id="rId33"/>
    <p:sldId id="278" r:id="rId34"/>
    <p:sldId id="315" r:id="rId35"/>
    <p:sldId id="334" r:id="rId36"/>
    <p:sldId id="295" r:id="rId37"/>
    <p:sldId id="280" r:id="rId38"/>
    <p:sldId id="296" r:id="rId39"/>
    <p:sldId id="281"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5" r:id="rId57"/>
  </p:sldIdLst>
  <p:sldSz cx="9144000" cy="6858000" type="screen4x3"/>
  <p:notesSz cx="6858000" cy="9144000"/>
  <p:custDataLst>
    <p:tags r:id="rId59"/>
  </p:custDataLst>
  <p:defaultTextStyle>
    <a:defPPr>
      <a:defRPr lang="en-US"/>
    </a:defPPr>
    <a:lvl1pPr algn="ctr" rtl="0" fontAlgn="base">
      <a:spcBef>
        <a:spcPct val="0"/>
      </a:spcBef>
      <a:spcAft>
        <a:spcPct val="0"/>
      </a:spcAft>
      <a:defRPr sz="2000" kern="1200">
        <a:solidFill>
          <a:schemeClr val="tx1"/>
        </a:solidFill>
        <a:latin typeface="Polo" pitchFamily="2" charset="0"/>
        <a:ea typeface="+mn-ea"/>
        <a:cs typeface="+mn-cs"/>
      </a:defRPr>
    </a:lvl1pPr>
    <a:lvl2pPr marL="457200" algn="ctr" rtl="0" fontAlgn="base">
      <a:spcBef>
        <a:spcPct val="0"/>
      </a:spcBef>
      <a:spcAft>
        <a:spcPct val="0"/>
      </a:spcAft>
      <a:defRPr sz="2000" kern="1200">
        <a:solidFill>
          <a:schemeClr val="tx1"/>
        </a:solidFill>
        <a:latin typeface="Polo" pitchFamily="2" charset="0"/>
        <a:ea typeface="+mn-ea"/>
        <a:cs typeface="+mn-cs"/>
      </a:defRPr>
    </a:lvl2pPr>
    <a:lvl3pPr marL="914400" algn="ctr" rtl="0" fontAlgn="base">
      <a:spcBef>
        <a:spcPct val="0"/>
      </a:spcBef>
      <a:spcAft>
        <a:spcPct val="0"/>
      </a:spcAft>
      <a:defRPr sz="2000" kern="1200">
        <a:solidFill>
          <a:schemeClr val="tx1"/>
        </a:solidFill>
        <a:latin typeface="Polo" pitchFamily="2" charset="0"/>
        <a:ea typeface="+mn-ea"/>
        <a:cs typeface="+mn-cs"/>
      </a:defRPr>
    </a:lvl3pPr>
    <a:lvl4pPr marL="1371600" algn="ctr" rtl="0" fontAlgn="base">
      <a:spcBef>
        <a:spcPct val="0"/>
      </a:spcBef>
      <a:spcAft>
        <a:spcPct val="0"/>
      </a:spcAft>
      <a:defRPr sz="2000" kern="1200">
        <a:solidFill>
          <a:schemeClr val="tx1"/>
        </a:solidFill>
        <a:latin typeface="Polo" pitchFamily="2" charset="0"/>
        <a:ea typeface="+mn-ea"/>
        <a:cs typeface="+mn-cs"/>
      </a:defRPr>
    </a:lvl4pPr>
    <a:lvl5pPr marL="1828800" algn="ctr" rtl="0" fontAlgn="base">
      <a:spcBef>
        <a:spcPct val="0"/>
      </a:spcBef>
      <a:spcAft>
        <a:spcPct val="0"/>
      </a:spcAft>
      <a:defRPr sz="2000" kern="1200">
        <a:solidFill>
          <a:schemeClr val="tx1"/>
        </a:solidFill>
        <a:latin typeface="Polo" pitchFamily="2" charset="0"/>
        <a:ea typeface="+mn-ea"/>
        <a:cs typeface="+mn-cs"/>
      </a:defRPr>
    </a:lvl5pPr>
    <a:lvl6pPr marL="2286000" algn="l" defTabSz="914400" rtl="0" eaLnBrk="1" latinLnBrk="0" hangingPunct="1">
      <a:defRPr sz="2000" kern="1200">
        <a:solidFill>
          <a:schemeClr val="tx1"/>
        </a:solidFill>
        <a:latin typeface="Polo" pitchFamily="2" charset="0"/>
        <a:ea typeface="+mn-ea"/>
        <a:cs typeface="+mn-cs"/>
      </a:defRPr>
    </a:lvl6pPr>
    <a:lvl7pPr marL="2743200" algn="l" defTabSz="914400" rtl="0" eaLnBrk="1" latinLnBrk="0" hangingPunct="1">
      <a:defRPr sz="2000" kern="1200">
        <a:solidFill>
          <a:schemeClr val="tx1"/>
        </a:solidFill>
        <a:latin typeface="Polo" pitchFamily="2" charset="0"/>
        <a:ea typeface="+mn-ea"/>
        <a:cs typeface="+mn-cs"/>
      </a:defRPr>
    </a:lvl7pPr>
    <a:lvl8pPr marL="3200400" algn="l" defTabSz="914400" rtl="0" eaLnBrk="1" latinLnBrk="0" hangingPunct="1">
      <a:defRPr sz="2000" kern="1200">
        <a:solidFill>
          <a:schemeClr val="tx1"/>
        </a:solidFill>
        <a:latin typeface="Polo" pitchFamily="2" charset="0"/>
        <a:ea typeface="+mn-ea"/>
        <a:cs typeface="+mn-cs"/>
      </a:defRPr>
    </a:lvl8pPr>
    <a:lvl9pPr marL="3657600" algn="l" defTabSz="914400" rtl="0" eaLnBrk="1" latinLnBrk="0" hangingPunct="1">
      <a:defRPr sz="2000" kern="1200">
        <a:solidFill>
          <a:schemeClr val="tx1"/>
        </a:solidFill>
        <a:latin typeface="Polo"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04" autoAdjust="0"/>
    <p:restoredTop sz="94704" autoAdjust="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539983D-41CD-4B77-8688-227734A4FE99}" type="slidenum">
              <a:rPr lang="en-US"/>
              <a:pPr>
                <a:defRPr/>
              </a:pPr>
              <a:t>‹#›</a:t>
            </a:fld>
            <a:endParaRPr lang="en-US"/>
          </a:p>
        </p:txBody>
      </p:sp>
    </p:spTree>
    <p:extLst>
      <p:ext uri="{BB962C8B-B14F-4D97-AF65-F5344CB8AC3E}">
        <p14:creationId xmlns:p14="http://schemas.microsoft.com/office/powerpoint/2010/main" val="4092760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F539983D-41CD-4B77-8688-227734A4FE99}" type="slidenum">
              <a:rPr lang="en-US" smtClean="0"/>
              <a:pPr>
                <a:defRPr/>
              </a:pPr>
              <a:t>26</a:t>
            </a:fld>
            <a:endParaRPr lang="en-US"/>
          </a:p>
        </p:txBody>
      </p:sp>
    </p:spTree>
    <p:extLst>
      <p:ext uri="{BB962C8B-B14F-4D97-AF65-F5344CB8AC3E}">
        <p14:creationId xmlns:p14="http://schemas.microsoft.com/office/powerpoint/2010/main" val="2981738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bwMode="gray">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9144000" cy="6858000"/>
          </a:xfrm>
          <a:prstGeom prst="rect">
            <a:avLst/>
          </a:prstGeom>
          <a:solidFill>
            <a:srgbClr val="F21C0A"/>
          </a:solidFill>
          <a:ln w="9525">
            <a:noFill/>
            <a:miter lim="800000"/>
            <a:headEnd/>
            <a:tailEnd/>
          </a:ln>
          <a:effectLst/>
        </p:spPr>
        <p:txBody>
          <a:bodyPr wrap="none" anchor="ctr"/>
          <a:lstStyle/>
          <a:p>
            <a:pPr>
              <a:defRPr/>
            </a:pPr>
            <a:endParaRPr lang="hu-HU"/>
          </a:p>
        </p:txBody>
      </p:sp>
      <p:pic>
        <p:nvPicPr>
          <p:cNvPr id="5" name="Picture 5" descr="EON_n_Ha_RGB"/>
          <p:cNvPicPr>
            <a:picLocks noChangeAspect="1" noChangeArrowheads="1"/>
          </p:cNvPicPr>
          <p:nvPr/>
        </p:nvPicPr>
        <p:blipFill>
          <a:blip r:embed="rId2" cstate="print"/>
          <a:srcRect/>
          <a:stretch>
            <a:fillRect/>
          </a:stretch>
        </p:blipFill>
        <p:spPr bwMode="ltGray">
          <a:xfrm>
            <a:off x="68263" y="400050"/>
            <a:ext cx="6335712" cy="2081213"/>
          </a:xfrm>
          <a:prstGeom prst="rect">
            <a:avLst/>
          </a:prstGeom>
          <a:noFill/>
          <a:ln w="9525">
            <a:noFill/>
            <a:miter lim="800000"/>
            <a:headEnd/>
            <a:tailEnd/>
          </a:ln>
        </p:spPr>
      </p:pic>
      <p:sp>
        <p:nvSpPr>
          <p:cNvPr id="19458" name="Rectangle 2"/>
          <p:cNvSpPr>
            <a:spLocks noGrp="1" noChangeArrowheads="1"/>
          </p:cNvSpPr>
          <p:nvPr>
            <p:ph type="ctrTitle"/>
          </p:nvPr>
        </p:nvSpPr>
        <p:spPr>
          <a:xfrm>
            <a:off x="3046413" y="4267200"/>
            <a:ext cx="5106987" cy="989013"/>
          </a:xfrm>
        </p:spPr>
        <p:txBody>
          <a:bodyPr anchor="b"/>
          <a:lstStyle>
            <a:lvl1pPr>
              <a:defRPr>
                <a:solidFill>
                  <a:schemeClr val="bg1"/>
                </a:solidFill>
              </a:defRPr>
            </a:lvl1pPr>
          </a:lstStyle>
          <a:p>
            <a:r>
              <a:rPr lang="hu-HU" smtClean="0"/>
              <a:t>Mintacím szerkesztése</a:t>
            </a:r>
            <a:endParaRPr lang="de-DE"/>
          </a:p>
        </p:txBody>
      </p:sp>
      <p:sp>
        <p:nvSpPr>
          <p:cNvPr id="19459" name="Rectangle 3"/>
          <p:cNvSpPr>
            <a:spLocks noGrp="1" noChangeArrowheads="1"/>
          </p:cNvSpPr>
          <p:nvPr>
            <p:ph type="subTitle" sz="quarter" idx="1"/>
          </p:nvPr>
        </p:nvSpPr>
        <p:spPr>
          <a:xfrm>
            <a:off x="3046413" y="5508625"/>
            <a:ext cx="5106987" cy="741363"/>
          </a:xfrm>
        </p:spPr>
        <p:txBody>
          <a:bodyPr/>
          <a:lstStyle>
            <a:lvl1pPr>
              <a:lnSpc>
                <a:spcPts val="2000"/>
              </a:lnSpc>
              <a:defRPr sz="1600">
                <a:solidFill>
                  <a:schemeClr val="bg1"/>
                </a:solidFill>
              </a:defRPr>
            </a:lvl1pPr>
          </a:lstStyle>
          <a:p>
            <a:r>
              <a:rPr lang="hu-HU" smtClean="0"/>
              <a:t>Alcím mintájának szerkesztése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C45FC902-64FA-4E1E-B02D-01ACC3775196}" type="slidenum">
              <a:rPr lang="hu-HU"/>
              <a:pPr>
                <a:defRPr/>
              </a:pPr>
              <a:t>‹#›</a:t>
            </a:fld>
            <a:r>
              <a:rPr lang="hu-HU"/>
              <a:t>. dia</a:t>
            </a:r>
          </a:p>
        </p:txBody>
      </p:sp>
      <p:sp>
        <p:nvSpPr>
          <p:cNvPr id="5" name="Élőláb helye 4"/>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53200" y="1143000"/>
            <a:ext cx="1981200" cy="5105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1143000"/>
            <a:ext cx="5791200" cy="5105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535029EA-22B8-4D0F-80F8-2333D0F6EF5C}" type="slidenum">
              <a:rPr lang="hu-HU"/>
              <a:pPr>
                <a:defRPr/>
              </a:pPr>
              <a:t>‹#›</a:t>
            </a:fld>
            <a:r>
              <a:rPr lang="hu-HU"/>
              <a:t>. dia</a:t>
            </a:r>
          </a:p>
        </p:txBody>
      </p:sp>
      <p:sp>
        <p:nvSpPr>
          <p:cNvPr id="5" name="Élőláb helye 4"/>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smtClean="0"/>
            </a:lvl1pPr>
          </a:lstStyle>
          <a:p>
            <a:pPr>
              <a:defRPr/>
            </a:pPr>
            <a:fld id="{455CB8DE-B053-4B37-B5FB-495D4BEAA976}" type="slidenum">
              <a:rPr lang="hu-HU"/>
              <a:pPr>
                <a:defRPr/>
              </a:pPr>
              <a:t>‹#›</a:t>
            </a:fld>
            <a:r>
              <a:rPr lang="hu-HU"/>
              <a:t>. dia</a:t>
            </a:r>
          </a:p>
        </p:txBody>
      </p:sp>
      <p:sp>
        <p:nvSpPr>
          <p:cNvPr id="5" name="Élőláb helye 4"/>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ia számának helye 3"/>
          <p:cNvSpPr>
            <a:spLocks noGrp="1"/>
          </p:cNvSpPr>
          <p:nvPr>
            <p:ph type="sldNum" sz="quarter" idx="10"/>
          </p:nvPr>
        </p:nvSpPr>
        <p:spPr/>
        <p:txBody>
          <a:bodyPr/>
          <a:lstStyle>
            <a:lvl1pPr>
              <a:defRPr smtClean="0"/>
            </a:lvl1pPr>
          </a:lstStyle>
          <a:p>
            <a:pPr>
              <a:defRPr/>
            </a:pPr>
            <a:fld id="{14A213AE-3EB5-4425-98D8-87962B66159E}" type="slidenum">
              <a:rPr lang="hu-HU"/>
              <a:pPr>
                <a:defRPr/>
              </a:pPr>
              <a:t>‹#›</a:t>
            </a:fld>
            <a:r>
              <a:rPr lang="hu-HU"/>
              <a:t>. dia</a:t>
            </a:r>
          </a:p>
        </p:txBody>
      </p:sp>
      <p:sp>
        <p:nvSpPr>
          <p:cNvPr id="5" name="Élőláb helye 4"/>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9050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050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4"/>
          <p:cNvSpPr>
            <a:spLocks noGrp="1"/>
          </p:cNvSpPr>
          <p:nvPr>
            <p:ph type="sldNum" sz="quarter" idx="10"/>
          </p:nvPr>
        </p:nvSpPr>
        <p:spPr/>
        <p:txBody>
          <a:bodyPr/>
          <a:lstStyle>
            <a:lvl1pPr>
              <a:defRPr smtClean="0"/>
            </a:lvl1pPr>
          </a:lstStyle>
          <a:p>
            <a:pPr>
              <a:defRPr/>
            </a:pPr>
            <a:fld id="{130C6A71-E310-45EF-8430-4EF6922A1C90}" type="slidenum">
              <a:rPr lang="hu-HU"/>
              <a:pPr>
                <a:defRPr/>
              </a:pPr>
              <a:t>‹#›</a:t>
            </a:fld>
            <a:r>
              <a:rPr lang="hu-HU"/>
              <a:t>. dia</a:t>
            </a:r>
          </a:p>
        </p:txBody>
      </p:sp>
      <p:sp>
        <p:nvSpPr>
          <p:cNvPr id="6" name="Élőláb helye 5"/>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ia számának helye 6"/>
          <p:cNvSpPr>
            <a:spLocks noGrp="1"/>
          </p:cNvSpPr>
          <p:nvPr>
            <p:ph type="sldNum" sz="quarter" idx="10"/>
          </p:nvPr>
        </p:nvSpPr>
        <p:spPr/>
        <p:txBody>
          <a:bodyPr/>
          <a:lstStyle>
            <a:lvl1pPr>
              <a:defRPr smtClean="0"/>
            </a:lvl1pPr>
          </a:lstStyle>
          <a:p>
            <a:pPr>
              <a:defRPr/>
            </a:pPr>
            <a:fld id="{2B60F931-D55E-4DD0-A95E-0940CC2CAADA}" type="slidenum">
              <a:rPr lang="hu-HU"/>
              <a:pPr>
                <a:defRPr/>
              </a:pPr>
              <a:t>‹#›</a:t>
            </a:fld>
            <a:r>
              <a:rPr lang="hu-HU"/>
              <a:t>. dia</a:t>
            </a:r>
          </a:p>
        </p:txBody>
      </p:sp>
      <p:sp>
        <p:nvSpPr>
          <p:cNvPr id="8" name="Élőláb helye 7"/>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ia számának helye 2"/>
          <p:cNvSpPr>
            <a:spLocks noGrp="1"/>
          </p:cNvSpPr>
          <p:nvPr>
            <p:ph type="sldNum" sz="quarter" idx="10"/>
          </p:nvPr>
        </p:nvSpPr>
        <p:spPr/>
        <p:txBody>
          <a:bodyPr/>
          <a:lstStyle>
            <a:lvl1pPr>
              <a:defRPr smtClean="0"/>
            </a:lvl1pPr>
          </a:lstStyle>
          <a:p>
            <a:pPr>
              <a:defRPr/>
            </a:pPr>
            <a:fld id="{21F1E9D0-8D2C-432C-8451-1D451CFA5166}" type="slidenum">
              <a:rPr lang="hu-HU"/>
              <a:pPr>
                <a:defRPr/>
              </a:pPr>
              <a:t>‹#›</a:t>
            </a:fld>
            <a:r>
              <a:rPr lang="hu-HU"/>
              <a:t>. dia</a:t>
            </a:r>
          </a:p>
        </p:txBody>
      </p:sp>
      <p:sp>
        <p:nvSpPr>
          <p:cNvPr id="4" name="Élőláb helye 3"/>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1"/>
          <p:cNvSpPr>
            <a:spLocks noGrp="1"/>
          </p:cNvSpPr>
          <p:nvPr>
            <p:ph type="sldNum" sz="quarter" idx="10"/>
          </p:nvPr>
        </p:nvSpPr>
        <p:spPr/>
        <p:txBody>
          <a:bodyPr/>
          <a:lstStyle>
            <a:lvl1pPr>
              <a:defRPr smtClean="0"/>
            </a:lvl1pPr>
          </a:lstStyle>
          <a:p>
            <a:pPr>
              <a:defRPr/>
            </a:pPr>
            <a:fld id="{C09C7ED3-FCFD-4BCD-8EE0-6256C16CEB46}" type="slidenum">
              <a:rPr lang="hu-HU"/>
              <a:pPr>
                <a:defRPr/>
              </a:pPr>
              <a:t>‹#›</a:t>
            </a:fld>
            <a:r>
              <a:rPr lang="hu-HU"/>
              <a:t>. dia</a:t>
            </a:r>
          </a:p>
        </p:txBody>
      </p:sp>
      <p:sp>
        <p:nvSpPr>
          <p:cNvPr id="3" name="Élőláb helye 2"/>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smtClean="0"/>
            </a:lvl1pPr>
          </a:lstStyle>
          <a:p>
            <a:pPr>
              <a:defRPr/>
            </a:pPr>
            <a:fld id="{27FD7566-5BB3-4232-9C03-CDF23B83F2B9}" type="slidenum">
              <a:rPr lang="hu-HU"/>
              <a:pPr>
                <a:defRPr/>
              </a:pPr>
              <a:t>‹#›</a:t>
            </a:fld>
            <a:r>
              <a:rPr lang="hu-HU"/>
              <a:t>. dia</a:t>
            </a:r>
          </a:p>
        </p:txBody>
      </p:sp>
      <p:sp>
        <p:nvSpPr>
          <p:cNvPr id="6" name="Élőláb helye 5"/>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smtClean="0"/>
            </a:lvl1pPr>
          </a:lstStyle>
          <a:p>
            <a:pPr>
              <a:defRPr/>
            </a:pPr>
            <a:fld id="{18AB8091-F631-4447-BC8E-843309342820}" type="slidenum">
              <a:rPr lang="hu-HU"/>
              <a:pPr>
                <a:defRPr/>
              </a:pPr>
              <a:t>‹#›</a:t>
            </a:fld>
            <a:r>
              <a:rPr lang="hu-HU"/>
              <a:t>. dia</a:t>
            </a:r>
          </a:p>
        </p:txBody>
      </p:sp>
      <p:sp>
        <p:nvSpPr>
          <p:cNvPr id="6" name="Élőláb helye 5"/>
          <p:cNvSpPr>
            <a:spLocks noGrp="1"/>
          </p:cNvSpPr>
          <p:nvPr>
            <p:ph type="ftr" sz="quarter" idx="11"/>
          </p:nvPr>
        </p:nvSpPr>
        <p:spPr/>
        <p:txBody>
          <a:bodyPr/>
          <a:lstStyle>
            <a:lvl1pPr>
              <a:defRPr smtClean="0"/>
            </a:lvl1pPr>
          </a:lstStyle>
          <a:p>
            <a:pPr>
              <a:defRPr/>
            </a:pPr>
            <a:r>
              <a:rPr lang="hu-HU" dirty="0" smtClean="0"/>
              <a:t>EDE-ÁHO Mérnökiroda</a:t>
            </a:r>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ltGray">
          <a:xfrm>
            <a:off x="0" y="0"/>
            <a:ext cx="9144000" cy="990600"/>
          </a:xfrm>
          <a:prstGeom prst="rect">
            <a:avLst/>
          </a:prstGeom>
          <a:solidFill>
            <a:srgbClr val="F21C0A"/>
          </a:solidFill>
          <a:ln w="9525">
            <a:noFill/>
            <a:miter lim="800000"/>
            <a:headEnd/>
            <a:tailEnd/>
          </a:ln>
          <a:effectLst/>
        </p:spPr>
        <p:txBody>
          <a:bodyPr wrap="none" anchor="ctr"/>
          <a:lstStyle/>
          <a:p>
            <a:pPr>
              <a:defRPr/>
            </a:pPr>
            <a:endParaRPr lang="hu-HU"/>
          </a:p>
        </p:txBody>
      </p:sp>
      <p:sp>
        <p:nvSpPr>
          <p:cNvPr id="1027" name="Rectangle 3"/>
          <p:cNvSpPr>
            <a:spLocks noGrp="1" noChangeArrowheads="1"/>
          </p:cNvSpPr>
          <p:nvPr>
            <p:ph type="title"/>
          </p:nvPr>
        </p:nvSpPr>
        <p:spPr bwMode="gray">
          <a:xfrm>
            <a:off x="609600" y="1143000"/>
            <a:ext cx="7924800"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u-HU" smtClean="0"/>
              <a:t>Mintacím szerkesztése</a:t>
            </a:r>
            <a:endParaRPr lang="de-DE" smtClean="0"/>
          </a:p>
        </p:txBody>
      </p:sp>
      <p:sp>
        <p:nvSpPr>
          <p:cNvPr id="1028" name="Objektbereich"/>
          <p:cNvSpPr>
            <a:spLocks noGrp="1" noChangeArrowheads="1"/>
          </p:cNvSpPr>
          <p:nvPr>
            <p:ph type="body" idx="1"/>
          </p:nvPr>
        </p:nvSpPr>
        <p:spPr bwMode="gray">
          <a:xfrm>
            <a:off x="609600" y="1905000"/>
            <a:ext cx="79248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smtClean="0"/>
          </a:p>
        </p:txBody>
      </p:sp>
      <p:sp>
        <p:nvSpPr>
          <p:cNvPr id="18437" name="Rectangle 5"/>
          <p:cNvSpPr>
            <a:spLocks noGrp="1" noChangeArrowheads="1"/>
          </p:cNvSpPr>
          <p:nvPr>
            <p:ph type="sldNum" sz="quarter" idx="4"/>
          </p:nvPr>
        </p:nvSpPr>
        <p:spPr bwMode="auto">
          <a:xfrm>
            <a:off x="8001000" y="6553200"/>
            <a:ext cx="5334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ts val="900"/>
              </a:lnSpc>
              <a:defRPr sz="700" noProof="1" smtClean="0"/>
            </a:lvl1pPr>
          </a:lstStyle>
          <a:p>
            <a:pPr>
              <a:defRPr/>
            </a:pPr>
            <a:fld id="{D14338E2-AB22-4D65-B56B-D223BAAF55D5}" type="slidenum">
              <a:rPr/>
              <a:pPr>
                <a:defRPr/>
              </a:pPr>
              <a:t>‹#›</a:t>
            </a:fld>
            <a:r>
              <a:rPr lang="hu-HU"/>
              <a:t>. dia</a:t>
            </a:r>
          </a:p>
        </p:txBody>
      </p:sp>
      <p:sp>
        <p:nvSpPr>
          <p:cNvPr id="18438" name="Rectangle 6"/>
          <p:cNvSpPr>
            <a:spLocks noGrp="1" noChangeArrowheads="1"/>
          </p:cNvSpPr>
          <p:nvPr>
            <p:ph type="ftr" sz="quarter" idx="3"/>
          </p:nvPr>
        </p:nvSpPr>
        <p:spPr bwMode="auto">
          <a:xfrm>
            <a:off x="3048000" y="6553200"/>
            <a:ext cx="51054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ts val="900"/>
              </a:lnSpc>
              <a:defRPr sz="700" noProof="1" smtClean="0"/>
            </a:lvl1pPr>
          </a:lstStyle>
          <a:p>
            <a:pPr>
              <a:defRPr/>
            </a:pPr>
            <a:r>
              <a:rPr lang="hu-HU" dirty="0" smtClean="0"/>
              <a:t>EDE-ÁHO Mérnökiroda</a:t>
            </a:r>
            <a:endParaRPr lang="hu-HU" dirty="0"/>
          </a:p>
        </p:txBody>
      </p:sp>
      <p:pic>
        <p:nvPicPr>
          <p:cNvPr id="1031" name="Picture 9" descr="EON_n_Ha_RGB"/>
          <p:cNvPicPr>
            <a:picLocks noChangeAspect="1" noChangeArrowheads="1"/>
          </p:cNvPicPr>
          <p:nvPr/>
        </p:nvPicPr>
        <p:blipFill>
          <a:blip r:embed="rId13" cstate="print"/>
          <a:srcRect/>
          <a:stretch>
            <a:fillRect/>
          </a:stretch>
        </p:blipFill>
        <p:spPr bwMode="ltGray">
          <a:xfrm>
            <a:off x="220663" y="338138"/>
            <a:ext cx="2214562"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rtl="0" eaLnBrk="1" fontAlgn="base" hangingPunct="1">
        <a:lnSpc>
          <a:spcPts val="3400"/>
        </a:lnSpc>
        <a:spcBef>
          <a:spcPct val="0"/>
        </a:spcBef>
        <a:spcAft>
          <a:spcPct val="0"/>
        </a:spcAft>
        <a:defRPr sz="2600">
          <a:solidFill>
            <a:schemeClr val="tx1"/>
          </a:solidFill>
          <a:latin typeface="+mj-lt"/>
          <a:ea typeface="+mj-ea"/>
          <a:cs typeface="+mj-cs"/>
        </a:defRPr>
      </a:lvl1pPr>
      <a:lvl2pPr algn="l" rtl="0" eaLnBrk="1" fontAlgn="base" hangingPunct="1">
        <a:lnSpc>
          <a:spcPts val="3400"/>
        </a:lnSpc>
        <a:spcBef>
          <a:spcPct val="0"/>
        </a:spcBef>
        <a:spcAft>
          <a:spcPct val="0"/>
        </a:spcAft>
        <a:defRPr sz="2600">
          <a:solidFill>
            <a:schemeClr val="tx1"/>
          </a:solidFill>
          <a:latin typeface="Polo" pitchFamily="2" charset="0"/>
        </a:defRPr>
      </a:lvl2pPr>
      <a:lvl3pPr algn="l" rtl="0" eaLnBrk="1" fontAlgn="base" hangingPunct="1">
        <a:lnSpc>
          <a:spcPts val="3400"/>
        </a:lnSpc>
        <a:spcBef>
          <a:spcPct val="0"/>
        </a:spcBef>
        <a:spcAft>
          <a:spcPct val="0"/>
        </a:spcAft>
        <a:defRPr sz="2600">
          <a:solidFill>
            <a:schemeClr val="tx1"/>
          </a:solidFill>
          <a:latin typeface="Polo" pitchFamily="2" charset="0"/>
        </a:defRPr>
      </a:lvl3pPr>
      <a:lvl4pPr algn="l" rtl="0" eaLnBrk="1" fontAlgn="base" hangingPunct="1">
        <a:lnSpc>
          <a:spcPts val="3400"/>
        </a:lnSpc>
        <a:spcBef>
          <a:spcPct val="0"/>
        </a:spcBef>
        <a:spcAft>
          <a:spcPct val="0"/>
        </a:spcAft>
        <a:defRPr sz="2600">
          <a:solidFill>
            <a:schemeClr val="tx1"/>
          </a:solidFill>
          <a:latin typeface="Polo" pitchFamily="2" charset="0"/>
        </a:defRPr>
      </a:lvl4pPr>
      <a:lvl5pPr algn="l" rtl="0" eaLnBrk="1" fontAlgn="base" hangingPunct="1">
        <a:lnSpc>
          <a:spcPts val="3400"/>
        </a:lnSpc>
        <a:spcBef>
          <a:spcPct val="0"/>
        </a:spcBef>
        <a:spcAft>
          <a:spcPct val="0"/>
        </a:spcAft>
        <a:defRPr sz="2600">
          <a:solidFill>
            <a:schemeClr val="tx1"/>
          </a:solidFill>
          <a:latin typeface="Polo" pitchFamily="2" charset="0"/>
        </a:defRPr>
      </a:lvl5pPr>
      <a:lvl6pPr marL="457200" algn="l" rtl="0" eaLnBrk="1" fontAlgn="base" hangingPunct="1">
        <a:lnSpc>
          <a:spcPts val="3400"/>
        </a:lnSpc>
        <a:spcBef>
          <a:spcPct val="0"/>
        </a:spcBef>
        <a:spcAft>
          <a:spcPct val="0"/>
        </a:spcAft>
        <a:defRPr sz="2600">
          <a:solidFill>
            <a:schemeClr val="tx1"/>
          </a:solidFill>
          <a:latin typeface="Polo" pitchFamily="2" charset="0"/>
        </a:defRPr>
      </a:lvl6pPr>
      <a:lvl7pPr marL="914400" algn="l" rtl="0" eaLnBrk="1" fontAlgn="base" hangingPunct="1">
        <a:lnSpc>
          <a:spcPts val="3400"/>
        </a:lnSpc>
        <a:spcBef>
          <a:spcPct val="0"/>
        </a:spcBef>
        <a:spcAft>
          <a:spcPct val="0"/>
        </a:spcAft>
        <a:defRPr sz="2600">
          <a:solidFill>
            <a:schemeClr val="tx1"/>
          </a:solidFill>
          <a:latin typeface="Polo" pitchFamily="2" charset="0"/>
        </a:defRPr>
      </a:lvl7pPr>
      <a:lvl8pPr marL="1371600" algn="l" rtl="0" eaLnBrk="1" fontAlgn="base" hangingPunct="1">
        <a:lnSpc>
          <a:spcPts val="3400"/>
        </a:lnSpc>
        <a:spcBef>
          <a:spcPct val="0"/>
        </a:spcBef>
        <a:spcAft>
          <a:spcPct val="0"/>
        </a:spcAft>
        <a:defRPr sz="2600">
          <a:solidFill>
            <a:schemeClr val="tx1"/>
          </a:solidFill>
          <a:latin typeface="Polo" pitchFamily="2" charset="0"/>
        </a:defRPr>
      </a:lvl8pPr>
      <a:lvl9pPr marL="1828800" algn="l" rtl="0" eaLnBrk="1" fontAlgn="base" hangingPunct="1">
        <a:lnSpc>
          <a:spcPts val="3400"/>
        </a:lnSpc>
        <a:spcBef>
          <a:spcPct val="0"/>
        </a:spcBef>
        <a:spcAft>
          <a:spcPct val="0"/>
        </a:spcAft>
        <a:defRPr sz="2600">
          <a:solidFill>
            <a:schemeClr val="tx1"/>
          </a:solidFill>
          <a:latin typeface="Polo" pitchFamily="2" charset="0"/>
        </a:defRPr>
      </a:lvl9pPr>
    </p:titleStyle>
    <p:bodyStyle>
      <a:lvl1pPr algn="l" rtl="0" eaLnBrk="1" fontAlgn="base" hangingPunct="1">
        <a:lnSpc>
          <a:spcPts val="2600"/>
        </a:lnSpc>
        <a:spcBef>
          <a:spcPct val="0"/>
        </a:spcBef>
        <a:spcAft>
          <a:spcPct val="0"/>
        </a:spcAft>
        <a:defRPr sz="2000">
          <a:solidFill>
            <a:schemeClr val="tx1"/>
          </a:solidFill>
          <a:latin typeface="+mn-lt"/>
          <a:ea typeface="+mn-ea"/>
          <a:cs typeface="+mn-cs"/>
        </a:defRPr>
      </a:lvl1pPr>
      <a:lvl2pPr marL="207963" indent="-206375" algn="l" rtl="0" eaLnBrk="1" fontAlgn="base" hangingPunct="1">
        <a:lnSpc>
          <a:spcPts val="2600"/>
        </a:lnSpc>
        <a:spcBef>
          <a:spcPct val="0"/>
        </a:spcBef>
        <a:spcAft>
          <a:spcPct val="0"/>
        </a:spcAft>
        <a:buClr>
          <a:srgbClr val="F21C0A"/>
        </a:buClr>
        <a:buFont typeface="Wingdings" pitchFamily="2" charset="2"/>
        <a:buChar char=""/>
        <a:defRPr sz="2000">
          <a:solidFill>
            <a:schemeClr val="tx1"/>
          </a:solidFill>
          <a:latin typeface="+mn-lt"/>
        </a:defRPr>
      </a:lvl2pPr>
      <a:lvl3pPr marL="209550"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3pPr>
      <a:lvl4pPr marL="412750" indent="-201613" algn="l" rtl="0" eaLnBrk="1" fontAlgn="base" hangingPunct="1">
        <a:lnSpc>
          <a:spcPts val="2600"/>
        </a:lnSpc>
        <a:spcBef>
          <a:spcPct val="0"/>
        </a:spcBef>
        <a:spcAft>
          <a:spcPct val="0"/>
        </a:spcAft>
        <a:buClr>
          <a:srgbClr val="F31C0A"/>
        </a:buClr>
        <a:buFont typeface="Wingdings" pitchFamily="2" charset="2"/>
        <a:buChar char=""/>
        <a:defRPr sz="2000">
          <a:solidFill>
            <a:schemeClr val="tx1"/>
          </a:solidFill>
          <a:latin typeface="+mn-lt"/>
        </a:defRPr>
      </a:lvl4pPr>
      <a:lvl5pPr marL="414338"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5pPr>
      <a:lvl6pPr marL="871538"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6pPr>
      <a:lvl7pPr marL="1328738"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7pPr>
      <a:lvl8pPr marL="1785938"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8pPr>
      <a:lvl9pPr marL="2243138" algn="l" rtl="0" eaLnBrk="1" fontAlgn="base" hangingPunct="1">
        <a:lnSpc>
          <a:spcPts val="2600"/>
        </a:lnSpc>
        <a:spcBef>
          <a:spcPct val="0"/>
        </a:spcBef>
        <a:spcAft>
          <a:spcPct val="0"/>
        </a:spcAft>
        <a:buClr>
          <a:srgbClr val="F21C0A"/>
        </a:buClr>
        <a:buFont typeface="Wingdings" pitchFamily="2" charset="2"/>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Microsoft_Word_97-2003_dokumentum1.doc"/><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ctrTitle"/>
          </p:nvPr>
        </p:nvSpPr>
        <p:spPr/>
        <p:txBody>
          <a:bodyPr/>
          <a:lstStyle/>
          <a:p>
            <a:pPr eaLnBrk="1" hangingPunct="1"/>
            <a:r>
              <a:rPr lang="hu-HU" smtClean="0"/>
              <a:t>   </a:t>
            </a:r>
          </a:p>
        </p:txBody>
      </p:sp>
      <p:sp>
        <p:nvSpPr>
          <p:cNvPr id="13315" name="Rectangle 7"/>
          <p:cNvSpPr>
            <a:spLocks noGrp="1" noChangeArrowheads="1"/>
          </p:cNvSpPr>
          <p:nvPr>
            <p:ph type="subTitle" idx="1"/>
          </p:nvPr>
        </p:nvSpPr>
        <p:spPr/>
        <p:txBody>
          <a:bodyPr/>
          <a:lstStyle/>
          <a:p>
            <a:pPr algn="r" eaLnBrk="1" hangingPunct="1"/>
            <a:r>
              <a:rPr lang="hu-HU" dirty="0" smtClean="0"/>
              <a:t>Készítette: Szekeres Károly</a:t>
            </a:r>
          </a:p>
          <a:p>
            <a:pPr algn="r" eaLnBrk="1" hangingPunct="1"/>
            <a:endParaRPr lang="hu-HU" dirty="0" smtClean="0"/>
          </a:p>
          <a:p>
            <a:pPr algn="r" eaLnBrk="1" hangingPunct="1"/>
            <a:r>
              <a:rPr lang="hu-HU" dirty="0" smtClean="0"/>
              <a:t>2011.12.14.</a:t>
            </a:r>
          </a:p>
        </p:txBody>
      </p:sp>
      <p:sp>
        <p:nvSpPr>
          <p:cNvPr id="4" name="Text Box 1"/>
          <p:cNvSpPr txBox="1">
            <a:spLocks noChangeArrowheads="1"/>
          </p:cNvSpPr>
          <p:nvPr/>
        </p:nvSpPr>
        <p:spPr bwMode="auto">
          <a:xfrm>
            <a:off x="1152525" y="2933700"/>
            <a:ext cx="6840538" cy="989013"/>
          </a:xfrm>
          <a:prstGeom prst="rect">
            <a:avLst/>
          </a:prstGeom>
          <a:noFill/>
          <a:ln w="9525">
            <a:noFill/>
            <a:round/>
            <a:headEnd/>
            <a:tailEnd/>
          </a:ln>
        </p:spPr>
        <p:txBody>
          <a:bodyPr lIns="0" tIns="0" rIns="0" bIns="0" anchor="b"/>
          <a:lstStyle/>
          <a:p>
            <a:pPr eaLnBrk="1" hangingPunct="1"/>
            <a:r>
              <a:rPr lang="hu-HU" sz="2800" dirty="0" smtClean="0">
                <a:solidFill>
                  <a:schemeClr val="bg1"/>
                </a:solidFill>
              </a:rPr>
              <a:t>Érintésvédelem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1916832"/>
            <a:ext cx="4680520" cy="3096344"/>
          </a:xfrm>
          <a:prstGeom prst="rect">
            <a:avLst/>
          </a:prstGeom>
          <a:noFill/>
          <a:ln w="9525">
            <a:noFill/>
            <a:miter lim="800000"/>
            <a:headEnd/>
            <a:tailEnd/>
          </a:ln>
        </p:spPr>
      </p:pic>
      <p:sp>
        <p:nvSpPr>
          <p:cNvPr id="2" name="Cím 1"/>
          <p:cNvSpPr>
            <a:spLocks noGrp="1"/>
          </p:cNvSpPr>
          <p:nvPr>
            <p:ph type="title"/>
          </p:nvPr>
        </p:nvSpPr>
        <p:spPr/>
        <p:txBody>
          <a:bodyPr/>
          <a:lstStyle/>
          <a:p>
            <a:r>
              <a:rPr lang="hu-HU" b="1" dirty="0" smtClean="0"/>
              <a:t>Nullázás TN-C-S</a:t>
            </a:r>
            <a:endParaRPr lang="hu-HU" b="1" dirty="0"/>
          </a:p>
        </p:txBody>
      </p:sp>
      <p:sp>
        <p:nvSpPr>
          <p:cNvPr id="3" name="Tartalom helye 2"/>
          <p:cNvSpPr>
            <a:spLocks noGrp="1"/>
          </p:cNvSpPr>
          <p:nvPr>
            <p:ph idx="1"/>
          </p:nvPr>
        </p:nvSpPr>
        <p:spPr>
          <a:xfrm>
            <a:off x="4788024" y="1124744"/>
            <a:ext cx="4032448" cy="5400600"/>
          </a:xfrm>
        </p:spPr>
        <p:txBody>
          <a:bodyPr/>
          <a:lstStyle/>
          <a:p>
            <a:r>
              <a:rPr lang="hu-HU" dirty="0" smtClean="0"/>
              <a:t>Ez a leggyakoribb megoldás:</a:t>
            </a:r>
          </a:p>
          <a:p>
            <a:r>
              <a:rPr lang="hu-HU" dirty="0" smtClean="0"/>
              <a:t>Egy darabig közös az üzemi </a:t>
            </a:r>
            <a:r>
              <a:rPr lang="hu-HU" dirty="0" err="1" smtClean="0"/>
              <a:t>nullavezető</a:t>
            </a:r>
            <a:r>
              <a:rPr lang="hu-HU" dirty="0" smtClean="0"/>
              <a:t> és a védővezető (ez </a:t>
            </a:r>
            <a:r>
              <a:rPr lang="hu-HU" dirty="0" err="1" smtClean="0"/>
              <a:t>tehéát</a:t>
            </a:r>
            <a:r>
              <a:rPr lang="hu-HU" dirty="0" smtClean="0"/>
              <a:t> a PEN vezető), majd egy ponton szétválnak.</a:t>
            </a:r>
          </a:p>
          <a:p>
            <a:endParaRPr lang="hu-HU" dirty="0" smtClean="0"/>
          </a:p>
          <a:p>
            <a:r>
              <a:rPr lang="hu-HU" dirty="0" smtClean="0"/>
              <a:t>Azt, hogy a két vezető szétválasztása hol történjen a helyi</a:t>
            </a:r>
          </a:p>
          <a:p>
            <a:r>
              <a:rPr lang="hu-HU" dirty="0" smtClean="0"/>
              <a:t>viszonyok és körülmények döntik el (áramszolgáltatói csatlakozópontnál, az épületbe való becsatlakozásnál, a fogyasztásmérőnél,</a:t>
            </a:r>
          </a:p>
          <a:p>
            <a:r>
              <a:rPr lang="hu-HU" dirty="0" smtClean="0"/>
              <a:t>vagy csupán a 10 mm2-nél kisebb keresztmetszetű vezetékek csatlakozásánál).</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10</a:t>
            </a:fld>
            <a:r>
              <a:rPr lang="hu-HU" smtClean="0"/>
              <a:t>. dia</a:t>
            </a:r>
            <a:endParaRPr lang="hu-HU"/>
          </a:p>
        </p:txBody>
      </p:sp>
      <p:sp>
        <p:nvSpPr>
          <p:cNvPr id="7" name="Téglalap 6"/>
          <p:cNvSpPr/>
          <p:nvPr/>
        </p:nvSpPr>
        <p:spPr>
          <a:xfrm>
            <a:off x="1514128" y="5661248"/>
            <a:ext cx="1133644" cy="400110"/>
          </a:xfrm>
          <a:prstGeom prst="rect">
            <a:avLst/>
          </a:prstGeom>
        </p:spPr>
        <p:txBody>
          <a:bodyPr wrap="none">
            <a:spAutoFit/>
          </a:bodyPr>
          <a:lstStyle/>
          <a:p>
            <a:r>
              <a:rPr lang="hu-HU" dirty="0" err="1" smtClean="0"/>
              <a:t>Z</a:t>
            </a:r>
            <a:r>
              <a:rPr lang="hu-HU" baseline="-25000" dirty="0" err="1" smtClean="0"/>
              <a:t>s</a:t>
            </a:r>
            <a:r>
              <a:rPr lang="hu-HU" dirty="0" smtClean="0"/>
              <a:t>*</a:t>
            </a:r>
            <a:r>
              <a:rPr lang="hu-HU" dirty="0" err="1" smtClean="0"/>
              <a:t>I</a:t>
            </a:r>
            <a:r>
              <a:rPr lang="hu-HU" baseline="-25000" dirty="0" err="1" smtClean="0"/>
              <a:t>a</a:t>
            </a:r>
            <a:r>
              <a:rPr lang="hu-HU" dirty="0" smtClean="0"/>
              <a:t> ≤ </a:t>
            </a:r>
            <a:r>
              <a:rPr lang="hu-HU" dirty="0" err="1" smtClean="0"/>
              <a:t>U</a:t>
            </a:r>
            <a:r>
              <a:rPr lang="hu-HU" baseline="-25000" dirty="0" err="1" smtClean="0"/>
              <a:t>o</a:t>
            </a:r>
            <a:endParaRPr lang="hu-HU" baseline="-25000" dirty="0" smtClean="0"/>
          </a:p>
        </p:txBody>
      </p:sp>
      <p:sp>
        <p:nvSpPr>
          <p:cNvPr id="8" name="Szövegdoboz 7"/>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143000"/>
            <a:ext cx="8784976" cy="533400"/>
          </a:xfrm>
        </p:spPr>
        <p:txBody>
          <a:bodyPr/>
          <a:lstStyle/>
          <a:p>
            <a:r>
              <a:rPr lang="hu-HU" b="1" dirty="0" smtClean="0"/>
              <a:t>Védőföldelés közvetlenül nem földelt rendszerben (IT-rendszer)</a:t>
            </a:r>
            <a:endParaRPr lang="hu-HU" dirty="0"/>
          </a:p>
        </p:txBody>
      </p:sp>
      <p:sp>
        <p:nvSpPr>
          <p:cNvPr id="3" name="Tartalom helye 2"/>
          <p:cNvSpPr>
            <a:spLocks noGrp="1"/>
          </p:cNvSpPr>
          <p:nvPr>
            <p:ph idx="1"/>
          </p:nvPr>
        </p:nvSpPr>
        <p:spPr>
          <a:xfrm>
            <a:off x="4067944" y="1628800"/>
            <a:ext cx="4896544" cy="4968552"/>
          </a:xfrm>
        </p:spPr>
        <p:txBody>
          <a:bodyPr/>
          <a:lstStyle/>
          <a:p>
            <a:r>
              <a:rPr lang="hu-HU" dirty="0" smtClean="0"/>
              <a:t>A közvetlenül földelt nullavezetőjű (TT- </a:t>
            </a:r>
            <a:r>
              <a:rPr lang="hu-HU" dirty="0" err="1" smtClean="0"/>
              <a:t>TN-rendszerű</a:t>
            </a:r>
            <a:r>
              <a:rPr lang="hu-HU" dirty="0" smtClean="0"/>
              <a:t>) hálózatok földzárlat esetén nem</a:t>
            </a:r>
          </a:p>
          <a:p>
            <a:r>
              <a:rPr lang="hu-HU" dirty="0" smtClean="0"/>
              <a:t>tarthatók üzemben. Ezért olyan helyen, ahol az ellátás folytonossága elengedhetetlen, a</a:t>
            </a:r>
          </a:p>
          <a:p>
            <a:r>
              <a:rPr lang="hu-HU" dirty="0" smtClean="0"/>
              <a:t>váratlan kikapcsolás életveszélyt, vagy igen nagy anyagi kárt okozna a </a:t>
            </a:r>
            <a:r>
              <a:rPr lang="hu-HU" dirty="0" err="1" smtClean="0"/>
              <a:t>nullavezetőt</a:t>
            </a:r>
            <a:r>
              <a:rPr lang="hu-HU" dirty="0" smtClean="0"/>
              <a:t> nem vagy impedancián keresztül földelik. Érintésvédelemre ez esetben is szükség van, mert egyrészt földzárlat esetén a vezetékhálózat és a fogyasztókészülékek földhöz viszonyított kapacitásán</a:t>
            </a:r>
          </a:p>
          <a:p>
            <a:r>
              <a:rPr lang="hu-HU" dirty="0" smtClean="0"/>
              <a:t>átfolyó „földzárlati áram” emberre veszélyes nagyságú lehet, másrészt kettős földzárlat esetében a testzárlatos szerkezetek esetében veszélyes feszültség lépne fel. </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11</a:t>
            </a:fld>
            <a:r>
              <a:rPr lang="hu-HU" smtClean="0"/>
              <a:t>. dia</a:t>
            </a:r>
            <a:endParaRPr lang="hu-HU"/>
          </a:p>
        </p:txBody>
      </p:sp>
      <p:pic>
        <p:nvPicPr>
          <p:cNvPr id="4098" name="Picture 2"/>
          <p:cNvPicPr>
            <a:picLocks noChangeAspect="1" noChangeArrowheads="1"/>
          </p:cNvPicPr>
          <p:nvPr/>
        </p:nvPicPr>
        <p:blipFill>
          <a:blip r:embed="rId2" cstate="print"/>
          <a:srcRect/>
          <a:stretch>
            <a:fillRect/>
          </a:stretch>
        </p:blipFill>
        <p:spPr bwMode="auto">
          <a:xfrm>
            <a:off x="218703" y="2115248"/>
            <a:ext cx="3705225" cy="3276600"/>
          </a:xfrm>
          <a:prstGeom prst="rect">
            <a:avLst/>
          </a:prstGeom>
          <a:noFill/>
          <a:ln w="9525">
            <a:noFill/>
            <a:miter lim="800000"/>
            <a:headEnd/>
            <a:tailEnd/>
          </a:ln>
        </p:spPr>
      </p:pic>
      <p:sp>
        <p:nvSpPr>
          <p:cNvPr id="7" name="Téglalap 6"/>
          <p:cNvSpPr/>
          <p:nvPr/>
        </p:nvSpPr>
        <p:spPr>
          <a:xfrm>
            <a:off x="1115616" y="5373216"/>
            <a:ext cx="2808312" cy="400110"/>
          </a:xfrm>
          <a:prstGeom prst="rect">
            <a:avLst/>
          </a:prstGeom>
        </p:spPr>
        <p:txBody>
          <a:bodyPr wrap="square">
            <a:spAutoFit/>
          </a:bodyPr>
          <a:lstStyle/>
          <a:p>
            <a:pPr algn="l"/>
            <a:r>
              <a:rPr lang="hu-HU" dirty="0" smtClean="0"/>
              <a:t>R</a:t>
            </a:r>
            <a:r>
              <a:rPr lang="hu-HU" baseline="-25000" dirty="0" smtClean="0"/>
              <a:t>A</a:t>
            </a:r>
            <a:r>
              <a:rPr lang="hu-HU" dirty="0" smtClean="0"/>
              <a:t>*</a:t>
            </a:r>
            <a:r>
              <a:rPr lang="hu-HU" dirty="0" err="1" smtClean="0"/>
              <a:t>I</a:t>
            </a:r>
            <a:r>
              <a:rPr lang="hu-HU" baseline="-25000" dirty="0" err="1" smtClean="0"/>
              <a:t>d</a:t>
            </a:r>
            <a:r>
              <a:rPr lang="hu-HU" dirty="0" smtClean="0"/>
              <a:t> ≤ U</a:t>
            </a:r>
            <a:r>
              <a:rPr lang="hu-HU" baseline="-25000" dirty="0" smtClean="0"/>
              <a:t>L</a:t>
            </a:r>
          </a:p>
        </p:txBody>
      </p:sp>
      <p:sp>
        <p:nvSpPr>
          <p:cNvPr id="8" name="Szövegdoboz 7"/>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1143000"/>
            <a:ext cx="8138864" cy="533400"/>
          </a:xfrm>
        </p:spPr>
        <p:txBody>
          <a:bodyPr/>
          <a:lstStyle/>
          <a:p>
            <a:r>
              <a:rPr lang="hu-HU" b="1" dirty="0" smtClean="0"/>
              <a:t>Érintésvédelem, áramütés elleni védelem (MSZ1 definíció)</a:t>
            </a:r>
            <a:endParaRPr lang="hu-HU" dirty="0"/>
          </a:p>
        </p:txBody>
      </p:sp>
      <p:sp>
        <p:nvSpPr>
          <p:cNvPr id="3" name="Tartalom helye 2"/>
          <p:cNvSpPr>
            <a:spLocks noGrp="1"/>
          </p:cNvSpPr>
          <p:nvPr>
            <p:ph idx="1"/>
          </p:nvPr>
        </p:nvSpPr>
        <p:spPr/>
        <p:txBody>
          <a:bodyPr/>
          <a:lstStyle/>
          <a:p>
            <a:r>
              <a:rPr lang="hu-HU" u="sng" dirty="0" smtClean="0"/>
              <a:t>Érintésvédelem, áramütés elleni védelem feladata</a:t>
            </a:r>
          </a:p>
          <a:p>
            <a:r>
              <a:rPr lang="hu-HU" dirty="0" smtClean="0"/>
              <a:t>Érintésvédelemmel (MSZ HD 60364 szerint: hibavédelem „közvetett érintés elleni védelem”) kell ellátni minden érintésnek kitett, üzemszerűen feszültség alatt nem álló, fém vagy egyéb nem szigetelőanyagú testet, ha azon az erősáramú hálózatról meghibásodás (szigetelésromlás, stb.) miatti galvanikus kapcsolat, konduktív, induktív vagy kapacitív hatás következtében veszélyes érintési feszültség keletkezhet. Az erősáramú létesítményeket és környezetüket úgy kell kialakítani, hogy a vonatkozó szabványok</a:t>
            </a:r>
            <a:r>
              <a:rPr lang="hu-HU" baseline="30000" dirty="0" smtClean="0"/>
              <a:t> </a:t>
            </a:r>
            <a:r>
              <a:rPr lang="hu-HU" dirty="0" smtClean="0"/>
              <a:t>lépésfeszültséggel kapcsolatos előírásai is teljesüljenek.</a:t>
            </a:r>
          </a:p>
          <a:p>
            <a:endParaRPr lang="hu-HU" dirty="0" smtClean="0"/>
          </a:p>
          <a:p>
            <a:r>
              <a:rPr lang="hu-HU" dirty="0" smtClean="0"/>
              <a:t> </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12</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Főelosztó hálózat</a:t>
            </a:r>
            <a:br>
              <a:rPr lang="hu-HU" b="1" dirty="0" smtClean="0"/>
            </a:br>
            <a:endParaRPr lang="hu-HU" dirty="0"/>
          </a:p>
        </p:txBody>
      </p:sp>
      <p:sp>
        <p:nvSpPr>
          <p:cNvPr id="3" name="Tartalom helye 2"/>
          <p:cNvSpPr>
            <a:spLocks noGrp="1"/>
          </p:cNvSpPr>
          <p:nvPr>
            <p:ph idx="1"/>
          </p:nvPr>
        </p:nvSpPr>
        <p:spPr/>
        <p:txBody>
          <a:bodyPr/>
          <a:lstStyle/>
          <a:p>
            <a:r>
              <a:rPr lang="hu-HU" dirty="0" smtClean="0"/>
              <a:t>Az 1000 </a:t>
            </a:r>
            <a:r>
              <a:rPr lang="hu-HU" dirty="0" err="1" smtClean="0"/>
              <a:t>V-nál</a:t>
            </a:r>
            <a:r>
              <a:rPr lang="hu-HU" dirty="0" smtClean="0"/>
              <a:t> nagyobb feszültségű, közvetlenül földelt berendezések érintésvédelmével az 	MSZ 172-3 Érintésvédelmi szabályzat foglalkozik.</a:t>
            </a:r>
          </a:p>
          <a:p>
            <a:r>
              <a:rPr lang="hu-HU" u="sng" dirty="0" smtClean="0"/>
              <a:t>Érintésvédelem kialakítása</a:t>
            </a:r>
          </a:p>
          <a:p>
            <a:r>
              <a:rPr lang="hu-HU" dirty="0" smtClean="0"/>
              <a:t>Az érintésvédelmet védőföldeléssel (TT-rendszer) kell megoldani.</a:t>
            </a:r>
          </a:p>
          <a:p>
            <a:r>
              <a:rPr lang="hu-HU" u="sng" dirty="0" smtClean="0"/>
              <a:t>A földelések méretezése</a:t>
            </a:r>
          </a:p>
          <a:p>
            <a:r>
              <a:rPr lang="hu-HU" dirty="0" smtClean="0"/>
              <a:t>A megengedett legnagyobb érintési és lépésfeszültség (</a:t>
            </a:r>
            <a:r>
              <a:rPr lang="hu-HU" dirty="0" err="1" smtClean="0"/>
              <a:t>U</a:t>
            </a:r>
            <a:r>
              <a:rPr lang="hu-HU" baseline="-25000" dirty="0" err="1" smtClean="0"/>
              <a:t>é</a:t>
            </a:r>
            <a:r>
              <a:rPr lang="hu-HU" dirty="0" smtClean="0"/>
              <a:t>) effektív értéke:</a:t>
            </a:r>
          </a:p>
          <a:p>
            <a:r>
              <a:rPr lang="hu-HU" dirty="0" smtClean="0"/>
              <a:t>	</a:t>
            </a:r>
            <a:r>
              <a:rPr lang="hu-HU" dirty="0" smtClean="0">
                <a:solidFill>
                  <a:srgbClr val="FF0000"/>
                </a:solidFill>
              </a:rPr>
              <a:t>250 V, </a:t>
            </a:r>
            <a:r>
              <a:rPr lang="hu-HU" dirty="0" smtClean="0"/>
              <a:t>ha fennállásának időtartama 1 másodpercnél nem nagyobb,</a:t>
            </a:r>
          </a:p>
          <a:p>
            <a:r>
              <a:rPr lang="hu-HU" dirty="0" smtClean="0"/>
              <a:t>	</a:t>
            </a:r>
            <a:r>
              <a:rPr lang="hu-HU" dirty="0" smtClean="0">
                <a:solidFill>
                  <a:srgbClr val="FF0000"/>
                </a:solidFill>
              </a:rPr>
              <a:t>125 V</a:t>
            </a:r>
            <a:r>
              <a:rPr lang="hu-HU" dirty="0" smtClean="0"/>
              <a:t>, ha fennállásának időtartama 1 másodpercnél nagyobb.</a:t>
            </a:r>
          </a:p>
          <a:p>
            <a:r>
              <a:rPr lang="hu-HU" dirty="0" smtClean="0"/>
              <a:t>Az érintési- és lépésfeszültség meghatározásához 1 m-es távolságot, a mértékadó földzárlati áramot és a földzárlatot megszüntető alapvédelem időzítését kell alapul venni. </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13</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14</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pic>
        <p:nvPicPr>
          <p:cNvPr id="66562" name="Picture 2" descr="C:\Users\K19917\Pictures\PUMA Naf oszlopok\P1000483.JPG"/>
          <p:cNvPicPr>
            <a:picLocks noChangeAspect="1" noChangeArrowheads="1"/>
          </p:cNvPicPr>
          <p:nvPr/>
        </p:nvPicPr>
        <p:blipFill>
          <a:blip r:embed="rId2" cstate="print"/>
          <a:srcRect/>
          <a:stretch>
            <a:fillRect/>
          </a:stretch>
        </p:blipFill>
        <p:spPr bwMode="auto">
          <a:xfrm>
            <a:off x="467544" y="1052736"/>
            <a:ext cx="7740352" cy="58052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Nagy/középfeszültségű és közép/középfeszültségű transzformátorállomások</a:t>
            </a:r>
            <a:br>
              <a:rPr lang="hu-HU" b="1" dirty="0" smtClean="0"/>
            </a:br>
            <a:endParaRPr lang="hu-HU" dirty="0"/>
          </a:p>
        </p:txBody>
      </p:sp>
      <p:sp>
        <p:nvSpPr>
          <p:cNvPr id="3" name="Tartalom helye 2"/>
          <p:cNvSpPr>
            <a:spLocks noGrp="1"/>
          </p:cNvSpPr>
          <p:nvPr>
            <p:ph idx="1"/>
          </p:nvPr>
        </p:nvSpPr>
        <p:spPr/>
        <p:txBody>
          <a:bodyPr/>
          <a:lstStyle/>
          <a:p>
            <a:endParaRPr lang="hu-HU" u="sng" dirty="0" smtClean="0"/>
          </a:p>
          <a:p>
            <a:r>
              <a:rPr lang="hu-HU" u="sng" dirty="0" smtClean="0"/>
              <a:t>Érintésvédelem kialakítása</a:t>
            </a:r>
          </a:p>
          <a:p>
            <a:r>
              <a:rPr lang="hu-HU" dirty="0" smtClean="0"/>
              <a:t>Az érintésvédelmet védőföldeléssel (TT-rendszer, illetve IT-rendszer) kell megoldani. A kapcsoló berendezések érintésvédelmére mindig földelőhálót kell létesíteni.</a:t>
            </a:r>
            <a:r>
              <a:rPr lang="hu-HU" u="sng" dirty="0" smtClean="0"/>
              <a:t/>
            </a:r>
            <a:br>
              <a:rPr lang="hu-HU" u="sng" dirty="0" smtClean="0"/>
            </a:br>
            <a:r>
              <a:rPr lang="hu-HU" u="sng" dirty="0" smtClean="0"/>
              <a:t>A földelések méretezése</a:t>
            </a:r>
          </a:p>
          <a:p>
            <a:r>
              <a:rPr lang="hu-HU" dirty="0" smtClean="0"/>
              <a:t>A megengedett legnagyobb érintési és lépésfeszültség (</a:t>
            </a:r>
            <a:r>
              <a:rPr lang="hu-HU" dirty="0" err="1" smtClean="0"/>
              <a:t>U</a:t>
            </a:r>
            <a:r>
              <a:rPr lang="hu-HU" baseline="-25000" dirty="0" err="1" smtClean="0"/>
              <a:t>é</a:t>
            </a:r>
            <a:r>
              <a:rPr lang="hu-HU" dirty="0" smtClean="0"/>
              <a:t>) effektív értéke:</a:t>
            </a:r>
          </a:p>
          <a:p>
            <a:r>
              <a:rPr lang="hu-HU" dirty="0" smtClean="0"/>
              <a:t>	250 V, ha fennállásának időtartama 1 másodpercnél nem nagyobb,</a:t>
            </a:r>
          </a:p>
          <a:p>
            <a:r>
              <a:rPr lang="hu-HU" dirty="0" smtClean="0"/>
              <a:t>	125 V, ha fennállásának időtartama 1 másodpercnél nagyobb.</a:t>
            </a:r>
          </a:p>
          <a:p>
            <a:r>
              <a:rPr lang="hu-HU" dirty="0" smtClean="0"/>
              <a:t>Az érintési- és lépésfeszültség meghatározásához 1 m-es távolságot, a mértékadó földzárlati áramot és a földzárlatot megszüntető alapvédelem időzítését kell alapul venni,</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15</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Földelőkutak</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16</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dirty="0" smtClean="0"/>
              <a:t>EDE-ÁHO Mérnökiroda</a:t>
            </a:r>
            <a:endParaRPr lang="hu-HU" dirty="0"/>
          </a:p>
        </p:txBody>
      </p:sp>
      <p:pic>
        <p:nvPicPr>
          <p:cNvPr id="67586" name="Picture 2" descr="C:\Users\K19917\Pictures\PUMA Kábelmérés\P1010382.JPG"/>
          <p:cNvPicPr>
            <a:picLocks noGrp="1" noChangeAspect="1" noChangeArrowheads="1"/>
          </p:cNvPicPr>
          <p:nvPr>
            <p:ph idx="1"/>
          </p:nvPr>
        </p:nvPicPr>
        <p:blipFill>
          <a:blip r:embed="rId2" cstate="print"/>
          <a:srcRect/>
          <a:stretch>
            <a:fillRect/>
          </a:stretch>
        </p:blipFill>
        <p:spPr bwMode="auto">
          <a:xfrm>
            <a:off x="107504" y="2132856"/>
            <a:ext cx="4512501" cy="3384376"/>
          </a:xfrm>
          <a:prstGeom prst="rect">
            <a:avLst/>
          </a:prstGeom>
          <a:noFill/>
        </p:spPr>
      </p:pic>
      <p:pic>
        <p:nvPicPr>
          <p:cNvPr id="67587" name="Picture 3" descr="C:\Users\K19917\Pictures\PUMA Kábelmérés\P1010446.JPG"/>
          <p:cNvPicPr>
            <a:picLocks noChangeAspect="1" noChangeArrowheads="1"/>
          </p:cNvPicPr>
          <p:nvPr/>
        </p:nvPicPr>
        <p:blipFill>
          <a:blip r:embed="rId3" cstate="print"/>
          <a:srcRect/>
          <a:stretch>
            <a:fillRect/>
          </a:stretch>
        </p:blipFill>
        <p:spPr bwMode="auto">
          <a:xfrm>
            <a:off x="4631499" y="2132856"/>
            <a:ext cx="4512501" cy="33843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Közép/kisfeszültségű transzformátorállomások</a:t>
            </a:r>
            <a:br>
              <a:rPr lang="hu-HU" b="1" dirty="0" smtClean="0"/>
            </a:br>
            <a:endParaRPr lang="hu-HU" dirty="0"/>
          </a:p>
        </p:txBody>
      </p:sp>
      <p:sp>
        <p:nvSpPr>
          <p:cNvPr id="3" name="Tartalom helye 2"/>
          <p:cNvSpPr>
            <a:spLocks noGrp="1"/>
          </p:cNvSpPr>
          <p:nvPr>
            <p:ph idx="1"/>
          </p:nvPr>
        </p:nvSpPr>
        <p:spPr/>
        <p:txBody>
          <a:bodyPr/>
          <a:lstStyle/>
          <a:p>
            <a:r>
              <a:rPr lang="hu-HU" u="sng" dirty="0" smtClean="0"/>
              <a:t>Érintésvédelem, áramütés elleni védelem kialakítása</a:t>
            </a:r>
          </a:p>
          <a:p>
            <a:r>
              <a:rPr lang="hu-HU" dirty="0" smtClean="0"/>
              <a:t>Az érintésvédelmet középfeszültségen védőföldeléssel (IT-rendszer), a hibavédelmet kisfeszültségen (</a:t>
            </a:r>
            <a:r>
              <a:rPr lang="hu-HU" dirty="0" err="1" smtClean="0"/>
              <a:t>TN-rendszer</a:t>
            </a:r>
            <a:r>
              <a:rPr lang="hu-HU" dirty="0" smtClean="0"/>
              <a:t>) a táplálás önműködő lekapcsolásával kell megoldani (nullázás).</a:t>
            </a:r>
          </a:p>
          <a:p>
            <a:r>
              <a:rPr lang="hu-HU" dirty="0" smtClean="0"/>
              <a:t>A transzformátorállomásokon a középfeszültségű védőföldelést össze kell kötni a kisfeszültségű üzemi földeléssel.</a:t>
            </a:r>
          </a:p>
          <a:p>
            <a:r>
              <a:rPr lang="hu-HU" dirty="0" smtClean="0"/>
              <a:t>Ha földről kezelhető magasságban kezelő szerv van, úgy az állomást potenciálbefolyásoló keretföldelővel kell ellátni.</a:t>
            </a:r>
          </a:p>
          <a:p>
            <a:endParaRPr lang="hu-HU" dirty="0" smtClean="0"/>
          </a:p>
          <a:p>
            <a:r>
              <a:rPr lang="hu-HU" u="sng" dirty="0" smtClean="0">
                <a:solidFill>
                  <a:srgbClr val="FF0000"/>
                </a:solidFill>
              </a:rPr>
              <a:t>Áramszolgáltatói előírás! Eredő földelési ellenállás maximális értéke: 2 ohm.</a:t>
            </a:r>
            <a:endParaRPr lang="hu-HU" dirty="0" smtClean="0">
              <a:solidFill>
                <a:srgbClr val="FF0000"/>
              </a:solidFill>
            </a:endParaRPr>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17</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OTR állomások</a:t>
            </a:r>
            <a:endParaRPr lang="hu-HU" b="1" dirty="0"/>
          </a:p>
        </p:txBody>
      </p:sp>
      <p:sp>
        <p:nvSpPr>
          <p:cNvPr id="3" name="Tartalom helye 2"/>
          <p:cNvSpPr>
            <a:spLocks noGrp="1"/>
          </p:cNvSpPr>
          <p:nvPr>
            <p:ph idx="1"/>
          </p:nvPr>
        </p:nvSpPr>
        <p:spPr>
          <a:xfrm>
            <a:off x="611560" y="1700808"/>
            <a:ext cx="7924800" cy="4343400"/>
          </a:xfrm>
        </p:spPr>
        <p:txBody>
          <a:bodyPr/>
          <a:lstStyle/>
          <a:p>
            <a:r>
              <a:rPr lang="hu-HU" dirty="0" smtClean="0"/>
              <a:t>Az OTR állomás oszlopán egyesíteni kell a középfeszültségű hálózat védőföldelését és a kisfeszültségű hálózat üzemi- és védőföldelését.</a:t>
            </a:r>
          </a:p>
          <a:p>
            <a:r>
              <a:rPr lang="hu-HU" dirty="0" smtClean="0"/>
              <a:t>A transzformátor csillagpontját és az OTR állomás védőföldelését egyesíteni kell oly módon, hogy a transzformátor csillagpontjának földelését a szerkezetek védőföldelésébe kell bekötni.</a:t>
            </a:r>
          </a:p>
          <a:p>
            <a:r>
              <a:rPr lang="hu-HU" dirty="0" smtClean="0"/>
              <a:t>Minden OTR állomásnál a földelések folytonosságát mérésekkel ellenőrizni kell!</a:t>
            </a:r>
          </a:p>
          <a:p>
            <a:r>
              <a:rPr lang="hu-HU" dirty="0" smtClean="0">
                <a:solidFill>
                  <a:srgbClr val="FF0000"/>
                </a:solidFill>
              </a:rPr>
              <a:t>OTR állomáson a PE vezető kialakítás módja: min. 50 mm</a:t>
            </a:r>
            <a:r>
              <a:rPr lang="hu-HU" baseline="30000" dirty="0" smtClean="0">
                <a:solidFill>
                  <a:srgbClr val="FF0000"/>
                </a:solidFill>
              </a:rPr>
              <a:t>2</a:t>
            </a:r>
            <a:r>
              <a:rPr lang="hu-HU" dirty="0" smtClean="0">
                <a:solidFill>
                  <a:srgbClr val="FF0000"/>
                </a:solidFill>
              </a:rPr>
              <a:t> ASC vezeték alkalmazása, ahol minden fém szerkezeti elemet be kell kötni az ÉV rendszerbe 	</a:t>
            </a:r>
            <a:endParaRPr lang="hu-HU" dirty="0">
              <a:solidFill>
                <a:srgbClr val="FF0000"/>
              </a:solidFill>
            </a:endParaRPr>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18</a:t>
            </a:fld>
            <a:r>
              <a:rPr lang="hu-HU" smtClean="0"/>
              <a:t>. dia</a:t>
            </a:r>
            <a:endParaRPr lang="hu-HU"/>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Mérnökirodai oktatási anyag</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ia számának helye 1"/>
          <p:cNvSpPr>
            <a:spLocks noGrp="1"/>
          </p:cNvSpPr>
          <p:nvPr>
            <p:ph type="sldNum" sz="quarter" idx="10"/>
          </p:nvPr>
        </p:nvSpPr>
        <p:spPr>
          <a:noFill/>
        </p:spPr>
        <p:txBody>
          <a:bodyPr/>
          <a:lstStyle/>
          <a:p>
            <a:r>
              <a:rPr lang="de-DE" smtClean="0">
                <a:latin typeface="Polo" pitchFamily="2" charset="0"/>
              </a:rPr>
              <a:t>Page </a:t>
            </a:r>
            <a:fld id="{3ECFDE83-866C-4AD4-A50C-304950D9E690}" type="slidenum">
              <a:rPr lang="en-GB" smtClean="0">
                <a:latin typeface="Polo" pitchFamily="2" charset="0"/>
              </a:rPr>
              <a:pPr/>
              <a:t>19</a:t>
            </a:fld>
            <a:endParaRPr lang="en-GB" smtClean="0">
              <a:latin typeface="Polo" pitchFamily="2" charset="0"/>
            </a:endParaRPr>
          </a:p>
        </p:txBody>
      </p:sp>
      <p:sp>
        <p:nvSpPr>
          <p:cNvPr id="3077" name="Élőláb helye 2"/>
          <p:cNvSpPr>
            <a:spLocks noGrp="1"/>
          </p:cNvSpPr>
          <p:nvPr>
            <p:ph type="ftr" sz="quarter" idx="11"/>
          </p:nvPr>
        </p:nvSpPr>
        <p:spPr>
          <a:noFill/>
        </p:spPr>
        <p:txBody>
          <a:bodyPr/>
          <a:lstStyle/>
          <a:p>
            <a:r>
              <a:rPr lang="en-GB" smtClean="0">
                <a:latin typeface="Polo" pitchFamily="2" charset="0"/>
              </a:rPr>
              <a:t>Hálózati Osztály</a:t>
            </a:r>
          </a:p>
        </p:txBody>
      </p:sp>
      <p:graphicFrame>
        <p:nvGraphicFramePr>
          <p:cNvPr id="3074" name="Object 4"/>
          <p:cNvGraphicFramePr>
            <a:graphicFrameLocks noChangeAspect="1"/>
          </p:cNvGraphicFramePr>
          <p:nvPr/>
        </p:nvGraphicFramePr>
        <p:xfrm>
          <a:off x="3200400" y="2514600"/>
          <a:ext cx="2743200" cy="1828800"/>
        </p:xfrm>
        <a:graphic>
          <a:graphicData uri="http://schemas.openxmlformats.org/presentationml/2006/ole">
            <mc:AlternateContent xmlns:mc="http://schemas.openxmlformats.org/markup-compatibility/2006">
              <mc:Choice xmlns:v="urn:schemas-microsoft-com:vml" Requires="v">
                <p:oleObj spid="_x0000_s35854" name="Kép" r:id="rId3" imgW="2743200" imgH="1828800" progId="Word.Picture.8">
                  <p:embed/>
                </p:oleObj>
              </mc:Choice>
              <mc:Fallback>
                <p:oleObj name="Kép" r:id="rId3" imgW="2743200" imgH="18288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14600"/>
                        <a:ext cx="27432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252536" y="1008162"/>
          <a:ext cx="9176216" cy="5849838"/>
        </p:xfrm>
        <a:graphic>
          <a:graphicData uri="http://schemas.openxmlformats.org/presentationml/2006/ole">
            <mc:AlternateContent xmlns:mc="http://schemas.openxmlformats.org/markup-compatibility/2006">
              <mc:Choice xmlns:v="urn:schemas-microsoft-com:vml" Requires="v">
                <p:oleObj spid="_x0000_s35855" name="Dokumentum" r:id="rId5" imgW="7772400" imgH="7039080" progId="Word.Document.8">
                  <p:embed/>
                </p:oleObj>
              </mc:Choice>
              <mc:Fallback>
                <p:oleObj name="Dokumentum" r:id="rId5" imgW="7772400" imgH="703908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36" y="1008162"/>
                        <a:ext cx="9176216" cy="58498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 számának helye 3"/>
          <p:cNvSpPr>
            <a:spLocks noGrp="1"/>
          </p:cNvSpPr>
          <p:nvPr>
            <p:ph type="sldNum" sz="quarter" idx="10"/>
          </p:nvPr>
        </p:nvSpPr>
        <p:spPr>
          <a:noFill/>
        </p:spPr>
        <p:txBody>
          <a:bodyPr/>
          <a:lstStyle/>
          <a:p>
            <a:fld id="{9F4574D6-59BE-4E68-AD47-49DF01BAC99E}" type="slidenum">
              <a:rPr/>
              <a:pPr/>
              <a:t>2</a:t>
            </a:fld>
            <a:r>
              <a:rPr lang="hu-HU"/>
              <a:t>. dia</a:t>
            </a:r>
          </a:p>
        </p:txBody>
      </p:sp>
      <p:sp>
        <p:nvSpPr>
          <p:cNvPr id="14340" name="Rectangle 2"/>
          <p:cNvSpPr>
            <a:spLocks noGrp="1" noChangeArrowheads="1"/>
          </p:cNvSpPr>
          <p:nvPr>
            <p:ph type="title"/>
          </p:nvPr>
        </p:nvSpPr>
        <p:spPr/>
        <p:txBody>
          <a:bodyPr/>
          <a:lstStyle/>
          <a:p>
            <a:pPr eaLnBrk="1" hangingPunct="1"/>
            <a:r>
              <a:rPr lang="hu-HU" b="1" dirty="0" smtClean="0"/>
              <a:t>Az érintésvédelem célja:</a:t>
            </a:r>
          </a:p>
        </p:txBody>
      </p:sp>
      <p:sp>
        <p:nvSpPr>
          <p:cNvPr id="14341" name="Rectangle 3"/>
          <p:cNvSpPr>
            <a:spLocks noGrp="1" noChangeArrowheads="1"/>
          </p:cNvSpPr>
          <p:nvPr>
            <p:ph type="body" idx="1"/>
          </p:nvPr>
        </p:nvSpPr>
        <p:spPr/>
        <p:txBody>
          <a:bodyPr/>
          <a:lstStyle/>
          <a:p>
            <a:pPr lvl="1">
              <a:buNone/>
            </a:pPr>
            <a:r>
              <a:rPr lang="hu-HU" dirty="0" smtClean="0"/>
              <a:t>Annak megakadályozása, hogy a villamos hálózatok és berendezések</a:t>
            </a:r>
          </a:p>
          <a:p>
            <a:pPr lvl="1">
              <a:buNone/>
            </a:pPr>
            <a:r>
              <a:rPr lang="hu-HU" dirty="0" smtClean="0"/>
              <a:t> - akár rendeltetésszerű használatuk közben </a:t>
            </a:r>
          </a:p>
          <a:p>
            <a:pPr lvl="1">
              <a:buNone/>
            </a:pPr>
            <a:r>
              <a:rPr lang="hu-HU" dirty="0" smtClean="0"/>
              <a:t> - akár meghibásodásuk miatt </a:t>
            </a:r>
          </a:p>
          <a:p>
            <a:pPr lvl="1">
              <a:buNone/>
            </a:pPr>
            <a:r>
              <a:rPr lang="hu-HU" dirty="0" smtClean="0"/>
              <a:t> - akár véletlenül </a:t>
            </a:r>
          </a:p>
          <a:p>
            <a:pPr lvl="1">
              <a:buNone/>
            </a:pPr>
            <a:r>
              <a:rPr lang="hu-HU" dirty="0" smtClean="0"/>
              <a:t>balesetet okozzanak.</a:t>
            </a:r>
          </a:p>
          <a:p>
            <a:pPr lvl="1">
              <a:buNone/>
            </a:pPr>
            <a:endParaRPr lang="hu-HU" dirty="0" smtClean="0"/>
          </a:p>
          <a:p>
            <a:pPr lvl="1">
              <a:buNone/>
            </a:pPr>
            <a:r>
              <a:rPr lang="hu-HU" dirty="0" smtClean="0"/>
              <a:t>A helyesen kialakított érintésvédelem célja, hogy az áramütés okozta balesetveszélyt elhanyagolhatóan kis értékre csökkentse.</a:t>
            </a:r>
          </a:p>
          <a:p>
            <a:pPr lvl="1">
              <a:buNone/>
            </a:pPr>
            <a:r>
              <a:rPr lang="hu-HU" dirty="0" smtClean="0"/>
              <a:t>Az érintésvédelem módja a hálózat, ill. a villamos berendezés normál üzemi körülmények között feszültség alá nem kerülő részeinek szigetelése. </a:t>
            </a:r>
          </a:p>
          <a:p>
            <a:pPr lvl="1">
              <a:buNone/>
            </a:pPr>
            <a:r>
              <a:rPr lang="hu-HU" dirty="0" smtClean="0"/>
              <a:t>Az érintésvédelem további módjai a —&gt;védőföldelés, a nullázás, a védőkapcsolás, a törpefeszültség, és egyes helyeken az érintésvédelmi kapcsolók használata. </a:t>
            </a:r>
            <a:br>
              <a:rPr lang="hu-HU" dirty="0" smtClean="0"/>
            </a:br>
            <a:endParaRPr lang="hu-HU" dirty="0" smtClean="0"/>
          </a:p>
        </p:txBody>
      </p:sp>
      <p:sp>
        <p:nvSpPr>
          <p:cNvPr id="6" name="Szövegdoboz 5"/>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10"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 számának helye 1"/>
          <p:cNvSpPr>
            <a:spLocks noGrp="1"/>
          </p:cNvSpPr>
          <p:nvPr>
            <p:ph type="sldNum" sz="quarter" idx="10"/>
          </p:nvPr>
        </p:nvSpPr>
        <p:spPr>
          <a:noFill/>
        </p:spPr>
        <p:txBody>
          <a:bodyPr/>
          <a:lstStyle/>
          <a:p>
            <a:r>
              <a:rPr lang="de-DE" smtClean="0">
                <a:latin typeface="Polo" pitchFamily="2" charset="0"/>
              </a:rPr>
              <a:t>Page </a:t>
            </a:r>
            <a:fld id="{5AF50138-5A88-40CE-B58C-DEAE27C44F36}" type="slidenum">
              <a:rPr lang="en-GB" smtClean="0">
                <a:latin typeface="Polo" pitchFamily="2" charset="0"/>
              </a:rPr>
              <a:pPr/>
              <a:t>20</a:t>
            </a:fld>
            <a:endParaRPr lang="en-GB" smtClean="0">
              <a:latin typeface="Polo" pitchFamily="2" charset="0"/>
            </a:endParaRPr>
          </a:p>
        </p:txBody>
      </p:sp>
      <p:sp>
        <p:nvSpPr>
          <p:cNvPr id="49155" name="Élőláb helye 2"/>
          <p:cNvSpPr>
            <a:spLocks noGrp="1"/>
          </p:cNvSpPr>
          <p:nvPr>
            <p:ph type="ftr" sz="quarter" idx="11"/>
          </p:nvPr>
        </p:nvSpPr>
        <p:spPr>
          <a:noFill/>
        </p:spPr>
        <p:txBody>
          <a:bodyPr/>
          <a:lstStyle/>
          <a:p>
            <a:r>
              <a:rPr lang="en-GB" smtClean="0">
                <a:latin typeface="Polo" pitchFamily="2" charset="0"/>
              </a:rPr>
              <a:t>Hálózati Osztály</a:t>
            </a:r>
          </a:p>
        </p:txBody>
      </p:sp>
      <p:pic>
        <p:nvPicPr>
          <p:cNvPr id="49156" name="Picture 4" descr="P1010008"/>
          <p:cNvPicPr>
            <a:picLocks noChangeAspect="1" noChangeArrowheads="1"/>
          </p:cNvPicPr>
          <p:nvPr/>
        </p:nvPicPr>
        <p:blipFill>
          <a:blip r:embed="rId2" cstate="print"/>
          <a:srcRect/>
          <a:stretch>
            <a:fillRect/>
          </a:stretch>
        </p:blipFill>
        <p:spPr bwMode="auto">
          <a:xfrm>
            <a:off x="0" y="1600200"/>
            <a:ext cx="4418013" cy="5257800"/>
          </a:xfrm>
          <a:prstGeom prst="rect">
            <a:avLst/>
          </a:prstGeom>
          <a:noFill/>
          <a:ln w="9525">
            <a:noFill/>
            <a:miter lim="800000"/>
            <a:headEnd/>
            <a:tailEnd/>
          </a:ln>
        </p:spPr>
      </p:pic>
      <p:pic>
        <p:nvPicPr>
          <p:cNvPr id="49157" name="Picture 5" descr="P1010009"/>
          <p:cNvPicPr>
            <a:picLocks noChangeAspect="1" noChangeArrowheads="1"/>
          </p:cNvPicPr>
          <p:nvPr/>
        </p:nvPicPr>
        <p:blipFill>
          <a:blip r:embed="rId3" cstate="print"/>
          <a:srcRect/>
          <a:stretch>
            <a:fillRect/>
          </a:stretch>
        </p:blipFill>
        <p:spPr bwMode="auto">
          <a:xfrm>
            <a:off x="4411663" y="1609725"/>
            <a:ext cx="4732337" cy="5248275"/>
          </a:xfrm>
          <a:prstGeom prst="rect">
            <a:avLst/>
          </a:prstGeom>
          <a:noFill/>
          <a:ln w="9525">
            <a:noFill/>
            <a:miter lim="800000"/>
            <a:headEnd/>
            <a:tailEnd/>
          </a:ln>
        </p:spPr>
      </p:pic>
      <p:sp>
        <p:nvSpPr>
          <p:cNvPr id="49158" name="Téglalap 5"/>
          <p:cNvSpPr>
            <a:spLocks noChangeArrowheads="1"/>
          </p:cNvSpPr>
          <p:nvPr/>
        </p:nvSpPr>
        <p:spPr bwMode="auto">
          <a:xfrm>
            <a:off x="133350" y="1047750"/>
            <a:ext cx="8839200" cy="504825"/>
          </a:xfrm>
          <a:prstGeom prst="rect">
            <a:avLst/>
          </a:prstGeom>
          <a:solidFill>
            <a:schemeClr val="bg1"/>
          </a:solidFill>
          <a:ln w="9525" algn="ctr">
            <a:noFill/>
            <a:round/>
            <a:headEnd/>
            <a:tailEnd/>
          </a:ln>
        </p:spPr>
        <p:txBody>
          <a:bodyPr/>
          <a:lstStyle/>
          <a:p>
            <a:pPr algn="ctr"/>
            <a:r>
              <a:rPr lang="hu-HU" sz="2000"/>
              <a:t>Megvalósult példák az OTR érintésvédelmi rendszerbe történő bekötésre.  </a:t>
            </a:r>
            <a:endParaRPr lang="hu-HU" sz="20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 számának helye 1"/>
          <p:cNvSpPr>
            <a:spLocks noGrp="1"/>
          </p:cNvSpPr>
          <p:nvPr>
            <p:ph type="sldNum" sz="quarter" idx="10"/>
          </p:nvPr>
        </p:nvSpPr>
        <p:spPr>
          <a:noFill/>
        </p:spPr>
        <p:txBody>
          <a:bodyPr/>
          <a:lstStyle/>
          <a:p>
            <a:r>
              <a:rPr lang="de-DE" smtClean="0">
                <a:latin typeface="Polo" pitchFamily="2" charset="0"/>
              </a:rPr>
              <a:t>Page </a:t>
            </a:r>
            <a:fld id="{A5583122-3758-4338-ADE3-DE0B0DD270EE}" type="slidenum">
              <a:rPr lang="en-GB" smtClean="0">
                <a:latin typeface="Polo" pitchFamily="2" charset="0"/>
              </a:rPr>
              <a:pPr/>
              <a:t>21</a:t>
            </a:fld>
            <a:endParaRPr lang="en-GB" smtClean="0">
              <a:latin typeface="Polo" pitchFamily="2" charset="0"/>
            </a:endParaRPr>
          </a:p>
        </p:txBody>
      </p:sp>
      <p:sp>
        <p:nvSpPr>
          <p:cNvPr id="50179" name="Élőláb helye 2"/>
          <p:cNvSpPr>
            <a:spLocks noGrp="1"/>
          </p:cNvSpPr>
          <p:nvPr>
            <p:ph type="ftr" sz="quarter" idx="11"/>
          </p:nvPr>
        </p:nvSpPr>
        <p:spPr>
          <a:noFill/>
        </p:spPr>
        <p:txBody>
          <a:bodyPr/>
          <a:lstStyle/>
          <a:p>
            <a:endParaRPr lang="en-GB" smtClean="0">
              <a:latin typeface="Polo" pitchFamily="2" charset="0"/>
            </a:endParaRPr>
          </a:p>
        </p:txBody>
      </p:sp>
      <p:pic>
        <p:nvPicPr>
          <p:cNvPr id="50180" name="Picture 4" descr="P1010012"/>
          <p:cNvPicPr>
            <a:picLocks noChangeAspect="1" noChangeArrowheads="1"/>
          </p:cNvPicPr>
          <p:nvPr/>
        </p:nvPicPr>
        <p:blipFill>
          <a:blip r:embed="rId2" cstate="print"/>
          <a:srcRect/>
          <a:stretch>
            <a:fillRect/>
          </a:stretch>
        </p:blipFill>
        <p:spPr bwMode="auto">
          <a:xfrm>
            <a:off x="0" y="990600"/>
            <a:ext cx="4354513" cy="4252913"/>
          </a:xfrm>
          <a:prstGeom prst="rect">
            <a:avLst/>
          </a:prstGeom>
          <a:noFill/>
          <a:ln w="9525">
            <a:noFill/>
            <a:miter lim="800000"/>
            <a:headEnd/>
            <a:tailEnd/>
          </a:ln>
        </p:spPr>
      </p:pic>
      <p:pic>
        <p:nvPicPr>
          <p:cNvPr id="50181" name="Picture 5" descr="P1010007"/>
          <p:cNvPicPr>
            <a:picLocks noChangeAspect="1" noChangeArrowheads="1"/>
          </p:cNvPicPr>
          <p:nvPr/>
        </p:nvPicPr>
        <p:blipFill>
          <a:blip r:embed="rId3" cstate="print"/>
          <a:srcRect/>
          <a:stretch>
            <a:fillRect/>
          </a:stretch>
        </p:blipFill>
        <p:spPr bwMode="auto">
          <a:xfrm>
            <a:off x="4499992" y="-17386"/>
            <a:ext cx="4536504" cy="5304066"/>
          </a:xfrm>
          <a:prstGeom prst="rect">
            <a:avLst/>
          </a:prstGeom>
          <a:noFill/>
          <a:ln w="9525">
            <a:noFill/>
            <a:miter lim="800000"/>
            <a:headEnd/>
            <a:tailEnd/>
          </a:ln>
        </p:spPr>
      </p:pic>
      <p:sp>
        <p:nvSpPr>
          <p:cNvPr id="50182" name="Text Box 6"/>
          <p:cNvSpPr txBox="1">
            <a:spLocks noChangeArrowheads="1"/>
          </p:cNvSpPr>
          <p:nvPr/>
        </p:nvSpPr>
        <p:spPr bwMode="auto">
          <a:xfrm>
            <a:off x="179512" y="5226784"/>
            <a:ext cx="8675688" cy="1631216"/>
          </a:xfrm>
          <a:prstGeom prst="rect">
            <a:avLst/>
          </a:prstGeom>
          <a:noFill/>
          <a:ln w="9525">
            <a:noFill/>
            <a:miter lim="800000"/>
            <a:headEnd/>
            <a:tailEnd/>
          </a:ln>
        </p:spPr>
        <p:txBody>
          <a:bodyPr>
            <a:spAutoFit/>
          </a:bodyPr>
          <a:lstStyle/>
          <a:p>
            <a:pPr algn="l"/>
            <a:r>
              <a:rPr lang="hu-HU" dirty="0">
                <a:latin typeface="+mj-lt"/>
              </a:rPr>
              <a:t>Érintésvédelmi rendszerek egyesítése a szekrény alatt kinyúló PEN sínen.</a:t>
            </a:r>
          </a:p>
          <a:p>
            <a:pPr algn="l"/>
            <a:r>
              <a:rPr lang="hu-HU" dirty="0" smtClean="0">
                <a:latin typeface="+mj-lt"/>
              </a:rPr>
              <a:t>Az </a:t>
            </a:r>
            <a:r>
              <a:rPr lang="hu-HU" dirty="0">
                <a:latin typeface="+mj-lt"/>
              </a:rPr>
              <a:t>OTR állomás környezete kezelőhely! Lépésfeszültség-csökkentő </a:t>
            </a:r>
            <a:r>
              <a:rPr lang="hu-HU" dirty="0" err="1">
                <a:latin typeface="+mj-lt"/>
              </a:rPr>
              <a:t>földelőkeretet</a:t>
            </a:r>
            <a:r>
              <a:rPr lang="hu-HU" dirty="0">
                <a:latin typeface="+mj-lt"/>
              </a:rPr>
              <a:t> kell elhelyezni az elosztószekrény elé és a leválasztó oszlopkapcsoló hajtása elé, vagy egy összevont, mindkét kezelőterületet magába foglaló keretföldelőt használunk 40 cm mélyen</a:t>
            </a:r>
            <a:r>
              <a:rPr lang="hu-HU" dirty="0" smtClean="0">
                <a:latin typeface="+mj-lt"/>
              </a:rPr>
              <a:t>.</a:t>
            </a:r>
            <a:endParaRPr lang="hu-HU" dirty="0">
              <a:latin typeface="Times New Roman" pitchFamily="18" charset="0"/>
            </a:endParaRPr>
          </a:p>
        </p:txBody>
      </p:sp>
      <p:sp>
        <p:nvSpPr>
          <p:cNvPr id="50183" name="Text Box 7"/>
          <p:cNvSpPr txBox="1">
            <a:spLocks noChangeArrowheads="1"/>
          </p:cNvSpPr>
          <p:nvPr/>
        </p:nvSpPr>
        <p:spPr bwMode="auto">
          <a:xfrm>
            <a:off x="1798638" y="2403475"/>
            <a:ext cx="1693862" cy="338138"/>
          </a:xfrm>
          <a:prstGeom prst="rect">
            <a:avLst/>
          </a:prstGeom>
          <a:noFill/>
          <a:ln w="9525">
            <a:noFill/>
            <a:miter lim="800000"/>
            <a:headEnd/>
            <a:tailEnd/>
          </a:ln>
        </p:spPr>
        <p:txBody>
          <a:bodyPr wrap="none">
            <a:spAutoFit/>
          </a:bodyPr>
          <a:lstStyle/>
          <a:p>
            <a:r>
              <a:rPr lang="hu-HU">
                <a:solidFill>
                  <a:schemeClr val="bg1"/>
                </a:solidFill>
              </a:rPr>
              <a:t>PEN – sín bekötés</a:t>
            </a:r>
          </a:p>
        </p:txBody>
      </p:sp>
      <p:sp>
        <p:nvSpPr>
          <p:cNvPr id="50184" name="Line 9"/>
          <p:cNvSpPr>
            <a:spLocks noChangeShapeType="1"/>
          </p:cNvSpPr>
          <p:nvPr/>
        </p:nvSpPr>
        <p:spPr bwMode="auto">
          <a:xfrm>
            <a:off x="2819400" y="2614613"/>
            <a:ext cx="904875" cy="180975"/>
          </a:xfrm>
          <a:prstGeom prst="line">
            <a:avLst/>
          </a:prstGeom>
          <a:noFill/>
          <a:ln w="38100">
            <a:solidFill>
              <a:schemeClr val="bg1"/>
            </a:solidFill>
            <a:round/>
            <a:headEnd/>
            <a:tailEnd type="triangle" w="med" len="med"/>
          </a:ln>
        </p:spPr>
        <p:txBody>
          <a:bodyPr/>
          <a:lstStyle/>
          <a:p>
            <a:endParaRPr lang="hu-H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0"/>
          </p:nvPr>
        </p:nvSpPr>
        <p:spPr/>
        <p:txBody>
          <a:bodyPr/>
          <a:lstStyle/>
          <a:p>
            <a:pPr>
              <a:defRPr/>
            </a:pPr>
            <a:fld id="{C09C7ED3-FCFD-4BCD-8EE0-6256C16CEB46}" type="slidenum">
              <a:rPr lang="hu-HU" smtClean="0"/>
              <a:pPr>
                <a:defRPr/>
              </a:pPr>
              <a:t>22</a:t>
            </a:fld>
            <a:r>
              <a:rPr lang="hu-HU" smtClean="0"/>
              <a:t>. dia</a:t>
            </a:r>
            <a:endParaRPr lang="hu-HU"/>
          </a:p>
        </p:txBody>
      </p:sp>
      <p:sp>
        <p:nvSpPr>
          <p:cNvPr id="3" name="Élőláb helye 2"/>
          <p:cNvSpPr>
            <a:spLocks noGrp="1"/>
          </p:cNvSpPr>
          <p:nvPr>
            <p:ph type="ftr" sz="quarter" idx="11"/>
          </p:nvPr>
        </p:nvSpPr>
        <p:spPr/>
        <p:txBody>
          <a:bodyPr/>
          <a:lstStyle/>
          <a:p>
            <a:pPr>
              <a:defRPr/>
            </a:pPr>
            <a:r>
              <a:rPr lang="hu-HU" smtClean="0"/>
              <a:t>EDE-ÁHO Mérnökiroda</a:t>
            </a:r>
            <a:endParaRPr lang="hu-HU" dirty="0"/>
          </a:p>
        </p:txBody>
      </p:sp>
      <p:sp>
        <p:nvSpPr>
          <p:cNvPr id="6" name="Téglalap 5"/>
          <p:cNvSpPr/>
          <p:nvPr/>
        </p:nvSpPr>
        <p:spPr>
          <a:xfrm>
            <a:off x="755576" y="1052736"/>
            <a:ext cx="7992888" cy="400110"/>
          </a:xfrm>
          <a:prstGeom prst="rect">
            <a:avLst/>
          </a:prstGeom>
        </p:spPr>
        <p:txBody>
          <a:bodyPr wrap="square">
            <a:spAutoFit/>
          </a:bodyPr>
          <a:lstStyle/>
          <a:p>
            <a:pPr algn="l"/>
            <a:r>
              <a:rPr lang="hu-HU" b="1" dirty="0" smtClean="0"/>
              <a:t>KTW-630R1 </a:t>
            </a:r>
            <a:r>
              <a:rPr lang="hu-HU" b="1" dirty="0" err="1" smtClean="0"/>
              <a:t>földelőhálózata</a:t>
            </a:r>
            <a:endParaRPr lang="hu-HU" dirty="0"/>
          </a:p>
        </p:txBody>
      </p:sp>
      <p:pic>
        <p:nvPicPr>
          <p:cNvPr id="68610" name="Picture 2"/>
          <p:cNvPicPr>
            <a:picLocks noChangeAspect="1" noChangeArrowheads="1"/>
          </p:cNvPicPr>
          <p:nvPr/>
        </p:nvPicPr>
        <p:blipFill>
          <a:blip r:embed="rId2" cstate="print"/>
          <a:srcRect/>
          <a:stretch>
            <a:fillRect/>
          </a:stretch>
        </p:blipFill>
        <p:spPr bwMode="auto">
          <a:xfrm>
            <a:off x="827584" y="1531372"/>
            <a:ext cx="7524328" cy="5326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Középfeszültségű elosztó hálózat</a:t>
            </a:r>
            <a:br>
              <a:rPr lang="hu-HU" b="1" dirty="0" smtClean="0"/>
            </a:br>
            <a:endParaRPr lang="hu-HU" dirty="0"/>
          </a:p>
        </p:txBody>
      </p:sp>
      <p:sp>
        <p:nvSpPr>
          <p:cNvPr id="3" name="Tartalom helye 2"/>
          <p:cNvSpPr>
            <a:spLocks noGrp="1"/>
          </p:cNvSpPr>
          <p:nvPr>
            <p:ph idx="1"/>
          </p:nvPr>
        </p:nvSpPr>
        <p:spPr>
          <a:xfrm>
            <a:off x="611560" y="1628800"/>
            <a:ext cx="7924800" cy="4176464"/>
          </a:xfrm>
        </p:spPr>
        <p:txBody>
          <a:bodyPr/>
          <a:lstStyle/>
          <a:p>
            <a:r>
              <a:rPr lang="hu-HU" dirty="0" smtClean="0"/>
              <a:t>Az 1000 </a:t>
            </a:r>
            <a:r>
              <a:rPr lang="hu-HU" dirty="0" err="1" smtClean="0"/>
              <a:t>V-nál</a:t>
            </a:r>
            <a:r>
              <a:rPr lang="hu-HU" dirty="0" smtClean="0"/>
              <a:t> nagyobb feszültségű, nem közvetlenül földelt berendezések érintésvédelmével az MSZ 172-2 Érintésvédelmi szabályzat foglalkozik. </a:t>
            </a:r>
          </a:p>
          <a:p>
            <a:r>
              <a:rPr lang="hu-HU" b="1" dirty="0" smtClean="0"/>
              <a:t>Önálló középfeszültségű hálózat érintésvédelme</a:t>
            </a:r>
          </a:p>
          <a:p>
            <a:r>
              <a:rPr lang="hu-HU" dirty="0" smtClean="0"/>
              <a:t>Az érintésvédelmet védőföldeléssel (IT-rendszer) kell megoldani.</a:t>
            </a:r>
          </a:p>
          <a:p>
            <a:r>
              <a:rPr lang="hu-HU" dirty="0" smtClean="0"/>
              <a:t>Oszlopkapcsolók fémrészét minden esetben el kell látni védőföldeléssel, a földelésen kívül el kell helyezni a potenciálbefolyásoló keretet is.</a:t>
            </a:r>
          </a:p>
          <a:p>
            <a:r>
              <a:rPr lang="hu-HU" dirty="0" smtClean="0"/>
              <a:t>Ugyanazon a helyen lévő földeléseket egyesíteni kell.</a:t>
            </a:r>
          </a:p>
          <a:p>
            <a:r>
              <a:rPr lang="hu-HU" u="sng" dirty="0" smtClean="0"/>
              <a:t>A földelések méretezése</a:t>
            </a:r>
          </a:p>
          <a:p>
            <a:r>
              <a:rPr lang="hu-HU" dirty="0" smtClean="0"/>
              <a:t>A megengedhető érintési feszültség (U</a:t>
            </a:r>
            <a:r>
              <a:rPr lang="hu-HU" baseline="-25000" dirty="0" smtClean="0"/>
              <a:t>L</a:t>
            </a:r>
            <a:r>
              <a:rPr lang="hu-HU" dirty="0" smtClean="0"/>
              <a:t>) értéke a kikapcsolás bekövetkeztéig a kikapcsolási idő függvényében:</a:t>
            </a:r>
          </a:p>
          <a:p>
            <a:r>
              <a:rPr lang="hu-HU" dirty="0" smtClean="0"/>
              <a:t>	1 </a:t>
            </a:r>
            <a:r>
              <a:rPr lang="hu-HU" dirty="0" err="1" smtClean="0"/>
              <a:t>s-nál</a:t>
            </a:r>
            <a:r>
              <a:rPr lang="hu-HU" dirty="0" smtClean="0"/>
              <a:t> nem hosszabb kikapcsolási idő esetén </a:t>
            </a:r>
            <a:r>
              <a:rPr lang="hu-HU" dirty="0" smtClean="0">
                <a:solidFill>
                  <a:srgbClr val="FF0000"/>
                </a:solidFill>
              </a:rPr>
              <a:t>1000 V,</a:t>
            </a:r>
          </a:p>
          <a:p>
            <a:r>
              <a:rPr lang="hu-HU" dirty="0" smtClean="0"/>
              <a:t>	1,5 </a:t>
            </a:r>
            <a:r>
              <a:rPr lang="hu-HU" dirty="0" err="1" smtClean="0"/>
              <a:t>s-nál</a:t>
            </a:r>
            <a:r>
              <a:rPr lang="hu-HU" dirty="0" smtClean="0"/>
              <a:t> nem hosszabb kikapcsolási idő esetén   </a:t>
            </a:r>
            <a:r>
              <a:rPr lang="hu-HU" dirty="0" smtClean="0">
                <a:solidFill>
                  <a:srgbClr val="FF0000"/>
                </a:solidFill>
              </a:rPr>
              <a:t>500 V,</a:t>
            </a:r>
            <a:r>
              <a:rPr lang="hu-HU" dirty="0" smtClean="0"/>
              <a:t> </a:t>
            </a:r>
          </a:p>
          <a:p>
            <a:r>
              <a:rPr lang="hu-HU" dirty="0" smtClean="0"/>
              <a:t>	(kivéve szabadvezetéket, ahol ez az érték 1000 V)</a:t>
            </a:r>
          </a:p>
          <a:p>
            <a:r>
              <a:rPr lang="hu-HU" dirty="0" smtClean="0"/>
              <a:t>	1,5 </a:t>
            </a:r>
            <a:r>
              <a:rPr lang="hu-HU" dirty="0" err="1" smtClean="0"/>
              <a:t>s-nál</a:t>
            </a:r>
            <a:r>
              <a:rPr lang="hu-HU" dirty="0" smtClean="0"/>
              <a:t> hosszabb kikapcsolási idő esetén, vagy önműködő 	kikapcsolás nélkül </a:t>
            </a:r>
            <a:r>
              <a:rPr lang="hu-HU" dirty="0" smtClean="0">
                <a:solidFill>
                  <a:srgbClr val="FF0000"/>
                </a:solidFill>
              </a:rPr>
              <a:t>65 V</a:t>
            </a:r>
            <a:r>
              <a:rPr lang="hu-HU" dirty="0" smtClean="0"/>
              <a:t>.</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23</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143000"/>
            <a:ext cx="8066856" cy="533400"/>
          </a:xfrm>
        </p:spPr>
        <p:txBody>
          <a:bodyPr/>
          <a:lstStyle/>
          <a:p>
            <a:r>
              <a:rPr lang="hu-HU" b="1" dirty="0" smtClean="0"/>
              <a:t>A szabadvezetéki oszlopok érintésvédelmének különleges előírásai </a:t>
            </a:r>
            <a:r>
              <a:rPr lang="hu-HU" dirty="0" smtClean="0"/>
              <a:t/>
            </a:r>
            <a:br>
              <a:rPr lang="hu-HU" dirty="0" smtClean="0"/>
            </a:br>
            <a:endParaRPr lang="hu-HU" dirty="0"/>
          </a:p>
        </p:txBody>
      </p:sp>
      <p:sp>
        <p:nvSpPr>
          <p:cNvPr id="3" name="Tartalom helye 2"/>
          <p:cNvSpPr>
            <a:spLocks noGrp="1"/>
          </p:cNvSpPr>
          <p:nvPr>
            <p:ph idx="1"/>
          </p:nvPr>
        </p:nvSpPr>
        <p:spPr>
          <a:xfrm>
            <a:off x="467544" y="2276872"/>
            <a:ext cx="8066856" cy="3683496"/>
          </a:xfrm>
        </p:spPr>
        <p:txBody>
          <a:bodyPr/>
          <a:lstStyle/>
          <a:p>
            <a:r>
              <a:rPr lang="hu-HU" sz="2600" dirty="0" smtClean="0"/>
              <a:t>MSZ 172-2 2.2.2.</a:t>
            </a:r>
          </a:p>
          <a:p>
            <a:endParaRPr lang="hu-HU" sz="2600" b="1" dirty="0" smtClean="0"/>
          </a:p>
          <a:p>
            <a:r>
              <a:rPr lang="hu-HU" b="1" dirty="0" smtClean="0"/>
              <a:t>A kezelő helynek nem tekinthető</a:t>
            </a:r>
            <a:r>
              <a:rPr lang="hu-HU" dirty="0" smtClean="0"/>
              <a:t>, fémből vagy más vezető anyagból készült, továbbá a vasbeton oszlopoknál méretezés nélkül </a:t>
            </a:r>
            <a:r>
              <a:rPr lang="hu-HU" b="1" dirty="0" smtClean="0"/>
              <a:t>elegendő az oszloplábuk által nyújtott természetes földelés</a:t>
            </a:r>
            <a:r>
              <a:rPr lang="hu-HU" dirty="0" smtClean="0"/>
              <a:t> a következő esetekben:</a:t>
            </a:r>
          </a:p>
          <a:p>
            <a:r>
              <a:rPr lang="hu-HU" dirty="0" smtClean="0"/>
              <a:t>– </a:t>
            </a:r>
            <a:r>
              <a:rPr lang="hu-HU" b="1" dirty="0" smtClean="0"/>
              <a:t>lakott területen kívüli </a:t>
            </a:r>
            <a:r>
              <a:rPr lang="hu-HU" dirty="0" smtClean="0"/>
              <a:t>oszlopon csak tömörtestű szigetelők vannak, vagy</a:t>
            </a:r>
          </a:p>
          <a:p>
            <a:r>
              <a:rPr lang="hu-HU" dirty="0" smtClean="0"/>
              <a:t>– a szabadvezetéket földzárlat esetén önműködő védelem 1,5 </a:t>
            </a:r>
            <a:r>
              <a:rPr lang="hu-HU" dirty="0" err="1" smtClean="0"/>
              <a:t>s-nál</a:t>
            </a:r>
            <a:r>
              <a:rPr lang="hu-HU" dirty="0" smtClean="0"/>
              <a:t> nem hosszabb idő alatt kikapcsolja, s tartós földzárlatos üzem nincs megengedve.</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24</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MSZ 172-2 2.2.3.</a:t>
            </a:r>
            <a:r>
              <a:rPr lang="hu-HU" b="1" dirty="0" smtClean="0"/>
              <a:t/>
            </a:r>
            <a:br>
              <a:rPr lang="hu-HU" b="1" dirty="0" smtClean="0"/>
            </a:br>
            <a:endParaRPr lang="hu-HU" dirty="0"/>
          </a:p>
        </p:txBody>
      </p:sp>
      <p:sp>
        <p:nvSpPr>
          <p:cNvPr id="3" name="Tartalom helye 2"/>
          <p:cNvSpPr>
            <a:spLocks noGrp="1"/>
          </p:cNvSpPr>
          <p:nvPr>
            <p:ph idx="1"/>
          </p:nvPr>
        </p:nvSpPr>
        <p:spPr/>
        <p:txBody>
          <a:bodyPr/>
          <a:lstStyle/>
          <a:p>
            <a:r>
              <a:rPr lang="hu-HU" dirty="0" smtClean="0"/>
              <a:t>Érintési feszültségre történő méretezés nélkül 10 ohmos vagy kisebb szétterjedési ellenállású </a:t>
            </a:r>
            <a:r>
              <a:rPr lang="hu-HU" b="1" dirty="0" smtClean="0"/>
              <a:t>földelést kell létesíteni</a:t>
            </a:r>
          </a:p>
          <a:p>
            <a:r>
              <a:rPr lang="hu-HU" dirty="0" smtClean="0"/>
              <a:t>– azoknál a </a:t>
            </a:r>
            <a:r>
              <a:rPr lang="hu-HU" b="1" dirty="0" smtClean="0"/>
              <a:t>kezelő helynek minősülő oszlopoknál</a:t>
            </a:r>
            <a:r>
              <a:rPr lang="hu-HU" dirty="0" smtClean="0"/>
              <a:t>, amelyek 13 </a:t>
            </a:r>
            <a:r>
              <a:rPr lang="hu-HU" dirty="0" err="1" smtClean="0"/>
              <a:t>A-nél</a:t>
            </a:r>
            <a:r>
              <a:rPr lang="hu-HU" dirty="0" smtClean="0"/>
              <a:t> nem nagyobb tartós; és 200 </a:t>
            </a:r>
            <a:r>
              <a:rPr lang="hu-HU" dirty="0" err="1" smtClean="0"/>
              <a:t>A-nél</a:t>
            </a:r>
            <a:r>
              <a:rPr lang="hu-HU" dirty="0" smtClean="0"/>
              <a:t> nem nagyobb, 1,5 </a:t>
            </a:r>
            <a:r>
              <a:rPr lang="hu-HU" dirty="0" err="1" smtClean="0"/>
              <a:t>s-nál</a:t>
            </a:r>
            <a:r>
              <a:rPr lang="hu-HU" dirty="0" smtClean="0"/>
              <a:t> nem hosszabb idő alatt önműködően lekapcsolt földzárlati áramerősségű hálózatokban vannak, továbbá</a:t>
            </a:r>
          </a:p>
          <a:p>
            <a:r>
              <a:rPr lang="hu-HU" dirty="0" smtClean="0"/>
              <a:t>– azoknál a </a:t>
            </a:r>
            <a:r>
              <a:rPr lang="hu-HU" b="1" dirty="0" smtClean="0"/>
              <a:t>lakott területen lévő</a:t>
            </a:r>
            <a:r>
              <a:rPr lang="hu-HU" dirty="0" smtClean="0"/>
              <a:t>, fémből vagy más vezető anyagból készült, továbbá a </a:t>
            </a:r>
            <a:r>
              <a:rPr lang="hu-HU" b="1" dirty="0" smtClean="0"/>
              <a:t>vasbeton oszlopoknál</a:t>
            </a:r>
            <a:r>
              <a:rPr lang="hu-HU" dirty="0" smtClean="0"/>
              <a:t>, amelyeken ugyancsak tömörtestű szigetelők vannak, de olyan hálózaton, amelyen a tartós földzárlatos üzem is meg van engedve.</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25</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ím 1"/>
          <p:cNvSpPr>
            <a:spLocks noGrp="1"/>
          </p:cNvSpPr>
          <p:nvPr>
            <p:ph type="title"/>
          </p:nvPr>
        </p:nvSpPr>
        <p:spPr/>
        <p:txBody>
          <a:bodyPr/>
          <a:lstStyle/>
          <a:p>
            <a:r>
              <a:rPr lang="hu-HU" sz="2800" b="1" smtClean="0"/>
              <a:t>Földelések a KÖF hálózaton </a:t>
            </a:r>
          </a:p>
        </p:txBody>
      </p:sp>
      <p:sp>
        <p:nvSpPr>
          <p:cNvPr id="61443" name="Tartalom helye 2"/>
          <p:cNvSpPr>
            <a:spLocks noGrp="1"/>
          </p:cNvSpPr>
          <p:nvPr>
            <p:ph sz="half" idx="1"/>
          </p:nvPr>
        </p:nvSpPr>
        <p:spPr>
          <a:xfrm>
            <a:off x="395536" y="1628800"/>
            <a:ext cx="8312150" cy="4954588"/>
          </a:xfrm>
        </p:spPr>
        <p:txBody>
          <a:bodyPr/>
          <a:lstStyle/>
          <a:p>
            <a:pPr marL="0" indent="0"/>
            <a:r>
              <a:rPr lang="hu-HU" sz="2000" b="1" dirty="0" smtClean="0"/>
              <a:t>A földelő elhelyezése történhet:</a:t>
            </a:r>
          </a:p>
          <a:p>
            <a:pPr marL="0" indent="0">
              <a:buFontTx/>
              <a:buChar char="•"/>
            </a:pPr>
            <a:r>
              <a:rPr lang="hu-HU" sz="2000" dirty="0" smtClean="0"/>
              <a:t>Kiásott oszlopgödörből lemélyítve.</a:t>
            </a:r>
          </a:p>
          <a:p>
            <a:pPr marL="0" indent="0">
              <a:buFontTx/>
              <a:buChar char="•"/>
            </a:pPr>
            <a:r>
              <a:rPr lang="hu-HU" sz="2000" dirty="0" smtClean="0"/>
              <a:t>A talaj felszínéről lemélyítve.</a:t>
            </a:r>
          </a:p>
          <a:p>
            <a:pPr marL="0" indent="0">
              <a:buFontTx/>
              <a:buChar char="•"/>
            </a:pPr>
            <a:r>
              <a:rPr lang="hu-HU" sz="2000" dirty="0" smtClean="0"/>
              <a:t>A kiásott oszlopgödörben elhelyezve.</a:t>
            </a:r>
          </a:p>
          <a:p>
            <a:pPr marL="0" indent="0">
              <a:buFontTx/>
              <a:buChar char="•"/>
            </a:pPr>
            <a:r>
              <a:rPr lang="hu-HU" sz="2000" dirty="0" smtClean="0"/>
              <a:t>Külön erre a célra ásott árokban elhelyezve.</a:t>
            </a:r>
          </a:p>
          <a:p>
            <a:pPr marL="0" indent="0"/>
            <a:r>
              <a:rPr lang="hu-HU" sz="2000" b="1" dirty="0" smtClean="0"/>
              <a:t>Oszlopok földelésére :</a:t>
            </a:r>
          </a:p>
          <a:p>
            <a:pPr marL="0" indent="0">
              <a:buFontTx/>
              <a:buChar char="•"/>
            </a:pPr>
            <a:r>
              <a:rPr lang="hu-HU" sz="2000" dirty="0" smtClean="0"/>
              <a:t>Keretföldelő, </a:t>
            </a:r>
          </a:p>
          <a:p>
            <a:pPr marL="0" indent="0">
              <a:buFontTx/>
              <a:buChar char="•"/>
            </a:pPr>
            <a:r>
              <a:rPr lang="hu-HU" sz="2000" dirty="0" smtClean="0"/>
              <a:t>függőleges  (rúd)földelő és</a:t>
            </a:r>
          </a:p>
          <a:p>
            <a:pPr marL="0" indent="0">
              <a:buFontTx/>
              <a:buChar char="•"/>
            </a:pPr>
            <a:r>
              <a:rPr lang="hu-HU" sz="2000" dirty="0" smtClean="0"/>
              <a:t>vízszintes  (szalag)földelő alkalmazható </a:t>
            </a:r>
          </a:p>
          <a:p>
            <a:pPr marL="0" indent="0"/>
            <a:endParaRPr lang="hu-HU" sz="2000" dirty="0" smtClean="0"/>
          </a:p>
          <a:p>
            <a:pPr marL="0" indent="0"/>
            <a:r>
              <a:rPr lang="hu-HU" sz="2000" b="1" i="1" dirty="0" smtClean="0"/>
              <a:t>A betonoszlopokon 50 mm</a:t>
            </a:r>
            <a:r>
              <a:rPr lang="hu-HU" sz="2000" b="1" i="1" baseline="30000" dirty="0" smtClean="0"/>
              <a:t>2</a:t>
            </a:r>
            <a:r>
              <a:rPr lang="hu-HU" sz="2000" b="1" i="1" dirty="0" smtClean="0"/>
              <a:t> ASC vezető segítségével az oszlop földelés kivezetésébe be kell kötni valamennyi feszültség alatt nem álló, de meghibásodás során feszültség alá kerülő fémszerkezetet.</a:t>
            </a:r>
          </a:p>
          <a:p>
            <a:pPr marL="0" indent="0"/>
            <a:endParaRPr lang="hu-HU" dirty="0" smtClean="0"/>
          </a:p>
        </p:txBody>
      </p:sp>
      <p:sp>
        <p:nvSpPr>
          <p:cNvPr id="5" name="Dia számának helye 4"/>
          <p:cNvSpPr>
            <a:spLocks noGrp="1"/>
          </p:cNvSpPr>
          <p:nvPr>
            <p:ph type="sldNum" sz="quarter" idx="10"/>
          </p:nvPr>
        </p:nvSpPr>
        <p:spPr/>
        <p:txBody>
          <a:bodyPr/>
          <a:lstStyle/>
          <a:p>
            <a:pPr>
              <a:defRPr/>
            </a:pPr>
            <a:fld id="{FBB026F8-0A7E-473D-85F0-04131E345ED8}" type="slidenum">
              <a:rPr lang="hu-HU" smtClean="0"/>
              <a:pPr>
                <a:defRPr/>
              </a:pPr>
              <a:t>26</a:t>
            </a:fld>
            <a:r>
              <a:rPr lang="hu-HU" smtClean="0"/>
              <a:t>. dia</a:t>
            </a:r>
            <a:endParaRPr lang="hu-HU"/>
          </a:p>
        </p:txBody>
      </p:sp>
      <p:sp>
        <p:nvSpPr>
          <p:cNvPr id="7" name="Szövegdoboz 6"/>
          <p:cNvSpPr txBox="1"/>
          <p:nvPr/>
        </p:nvSpPr>
        <p:spPr>
          <a:xfrm>
            <a:off x="4716016" y="6453336"/>
            <a:ext cx="2448272" cy="246221"/>
          </a:xfrm>
          <a:prstGeom prst="rect">
            <a:avLst/>
          </a:prstGeom>
          <a:noFill/>
        </p:spPr>
        <p:txBody>
          <a:bodyPr wrap="square" rtlCol="0">
            <a:spAutoFit/>
          </a:bodyPr>
          <a:lstStyle/>
          <a:p>
            <a:pPr algn="l"/>
            <a:r>
              <a:rPr lang="hu-HU" sz="1000" dirty="0" smtClean="0"/>
              <a:t>Forrás: Mérnökirodai oktatási anyag</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ím 1"/>
          <p:cNvSpPr>
            <a:spLocks noGrp="1"/>
          </p:cNvSpPr>
          <p:nvPr>
            <p:ph type="title"/>
          </p:nvPr>
        </p:nvSpPr>
        <p:spPr/>
        <p:txBody>
          <a:bodyPr/>
          <a:lstStyle/>
          <a:p>
            <a:r>
              <a:rPr lang="hu-HU" sz="2800" b="1" smtClean="0"/>
              <a:t>A Földelések kialakítása</a:t>
            </a:r>
          </a:p>
        </p:txBody>
      </p:sp>
      <p:sp>
        <p:nvSpPr>
          <p:cNvPr id="3" name="Tartalom helye 2"/>
          <p:cNvSpPr>
            <a:spLocks noGrp="1"/>
          </p:cNvSpPr>
          <p:nvPr>
            <p:ph sz="half" idx="1"/>
          </p:nvPr>
        </p:nvSpPr>
        <p:spPr>
          <a:xfrm>
            <a:off x="527050" y="1901825"/>
            <a:ext cx="8159750" cy="4343400"/>
          </a:xfrm>
        </p:spPr>
        <p:txBody>
          <a:bodyPr/>
          <a:lstStyle/>
          <a:p>
            <a:pPr marL="0" indent="0">
              <a:defRPr/>
            </a:pPr>
            <a:r>
              <a:rPr lang="hu-HU" sz="2000" dirty="0" smtClean="0"/>
              <a:t>A </a:t>
            </a:r>
            <a:r>
              <a:rPr lang="hu-HU" sz="2000" b="1" dirty="0" smtClean="0"/>
              <a:t>Vasbeton</a:t>
            </a:r>
            <a:r>
              <a:rPr lang="hu-HU" sz="2000" dirty="0" smtClean="0"/>
              <a:t> oszlopok talpukon kivezetett földelővel rendelkeznek, és ha ez a talajjal közvetlenül érintkezik, akkor az oszlop földeltnek tekinthető. (Betontalpba helyezett betonoszlopot földeléssel kell ellátni.)</a:t>
            </a:r>
          </a:p>
          <a:p>
            <a:pPr marL="0" indent="0">
              <a:defRPr/>
            </a:pPr>
            <a:r>
              <a:rPr lang="hu-HU" sz="2000" b="1" dirty="0" smtClean="0"/>
              <a:t>Keretföldelőt </a:t>
            </a:r>
            <a:r>
              <a:rPr lang="hu-HU" sz="2000" dirty="0" smtClean="0"/>
              <a:t>kell általában alkalmazni olyan oszlopok esetében, ahol a </a:t>
            </a:r>
            <a:r>
              <a:rPr lang="hu-HU" sz="2000" dirty="0" err="1" smtClean="0"/>
              <a:t>földelőkeret</a:t>
            </a:r>
            <a:r>
              <a:rPr lang="hu-HU" sz="2000" dirty="0" smtClean="0"/>
              <a:t> külön földmunka nélkül, betonozás előtt a betontalp alá helyezhető. Ez a földelés alkalmazható a viszonylag nagy méretű alapgödröt igénylő súlyalapoknál.</a:t>
            </a:r>
          </a:p>
          <a:p>
            <a:pPr marL="0" indent="0">
              <a:defRPr/>
            </a:pPr>
            <a:r>
              <a:rPr lang="hu-HU" sz="2000" b="1" dirty="0" smtClean="0"/>
              <a:t>Függőleges földelőt </a:t>
            </a:r>
            <a:r>
              <a:rPr lang="hu-HU" sz="2000" dirty="0" smtClean="0"/>
              <a:t>kell alkalmazni a kisméretű alapgödröt igénylő egyes oszlopok esetében, ha azokat földelni kell.</a:t>
            </a:r>
          </a:p>
          <a:p>
            <a:pPr marL="0" indent="0">
              <a:defRPr/>
            </a:pPr>
            <a:r>
              <a:rPr lang="hu-HU" sz="2000" dirty="0" smtClean="0"/>
              <a:t>Azoknál az oszlopoknál, amelyeken </a:t>
            </a:r>
            <a:r>
              <a:rPr lang="hu-HU" sz="2000" b="1" dirty="0" smtClean="0"/>
              <a:t>földről kezelhető készülékek </a:t>
            </a:r>
            <a:r>
              <a:rPr lang="hu-HU" sz="2000" dirty="0" smtClean="0"/>
              <a:t>is el vannak helyezve, a földelésen kívül </a:t>
            </a:r>
            <a:r>
              <a:rPr lang="hu-HU" sz="2000" b="1" dirty="0" smtClean="0"/>
              <a:t>potenciálvezérlő </a:t>
            </a:r>
            <a:r>
              <a:rPr lang="hu-HU" sz="2000" b="1" dirty="0" err="1" smtClean="0"/>
              <a:t>földelőkeretet</a:t>
            </a:r>
            <a:r>
              <a:rPr lang="hu-HU" sz="2000" b="1" dirty="0" smtClean="0"/>
              <a:t> </a:t>
            </a:r>
            <a:r>
              <a:rPr lang="hu-HU" sz="2000" dirty="0" smtClean="0"/>
              <a:t>is kell telepíteni.</a:t>
            </a:r>
          </a:p>
          <a:p>
            <a:pPr marL="0" indent="0">
              <a:defRPr/>
            </a:pPr>
            <a:r>
              <a:rPr lang="hu-HU" sz="1600" dirty="0" smtClean="0">
                <a:solidFill>
                  <a:schemeClr val="bg2"/>
                </a:solidFill>
              </a:rPr>
              <a:t>Az elkészült földelések szétterjedési ellenállásának mérését az MSZ 4851 számú “Érintésvédelmi felülvizsgálatok “ című szabvány előírásai szerint kell elvégezni és dokumentálni.</a:t>
            </a:r>
          </a:p>
          <a:p>
            <a:pPr marL="0" indent="0">
              <a:defRPr/>
            </a:pPr>
            <a:endParaRPr lang="hu-HU" sz="2000" dirty="0" smtClean="0"/>
          </a:p>
          <a:p>
            <a:pPr marL="0" indent="0">
              <a:defRPr/>
            </a:pPr>
            <a:endParaRPr lang="hu-HU" sz="2000" dirty="0" smtClean="0"/>
          </a:p>
          <a:p>
            <a:pPr marL="0" indent="0">
              <a:defRPr/>
            </a:pPr>
            <a:endParaRPr lang="hu-HU" sz="2000" dirty="0" smtClean="0"/>
          </a:p>
          <a:p>
            <a:pPr marL="0" indent="0">
              <a:defRPr/>
            </a:pPr>
            <a:endParaRPr lang="hu-HU" sz="2000" dirty="0" smtClean="0"/>
          </a:p>
          <a:p>
            <a:pPr marL="0" indent="0">
              <a:defRPr/>
            </a:pPr>
            <a:endParaRPr lang="hu-HU" sz="2000" dirty="0" smtClean="0"/>
          </a:p>
          <a:p>
            <a:pPr>
              <a:defRPr/>
            </a:pPr>
            <a:endParaRPr lang="hu-HU" dirty="0"/>
          </a:p>
        </p:txBody>
      </p:sp>
      <p:sp>
        <p:nvSpPr>
          <p:cNvPr id="5" name="Dia számának helye 4"/>
          <p:cNvSpPr>
            <a:spLocks noGrp="1"/>
          </p:cNvSpPr>
          <p:nvPr>
            <p:ph type="sldNum" sz="quarter" idx="10"/>
          </p:nvPr>
        </p:nvSpPr>
        <p:spPr/>
        <p:txBody>
          <a:bodyPr/>
          <a:lstStyle/>
          <a:p>
            <a:pPr>
              <a:defRPr/>
            </a:pPr>
            <a:fld id="{04FE4DAC-FA11-4D0F-A2E2-1E6020AF001D}" type="slidenum">
              <a:rPr lang="hu-HU" smtClean="0"/>
              <a:pPr>
                <a:defRPr/>
              </a:pPr>
              <a:t>27</a:t>
            </a:fld>
            <a:r>
              <a:rPr lang="hu-HU" smtClean="0"/>
              <a:t>. dia</a:t>
            </a:r>
            <a:endParaRPr lang="hu-HU"/>
          </a:p>
        </p:txBody>
      </p:sp>
      <p:sp>
        <p:nvSpPr>
          <p:cNvPr id="7" name="Szövegdoboz 6"/>
          <p:cNvSpPr txBox="1"/>
          <p:nvPr/>
        </p:nvSpPr>
        <p:spPr>
          <a:xfrm>
            <a:off x="4716016" y="6453336"/>
            <a:ext cx="2448272" cy="246221"/>
          </a:xfrm>
          <a:prstGeom prst="rect">
            <a:avLst/>
          </a:prstGeom>
          <a:noFill/>
        </p:spPr>
        <p:txBody>
          <a:bodyPr wrap="square" rtlCol="0">
            <a:spAutoFit/>
          </a:bodyPr>
          <a:lstStyle/>
          <a:p>
            <a:pPr algn="l"/>
            <a:r>
              <a:rPr lang="hu-HU" sz="1000" dirty="0" smtClean="0"/>
              <a:t>Forrás: Mérnökirodai oktatási anyag</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28</a:t>
            </a:fld>
            <a:r>
              <a:rPr lang="hu-HU" smtClean="0"/>
              <a:t>. dia</a:t>
            </a:r>
            <a:endParaRPr lang="hu-HU"/>
          </a:p>
        </p:txBody>
      </p:sp>
      <p:pic>
        <p:nvPicPr>
          <p:cNvPr id="36866" name="Picture 2"/>
          <p:cNvPicPr>
            <a:picLocks noChangeAspect="1" noChangeArrowheads="1"/>
          </p:cNvPicPr>
          <p:nvPr/>
        </p:nvPicPr>
        <p:blipFill>
          <a:blip r:embed="rId2" cstate="print"/>
          <a:srcRect/>
          <a:stretch>
            <a:fillRect/>
          </a:stretch>
        </p:blipFill>
        <p:spPr bwMode="auto">
          <a:xfrm>
            <a:off x="899592" y="1052736"/>
            <a:ext cx="2160240" cy="3041565"/>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971600" y="4149080"/>
            <a:ext cx="2701072" cy="2335163"/>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3707904" y="1484784"/>
            <a:ext cx="2408610" cy="4626893"/>
          </a:xfrm>
          <a:prstGeom prst="rect">
            <a:avLst/>
          </a:prstGeom>
          <a:noFill/>
          <a:ln w="9525">
            <a:noFill/>
            <a:miter lim="800000"/>
            <a:headEnd/>
            <a:tailEnd/>
          </a:ln>
        </p:spPr>
      </p:pic>
      <p:pic>
        <p:nvPicPr>
          <p:cNvPr id="36869" name="Picture 5"/>
          <p:cNvPicPr>
            <a:picLocks noChangeAspect="1" noChangeArrowheads="1"/>
          </p:cNvPicPr>
          <p:nvPr/>
        </p:nvPicPr>
        <p:blipFill>
          <a:blip r:embed="rId5" cstate="print"/>
          <a:srcRect/>
          <a:stretch>
            <a:fillRect/>
          </a:stretch>
        </p:blipFill>
        <p:spPr bwMode="auto">
          <a:xfrm>
            <a:off x="6156176" y="1700808"/>
            <a:ext cx="2875489" cy="3965823"/>
          </a:xfrm>
          <a:prstGeom prst="rect">
            <a:avLst/>
          </a:prstGeom>
          <a:noFill/>
          <a:ln w="9525">
            <a:noFill/>
            <a:miter lim="800000"/>
            <a:headEnd/>
            <a:tailEnd/>
          </a:ln>
        </p:spPr>
      </p:pic>
      <p:sp>
        <p:nvSpPr>
          <p:cNvPr id="8" name="Szövegdoboz 7"/>
          <p:cNvSpPr txBox="1"/>
          <p:nvPr/>
        </p:nvSpPr>
        <p:spPr>
          <a:xfrm>
            <a:off x="4716016" y="6453336"/>
            <a:ext cx="2448272" cy="246221"/>
          </a:xfrm>
          <a:prstGeom prst="rect">
            <a:avLst/>
          </a:prstGeom>
          <a:noFill/>
        </p:spPr>
        <p:txBody>
          <a:bodyPr wrap="square" rtlCol="0">
            <a:spAutoFit/>
          </a:bodyPr>
          <a:lstStyle/>
          <a:p>
            <a:pPr algn="l"/>
            <a:r>
              <a:rPr lang="hu-HU" sz="1000" dirty="0" smtClean="0"/>
              <a:t>Forrás: VÁT-H20</a:t>
            </a:r>
            <a:endParaRPr lang="hu-HU" sz="1000" dirty="0"/>
          </a:p>
        </p:txBody>
      </p:sp>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29</a:t>
            </a:fld>
            <a:r>
              <a:rPr lang="hu-HU" smtClean="0"/>
              <a:t>. dia</a:t>
            </a:r>
            <a:endParaRPr lang="hu-HU"/>
          </a:p>
        </p:txBody>
      </p:sp>
      <p:pic>
        <p:nvPicPr>
          <p:cNvPr id="7" name="Picture 23" descr="P1010051"/>
          <p:cNvPicPr>
            <a:picLocks noChangeAspect="1" noChangeArrowheads="1"/>
          </p:cNvPicPr>
          <p:nvPr/>
        </p:nvPicPr>
        <p:blipFill>
          <a:blip r:embed="rId2" cstate="print"/>
          <a:srcRect/>
          <a:stretch>
            <a:fillRect/>
          </a:stretch>
        </p:blipFill>
        <p:spPr bwMode="auto">
          <a:xfrm>
            <a:off x="827584" y="1340768"/>
            <a:ext cx="6768752" cy="5076564"/>
          </a:xfrm>
          <a:prstGeom prst="rect">
            <a:avLst/>
          </a:prstGeom>
          <a:noFill/>
          <a:ln w="9525">
            <a:noFill/>
            <a:miter lim="800000"/>
            <a:headEnd/>
            <a:tailEnd/>
          </a:ln>
        </p:spPr>
      </p:pic>
      <p:sp>
        <p:nvSpPr>
          <p:cNvPr id="6"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áram élettani hatása.</a:t>
            </a:r>
            <a:br>
              <a:rPr lang="hu-HU" b="1" dirty="0" smtClean="0"/>
            </a:br>
            <a:endParaRPr lang="hu-HU" dirty="0"/>
          </a:p>
        </p:txBody>
      </p:sp>
      <p:sp>
        <p:nvSpPr>
          <p:cNvPr id="3" name="Tartalom helye 2"/>
          <p:cNvSpPr>
            <a:spLocks noGrp="1"/>
          </p:cNvSpPr>
          <p:nvPr>
            <p:ph idx="1"/>
          </p:nvPr>
        </p:nvSpPr>
        <p:spPr>
          <a:xfrm>
            <a:off x="395536" y="1700808"/>
            <a:ext cx="8424936" cy="4547592"/>
          </a:xfrm>
        </p:spPr>
        <p:txBody>
          <a:bodyPr/>
          <a:lstStyle/>
          <a:p>
            <a:r>
              <a:rPr lang="hu-HU" u="sng" dirty="0" smtClean="0"/>
              <a:t>Az áramütés veszélyessége függ:</a:t>
            </a:r>
          </a:p>
          <a:p>
            <a:r>
              <a:rPr lang="hu-HU" b="1" dirty="0" smtClean="0"/>
              <a:t>1; Az áram erősségétől, </a:t>
            </a:r>
            <a:r>
              <a:rPr lang="hu-HU" dirty="0" smtClean="0"/>
              <a:t>a hatás erősen személyfüggő, 50 Hz-es váltakozó áram esetén általában 1 mA az érzékelési küszöb, 10-15 mA az „elengedési áramerősség”, 20 mA felett már légzési és szívműködési zavarok jelentkezhetnek;</a:t>
            </a:r>
          </a:p>
          <a:p>
            <a:r>
              <a:rPr lang="hu-HU" b="1" dirty="0" smtClean="0"/>
              <a:t>2; A behatás időtartamától</a:t>
            </a:r>
            <a:r>
              <a:rPr lang="hu-HU" dirty="0" smtClean="0"/>
              <a:t>, egy szívperiódusnál hosszabb idő alatt a szív leállhat vagy szívkamraremegés állhat be; </a:t>
            </a:r>
          </a:p>
          <a:p>
            <a:r>
              <a:rPr lang="hu-HU" b="1" dirty="0" smtClean="0"/>
              <a:t>3; Az áram útjától</a:t>
            </a:r>
            <a:r>
              <a:rPr lang="hu-HU" dirty="0" smtClean="0"/>
              <a:t>, milyen életfontosságú szerven folyik át.</a:t>
            </a:r>
          </a:p>
          <a:p>
            <a:r>
              <a:rPr lang="hu-HU" b="1" dirty="0" smtClean="0"/>
              <a:t>4; A frekvenciától</a:t>
            </a:r>
            <a:r>
              <a:rPr lang="hu-HU" dirty="0" smtClean="0"/>
              <a:t>, az egyenáram némileg kevésbé veszélyes (nagyobb egyenáram kelt hasonló hatást, mint a kisebb váltakozó áram, és nem okoz szívkamra remegést sem), 1000 Hz-nél nagyobb frekvenciájú áram inkább éget, mint más élettani hatást okoz;</a:t>
            </a:r>
          </a:p>
          <a:p>
            <a:r>
              <a:rPr lang="hu-HU" b="1" dirty="0" smtClean="0"/>
              <a:t>5; Az áramkörbe került személy egyéni adottságaitól </a:t>
            </a:r>
            <a:r>
              <a:rPr lang="hu-HU" dirty="0" smtClean="0"/>
              <a:t>és aktuális állapotától: pl. testsúly, fizikai erőnlét, érzékenység, bőr finomsága és állapota (izzadt, nedves), izgalmi állapot, ittasság stb.</a:t>
            </a:r>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a:t>
            </a:fld>
            <a:r>
              <a:rPr lang="hu-HU" smtClean="0"/>
              <a:t>. dia</a:t>
            </a:r>
            <a:endParaRPr lang="hu-HU"/>
          </a:p>
        </p:txBody>
      </p:sp>
      <p:sp>
        <p:nvSpPr>
          <p:cNvPr id="5" name="Szövegdoboz 4"/>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6"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30</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pic>
        <p:nvPicPr>
          <p:cNvPr id="37890" name="Picture 2" descr="C:\Users\K19917\Pictures\Szenna\P1020254.JPG"/>
          <p:cNvPicPr>
            <a:picLocks noChangeAspect="1" noChangeArrowheads="1"/>
          </p:cNvPicPr>
          <p:nvPr/>
        </p:nvPicPr>
        <p:blipFill>
          <a:blip r:embed="rId2" cstate="print"/>
          <a:srcRect/>
          <a:stretch>
            <a:fillRect/>
          </a:stretch>
        </p:blipFill>
        <p:spPr bwMode="auto">
          <a:xfrm>
            <a:off x="395536" y="971346"/>
            <a:ext cx="7848872" cy="588665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31</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pic>
        <p:nvPicPr>
          <p:cNvPr id="38914" name="Picture 2" descr="C:\Users\K19917\Pictures\Szenna\P1020235.JPG"/>
          <p:cNvPicPr>
            <a:picLocks noGrp="1" noChangeAspect="1" noChangeArrowheads="1"/>
          </p:cNvPicPr>
          <p:nvPr>
            <p:ph idx="1"/>
          </p:nvPr>
        </p:nvPicPr>
        <p:blipFill>
          <a:blip r:embed="rId2" cstate="print"/>
          <a:srcRect/>
          <a:stretch>
            <a:fillRect/>
          </a:stretch>
        </p:blipFill>
        <p:spPr bwMode="auto">
          <a:xfrm>
            <a:off x="827584" y="998730"/>
            <a:ext cx="7812360" cy="585927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Kisfeszültséggel közös oszlopsoros KÖF hálózat érintésvédelme, áramütés elleni védelme</a:t>
            </a:r>
            <a:br>
              <a:rPr lang="hu-HU" b="1" dirty="0" smtClean="0"/>
            </a:br>
            <a:r>
              <a:rPr lang="hu-HU" b="1" dirty="0" smtClean="0"/>
              <a:t/>
            </a:r>
            <a:br>
              <a:rPr lang="hu-HU" b="1" dirty="0" smtClean="0"/>
            </a:br>
            <a:endParaRPr lang="hu-HU" dirty="0"/>
          </a:p>
        </p:txBody>
      </p:sp>
      <p:sp>
        <p:nvSpPr>
          <p:cNvPr id="3" name="Tartalom helye 2"/>
          <p:cNvSpPr>
            <a:spLocks noGrp="1"/>
          </p:cNvSpPr>
          <p:nvPr>
            <p:ph idx="1"/>
          </p:nvPr>
        </p:nvSpPr>
        <p:spPr/>
        <p:txBody>
          <a:bodyPr/>
          <a:lstStyle/>
          <a:p>
            <a:endParaRPr lang="hu-HU" dirty="0" smtClean="0"/>
          </a:p>
          <a:p>
            <a:r>
              <a:rPr lang="hu-HU" dirty="0" smtClean="0"/>
              <a:t>Az érintésvédelmet középfeszültségen védőföldeléssel (IT-rendszer), a hibavédelmet kisfeszültségen (</a:t>
            </a:r>
            <a:r>
              <a:rPr lang="hu-HU" dirty="0" err="1" smtClean="0"/>
              <a:t>TN-rendszer</a:t>
            </a:r>
            <a:r>
              <a:rPr lang="hu-HU" dirty="0" smtClean="0"/>
              <a:t>) a táplálás önműködő lekapcsolásával kell megoldani (nullázás).</a:t>
            </a:r>
          </a:p>
          <a:p>
            <a:r>
              <a:rPr lang="hu-HU" dirty="0" smtClean="0"/>
              <a:t>Oszlopkapcsolók fémrészét minden esetben el kell látni védőföldeléssel, a földelésen kívül el kell helyezni a potenciálbefolyásoló keretet is.</a:t>
            </a:r>
          </a:p>
          <a:p>
            <a:r>
              <a:rPr lang="hu-HU" dirty="0" smtClean="0"/>
              <a:t>Ugyanazon a helyen lévő földeléseket egyesíteni kell.</a:t>
            </a:r>
          </a:p>
          <a:p>
            <a:r>
              <a:rPr lang="hu-HU" dirty="0" smtClean="0"/>
              <a:t>Minden közös tartóoszlopot - az oszlop anyagától függetlenül - egyedi földeléssel kell ellátni. A földelésbe be kell vonni az oszlopon lévő közép- és kisfeszültségű fém szerelvényeket, valamint a kisfeszültségű hálózat üzemi nulla-vezetőjét.</a:t>
            </a:r>
          </a:p>
          <a:p>
            <a:r>
              <a:rPr lang="hu-HU" u="sng" dirty="0" smtClean="0"/>
              <a:t>A földelések méretezése</a:t>
            </a:r>
          </a:p>
          <a:p>
            <a:r>
              <a:rPr lang="hu-HU" dirty="0" smtClean="0"/>
              <a:t>Méretezésnél az eredő földelési ellenállás értéket kell figyelembe venni.</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32</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Kisfeszültségű elosztó hálózat</a:t>
            </a:r>
            <a:br>
              <a:rPr lang="hu-HU" b="1" dirty="0" smtClean="0"/>
            </a:br>
            <a:endParaRPr lang="hu-HU" dirty="0"/>
          </a:p>
        </p:txBody>
      </p:sp>
      <p:sp>
        <p:nvSpPr>
          <p:cNvPr id="3" name="Tartalom helye 2"/>
          <p:cNvSpPr>
            <a:spLocks noGrp="1"/>
          </p:cNvSpPr>
          <p:nvPr>
            <p:ph idx="1"/>
          </p:nvPr>
        </p:nvSpPr>
        <p:spPr/>
        <p:txBody>
          <a:bodyPr/>
          <a:lstStyle/>
          <a:p>
            <a:r>
              <a:rPr lang="hu-HU" dirty="0" smtClean="0"/>
              <a:t>Az elosztóhálózatok hibavédelme a táplálás önműködő lekapcsolása </a:t>
            </a:r>
          </a:p>
          <a:p>
            <a:r>
              <a:rPr lang="hu-HU" dirty="0" smtClean="0"/>
              <a:t>(TN rendszer „nullázás”, vagy TT rendszer „védőföldelés”).</a:t>
            </a:r>
          </a:p>
          <a:p>
            <a:r>
              <a:rPr lang="hu-HU" dirty="0" smtClean="0"/>
              <a:t>Újonnan létesülő közép/kisfeszültségű transzformátorállomás közcélú kisfeszültségű hálózata minden esetben TN rendszerű legyen. </a:t>
            </a:r>
          </a:p>
          <a:p>
            <a:r>
              <a:rPr lang="hu-HU" dirty="0" err="1" smtClean="0"/>
              <a:t>TN-rendszerűnek</a:t>
            </a:r>
            <a:r>
              <a:rPr lang="hu-HU" dirty="0" smtClean="0"/>
              <a:t> nyilvánított hálózatra csatlakozó rendszerhasználó részére a „nullázás” kötelező.</a:t>
            </a:r>
          </a:p>
          <a:p>
            <a:r>
              <a:rPr lang="hu-HU" u="sng" dirty="0" smtClean="0"/>
              <a:t>Nulla-vezető hurkolás</a:t>
            </a:r>
          </a:p>
          <a:p>
            <a:r>
              <a:rPr lang="hu-HU" dirty="0" err="1" smtClean="0"/>
              <a:t>TN-rendszerűnek</a:t>
            </a:r>
            <a:r>
              <a:rPr lang="hu-HU" dirty="0" smtClean="0"/>
              <a:t> nyilvánított, íves-gyűrűs hálózatképpel üzemeltetett hálózatok nulla-vezetőit minden esetben össze kell kötni. Az összekötésnél földelést kell telepíteni.</a:t>
            </a:r>
          </a:p>
          <a:p>
            <a:r>
              <a:rPr lang="hu-HU" dirty="0" err="1" smtClean="0"/>
              <a:t>TN-rendszerű</a:t>
            </a:r>
            <a:r>
              <a:rPr lang="hu-HU" dirty="0" smtClean="0"/>
              <a:t> szomszédos transzformátorkörzetek hálózatvégeinek nulla-vezetői fémesen összeköthetők. Az összekötéssel a hurok-impedancia értékek csökkennek . Az összekötésnél földelést kell telepíteni.</a:t>
            </a:r>
          </a:p>
          <a:p>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33</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MSZ 172-1 3.3.5.1.</a:t>
            </a:r>
            <a:endParaRPr lang="hu-HU" dirty="0"/>
          </a:p>
        </p:txBody>
      </p:sp>
      <p:sp>
        <p:nvSpPr>
          <p:cNvPr id="3" name="Tartalom helye 2"/>
          <p:cNvSpPr>
            <a:spLocks noGrp="1"/>
          </p:cNvSpPr>
          <p:nvPr>
            <p:ph idx="1"/>
          </p:nvPr>
        </p:nvSpPr>
        <p:spPr>
          <a:xfrm>
            <a:off x="539552" y="1772816"/>
            <a:ext cx="7924800" cy="4343400"/>
          </a:xfrm>
        </p:spPr>
        <p:txBody>
          <a:bodyPr/>
          <a:lstStyle/>
          <a:p>
            <a:r>
              <a:rPr lang="hu-HU" dirty="0" smtClean="0"/>
              <a:t>A </a:t>
            </a:r>
            <a:r>
              <a:rPr lang="hu-HU" b="1" dirty="0" smtClean="0"/>
              <a:t>közcélú kisfeszültségű hálózat</a:t>
            </a:r>
            <a:r>
              <a:rPr lang="hu-HU" dirty="0" smtClean="0"/>
              <a:t>ot abban az esetben szabad </a:t>
            </a:r>
            <a:r>
              <a:rPr lang="hu-HU" dirty="0" err="1" smtClean="0"/>
              <a:t>TN-rendszerűnek</a:t>
            </a:r>
            <a:r>
              <a:rPr lang="hu-HU" dirty="0" smtClean="0"/>
              <a:t> nyilvánítani, ha az </a:t>
            </a:r>
            <a:r>
              <a:rPr lang="hu-HU" b="1" dirty="0" smtClean="0"/>
              <a:t>teljesíti </a:t>
            </a:r>
            <a:r>
              <a:rPr lang="hu-HU" dirty="0" smtClean="0"/>
              <a:t>a következő feltételek (</a:t>
            </a:r>
            <a:r>
              <a:rPr lang="hu-HU" b="1" dirty="0" smtClean="0"/>
              <a:t>a nullázás külső feltételei</a:t>
            </a:r>
            <a:r>
              <a:rPr lang="hu-HU" dirty="0" smtClean="0"/>
              <a:t>) mindegyikét:</a:t>
            </a:r>
          </a:p>
          <a:p>
            <a:pPr>
              <a:buFontTx/>
              <a:buChar char="-"/>
            </a:pPr>
            <a:r>
              <a:rPr lang="hu-HU" dirty="0" smtClean="0"/>
              <a:t> a </a:t>
            </a:r>
            <a:r>
              <a:rPr lang="hu-HU" b="1" dirty="0" smtClean="0"/>
              <a:t>közcélú hálózat nullpontja közvetlenül földelt</a:t>
            </a:r>
            <a:r>
              <a:rPr lang="hu-HU" dirty="0" smtClean="0"/>
              <a:t>; szabadvezetéki közcélú hálózat esetén ennek </a:t>
            </a:r>
            <a:r>
              <a:rPr lang="hu-HU" b="1" dirty="0" smtClean="0"/>
              <a:t>végpontján</a:t>
            </a:r>
            <a:r>
              <a:rPr lang="hu-HU" dirty="0" smtClean="0"/>
              <a:t> (a tápponttól legtávolabb eső </a:t>
            </a:r>
            <a:r>
              <a:rPr lang="hu-HU" b="1" dirty="0" err="1" smtClean="0"/>
              <a:t>leágazópontnál</a:t>
            </a:r>
            <a:r>
              <a:rPr lang="hu-HU" dirty="0" smtClean="0"/>
              <a:t>), valamint </a:t>
            </a:r>
            <a:r>
              <a:rPr lang="hu-HU" b="1" dirty="0" smtClean="0"/>
              <a:t>legalább 350 m-enként</a:t>
            </a:r>
            <a:r>
              <a:rPr lang="hu-HU" dirty="0" smtClean="0"/>
              <a:t> a </a:t>
            </a:r>
            <a:r>
              <a:rPr lang="hu-HU" dirty="0" err="1" smtClean="0"/>
              <a:t>nullavezető</a:t>
            </a:r>
            <a:r>
              <a:rPr lang="hu-HU" dirty="0" smtClean="0"/>
              <a:t> </a:t>
            </a:r>
            <a:r>
              <a:rPr lang="hu-HU" b="1" dirty="0" smtClean="0"/>
              <a:t>földelve</a:t>
            </a:r>
            <a:r>
              <a:rPr lang="hu-HU" dirty="0" smtClean="0"/>
              <a:t> van;</a:t>
            </a:r>
          </a:p>
          <a:p>
            <a:pPr>
              <a:buFontTx/>
              <a:buChar char="-"/>
            </a:pPr>
            <a:r>
              <a:rPr lang="hu-HU" dirty="0" smtClean="0"/>
              <a:t>ha a </a:t>
            </a:r>
            <a:r>
              <a:rPr lang="hu-HU" b="1" dirty="0" smtClean="0"/>
              <a:t>fogyasztói</a:t>
            </a:r>
            <a:r>
              <a:rPr lang="hu-HU" dirty="0" smtClean="0"/>
              <a:t> vezetékhálózat </a:t>
            </a:r>
            <a:r>
              <a:rPr lang="hu-HU" b="1" dirty="0" smtClean="0"/>
              <a:t>csatlakozási pontjánál </a:t>
            </a:r>
            <a:r>
              <a:rPr lang="hu-HU" dirty="0" smtClean="0"/>
              <a:t>rendelkezésre áll a közvetlenül földelt </a:t>
            </a:r>
            <a:r>
              <a:rPr lang="hu-HU" b="1" dirty="0" err="1" smtClean="0"/>
              <a:t>nullavezető</a:t>
            </a:r>
            <a:r>
              <a:rPr lang="hu-HU" dirty="0" smtClean="0"/>
              <a:t>, amelynek a keresztmetszete legalább a fázisvezető keresztmetszetének a fele, és </a:t>
            </a:r>
            <a:r>
              <a:rPr lang="hu-HU" b="1" dirty="0" smtClean="0"/>
              <a:t>legalább 10 mm</a:t>
            </a:r>
            <a:r>
              <a:rPr lang="hu-HU" b="1" baseline="30000" dirty="0" smtClean="0"/>
              <a:t>2</a:t>
            </a:r>
            <a:r>
              <a:rPr lang="hu-HU" b="1" dirty="0" smtClean="0"/>
              <a:t> </a:t>
            </a:r>
            <a:r>
              <a:rPr lang="hu-HU" dirty="0" smtClean="0"/>
              <a:t>;</a:t>
            </a:r>
          </a:p>
          <a:p>
            <a:r>
              <a:rPr lang="hu-HU" dirty="0" smtClean="0"/>
              <a:t>- a közcélú hálózat villamos szerkezeteire teljesülnek a 3.3.. szakasz követelményei;</a:t>
            </a:r>
          </a:p>
          <a:p>
            <a:pPr>
              <a:buFontTx/>
              <a:buChar char="-"/>
            </a:pPr>
            <a:endParaRPr lang="hu-HU" dirty="0" smtClean="0"/>
          </a:p>
          <a:p>
            <a:pPr>
              <a:buFontTx/>
              <a:buChar char="-"/>
            </a:pP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34</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p:nvPr>
        </p:nvSpPr>
        <p:spPr/>
        <p:txBody>
          <a:bodyPr/>
          <a:lstStyle/>
          <a:p>
            <a:r>
              <a:rPr lang="hu-HU" sz="2800" b="1" smtClean="0"/>
              <a:t>Érintésvédelem a KIF hálózaton</a:t>
            </a:r>
          </a:p>
        </p:txBody>
      </p:sp>
      <p:sp>
        <p:nvSpPr>
          <p:cNvPr id="18435" name="Tartalom helye 2"/>
          <p:cNvSpPr>
            <a:spLocks noGrp="1"/>
          </p:cNvSpPr>
          <p:nvPr>
            <p:ph idx="1"/>
          </p:nvPr>
        </p:nvSpPr>
        <p:spPr/>
        <p:txBody>
          <a:bodyPr/>
          <a:lstStyle/>
          <a:p>
            <a:pPr>
              <a:buFontTx/>
              <a:buChar char="•"/>
            </a:pPr>
            <a:r>
              <a:rPr lang="hu-HU" sz="1800" smtClean="0"/>
              <a:t>A 0,4kV-os szabadvezetékes elosztó hálózatokon TN-C típusú érintésvédelmet kell alkalmazni az MSZ 2364 szerint.</a:t>
            </a:r>
          </a:p>
          <a:p>
            <a:pPr>
              <a:buFontTx/>
              <a:buChar char="•"/>
            </a:pPr>
            <a:r>
              <a:rPr lang="hu-HU" sz="1800" smtClean="0"/>
              <a:t> Valamennyi üzemszerűen feszültség alatt nem álló, de meghibásodás során feszültség alá kerülő fémszerkezetet a PEN vezetővel és földelt oszlop esetén a földelővezetővel 25mm</a:t>
            </a:r>
            <a:r>
              <a:rPr lang="hu-HU" sz="1800" baseline="30000" smtClean="0"/>
              <a:t>2 </a:t>
            </a:r>
            <a:r>
              <a:rPr lang="hu-HU" sz="1800" smtClean="0"/>
              <a:t>ASC vezető segítségével össze kell kötni. </a:t>
            </a:r>
          </a:p>
          <a:p>
            <a:pPr>
              <a:buFontTx/>
              <a:buChar char="•"/>
            </a:pPr>
            <a:r>
              <a:rPr lang="hu-HU" sz="1800" smtClean="0"/>
              <a:t>A nullavezetőt (PEN) a szabadvezeték tápponttól legtávolabb eső oszlopán, valamint legalább 350 m-enként földelni kell. Több rendszer esetén mind az energiaátviteli rendszerek, mind a közvilágítási rendszerek nullavezetőit az oszlopföldelésbe be kell kötni.</a:t>
            </a:r>
          </a:p>
          <a:p>
            <a:pPr>
              <a:buFontTx/>
              <a:buChar char="•"/>
            </a:pPr>
            <a:r>
              <a:rPr lang="hu-HU" sz="1800" smtClean="0"/>
              <a:t>A B jelű oszlopok talpukon kivezetett  földelő-vezetővel rendelkeznek, és ha ez a talajjal közvetlenül érintkezik, akkor az oszlop földeltnek tekinthető. </a:t>
            </a:r>
          </a:p>
          <a:p>
            <a:pPr>
              <a:buFontTx/>
              <a:buChar char="•"/>
            </a:pPr>
            <a:r>
              <a:rPr lang="hu-HU" sz="1800" smtClean="0"/>
              <a:t>Azoknál az oszlopoknál, amelyeken földről kezelhető készülékek is el vannak helyezve a földelésen kívül potenciálvezérlő földelő keretet is kell telepíteni</a:t>
            </a:r>
          </a:p>
          <a:p>
            <a:endParaRPr lang="hu-HU" smtClean="0"/>
          </a:p>
        </p:txBody>
      </p:sp>
      <p:sp>
        <p:nvSpPr>
          <p:cNvPr id="4" name="Dia számának helye 3"/>
          <p:cNvSpPr>
            <a:spLocks noGrp="1"/>
          </p:cNvSpPr>
          <p:nvPr>
            <p:ph type="sldNum" sz="quarter" idx="10"/>
          </p:nvPr>
        </p:nvSpPr>
        <p:spPr/>
        <p:txBody>
          <a:bodyPr/>
          <a:lstStyle/>
          <a:p>
            <a:pPr>
              <a:defRPr/>
            </a:pPr>
            <a:fld id="{0256EA33-85E3-4298-BECB-687B21425FCD}" type="slidenum">
              <a:rPr lang="hu-HU" smtClean="0"/>
              <a:pPr>
                <a:defRPr/>
              </a:pPr>
              <a:t>35</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 </a:t>
            </a:r>
            <a:endParaRPr lang="hu-HU"/>
          </a:p>
        </p:txBody>
      </p:sp>
      <p:sp>
        <p:nvSpPr>
          <p:cNvPr id="7" name="Szövegdoboz 6"/>
          <p:cNvSpPr txBox="1"/>
          <p:nvPr/>
        </p:nvSpPr>
        <p:spPr>
          <a:xfrm>
            <a:off x="4716016" y="6453336"/>
            <a:ext cx="2448272" cy="246221"/>
          </a:xfrm>
          <a:prstGeom prst="rect">
            <a:avLst/>
          </a:prstGeom>
          <a:noFill/>
        </p:spPr>
        <p:txBody>
          <a:bodyPr wrap="square" rtlCol="0">
            <a:spAutoFit/>
          </a:bodyPr>
          <a:lstStyle/>
          <a:p>
            <a:pPr algn="l"/>
            <a:r>
              <a:rPr lang="hu-HU" sz="1000" dirty="0" smtClean="0"/>
              <a:t>Forrás: Mérnökirodai oktatási anyag</a:t>
            </a:r>
            <a:endParaRPr lang="hu-HU"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36</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pic>
        <p:nvPicPr>
          <p:cNvPr id="40962" name="Picture 2" descr="C:\Users\K19917\Pictures\Máriakéménd műszaki átadás\P1010112.JPG"/>
          <p:cNvPicPr>
            <a:picLocks noGrp="1" noChangeAspect="1" noChangeArrowheads="1"/>
          </p:cNvPicPr>
          <p:nvPr>
            <p:ph idx="1"/>
          </p:nvPr>
        </p:nvPicPr>
        <p:blipFill>
          <a:blip r:embed="rId2" cstate="print"/>
          <a:srcRect/>
          <a:stretch>
            <a:fillRect/>
          </a:stretch>
        </p:blipFill>
        <p:spPr bwMode="auto">
          <a:xfrm>
            <a:off x="2411760" y="1001349"/>
            <a:ext cx="4392488" cy="585665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Közvilágítási hálózatok</a:t>
            </a:r>
            <a:br>
              <a:rPr lang="hu-HU" b="1" dirty="0" smtClean="0"/>
            </a:br>
            <a:endParaRPr lang="hu-HU" dirty="0"/>
          </a:p>
        </p:txBody>
      </p:sp>
      <p:sp>
        <p:nvSpPr>
          <p:cNvPr id="3" name="Tartalom helye 2"/>
          <p:cNvSpPr>
            <a:spLocks noGrp="1"/>
          </p:cNvSpPr>
          <p:nvPr>
            <p:ph idx="1"/>
          </p:nvPr>
        </p:nvSpPr>
        <p:spPr/>
        <p:txBody>
          <a:bodyPr/>
          <a:lstStyle/>
          <a:p>
            <a:r>
              <a:rPr lang="hu-HU" dirty="0" smtClean="0"/>
              <a:t>A közvilágítási hálózat hibavédelme a táplálás önműködő lekapcsolása (TN rendszer „nullázás”) abban az esetben is, ha a berendezést tápláló kisfeszültségű hálózat TT rendszerű.</a:t>
            </a:r>
          </a:p>
          <a:p>
            <a:r>
              <a:rPr lang="hu-HU" dirty="0" smtClean="0"/>
              <a:t>Szabadvezetéki hálózatnál a nulla-vezető egyben védő (PEN) vezető, a lámpatesteket, karokat és egyéb fémszerelvényeket ehhez kell kötni.</a:t>
            </a:r>
          </a:p>
          <a:p>
            <a:r>
              <a:rPr lang="hu-HU" b="1" dirty="0" smtClean="0"/>
              <a:t>Közvilágítási hálózatról ellátott rendszerhasználók</a:t>
            </a:r>
          </a:p>
          <a:p>
            <a:r>
              <a:rPr lang="hu-HU" dirty="0" smtClean="0"/>
              <a:t>Közvilágítási hálózatról ellátott rendszerhasználók hibavédelme a táplálás önműködő lekapcsolása (TN rendszer „nullázás”)</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37</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38</a:t>
            </a:fld>
            <a:r>
              <a:rPr lang="hu-HU" smtClean="0"/>
              <a:t>. dia</a:t>
            </a:r>
            <a:endParaRPr lang="hu-HU"/>
          </a:p>
        </p:txBody>
      </p:sp>
      <p:sp>
        <p:nvSpPr>
          <p:cNvPr id="5" name="Élőláb helye 4"/>
          <p:cNvSpPr>
            <a:spLocks noGrp="1"/>
          </p:cNvSpPr>
          <p:nvPr>
            <p:ph type="ftr" sz="quarter" idx="11"/>
          </p:nvPr>
        </p:nvSpPr>
        <p:spPr/>
        <p:txBody>
          <a:bodyPr/>
          <a:lstStyle/>
          <a:p>
            <a:pPr>
              <a:defRPr/>
            </a:pPr>
            <a:r>
              <a:rPr lang="hu-HU" smtClean="0"/>
              <a:t>EDE-ÁHO Mérnökiroda</a:t>
            </a:r>
            <a:endParaRPr lang="hu-HU" dirty="0"/>
          </a:p>
        </p:txBody>
      </p:sp>
      <p:pic>
        <p:nvPicPr>
          <p:cNvPr id="39939" name="Picture 3" descr="C:\Users\K19917\Pictures\Máriakéménd műszaki átadás\P1010103.JPG"/>
          <p:cNvPicPr>
            <a:picLocks noChangeAspect="1" noChangeArrowheads="1"/>
          </p:cNvPicPr>
          <p:nvPr/>
        </p:nvPicPr>
        <p:blipFill>
          <a:blip r:embed="rId2" cstate="print"/>
          <a:srcRect/>
          <a:stretch>
            <a:fillRect/>
          </a:stretch>
        </p:blipFill>
        <p:spPr bwMode="auto">
          <a:xfrm>
            <a:off x="755576" y="998730"/>
            <a:ext cx="7812360" cy="585927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Kisfeszültségű oszlopsoron szerelt idegen hálózatok</a:t>
            </a:r>
            <a:br>
              <a:rPr lang="hu-HU" b="1" dirty="0" smtClean="0"/>
            </a:br>
            <a:endParaRPr lang="hu-HU" dirty="0"/>
          </a:p>
        </p:txBody>
      </p:sp>
      <p:sp>
        <p:nvSpPr>
          <p:cNvPr id="3" name="Tartalom helye 2"/>
          <p:cNvSpPr>
            <a:spLocks noGrp="1"/>
          </p:cNvSpPr>
          <p:nvPr>
            <p:ph idx="1"/>
          </p:nvPr>
        </p:nvSpPr>
        <p:spPr/>
        <p:txBody>
          <a:bodyPr/>
          <a:lstStyle/>
          <a:p>
            <a:r>
              <a:rPr lang="hu-HU" dirty="0" smtClean="0"/>
              <a:t>A gyengeáramú berendezés érinthető fémrészei "idegen fémszerkezetek", ezért a kisfeszültségű hálózat védővezető rendszerével egyen potenciálúvá kell tenni.</a:t>
            </a:r>
          </a:p>
          <a:p>
            <a:r>
              <a:rPr lang="hu-HU" dirty="0" smtClean="0"/>
              <a:t>Gyengeáramú hálózatot csak </a:t>
            </a:r>
            <a:r>
              <a:rPr lang="hu-HU" dirty="0" err="1" smtClean="0"/>
              <a:t>TN-rendszerűnek</a:t>
            </a:r>
            <a:r>
              <a:rPr lang="hu-HU" dirty="0" smtClean="0"/>
              <a:t> nyilvánított kisfeszültségű hálózaton szabad létesíteni. Ha a gyengeáramú hálózat kiterjedése nagyobb egy transzformátor körzetnél, akkor a szomszédos körzetekkel nulla-vezető hurkolást kell kialakítani. A gyengeáramú vezeték tartósodronyát és árnyékoló fóliáját teljes hosszban folytonossá kell tenni. A tartósodronyt, és a gyengeáramú hálózat valamennyi érinthető fémszerelvényét minden oszlopon közösíteni kell a szabadvezeték védővezető rendszerével. </a:t>
            </a:r>
          </a:p>
          <a:p>
            <a:r>
              <a:rPr lang="hu-HU" dirty="0" smtClean="0"/>
              <a:t>A gyengeáramú rendszer számára létesített földeléseket egyesíteni kell a szabadvezeték védővezető rendszerével.</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39</a:t>
            </a:fld>
            <a:r>
              <a:rPr lang="hu-HU" smtClean="0"/>
              <a:t>. dia</a:t>
            </a:r>
            <a:endParaRPr lang="hu-HU"/>
          </a:p>
        </p:txBody>
      </p:sp>
      <p:sp>
        <p:nvSpPr>
          <p:cNvPr id="6" name="Szövegdoboz 5"/>
          <p:cNvSpPr txBox="1"/>
          <p:nvPr/>
        </p:nvSpPr>
        <p:spPr>
          <a:xfrm>
            <a:off x="5220072" y="6453336"/>
            <a:ext cx="1944216" cy="246221"/>
          </a:xfrm>
          <a:prstGeom prst="rect">
            <a:avLst/>
          </a:prstGeom>
          <a:noFill/>
        </p:spPr>
        <p:txBody>
          <a:bodyPr wrap="square" rtlCol="0">
            <a:spAutoFit/>
          </a:bodyPr>
          <a:lstStyle/>
          <a:p>
            <a:pPr algn="l"/>
            <a:r>
              <a:rPr lang="hu-HU" sz="1000" dirty="0" smtClean="0"/>
              <a:t>Forrás: MK1 12. fejezet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1628800"/>
            <a:ext cx="7660958" cy="3923556"/>
          </a:xfrm>
          <a:prstGeom prst="rect">
            <a:avLst/>
          </a:prstGeom>
          <a:noFill/>
          <a:ln w="9525">
            <a:noFill/>
            <a:miter lim="800000"/>
            <a:headEnd/>
            <a:tailEnd/>
          </a:ln>
        </p:spPr>
      </p:pic>
      <p:sp>
        <p:nvSpPr>
          <p:cNvPr id="3" name="Tartalom helye 2"/>
          <p:cNvSpPr>
            <a:spLocks noGrp="1"/>
          </p:cNvSpPr>
          <p:nvPr>
            <p:ph idx="1"/>
          </p:nvPr>
        </p:nvSpPr>
        <p:spPr>
          <a:xfrm>
            <a:off x="5004048" y="3284984"/>
            <a:ext cx="4032448" cy="2880320"/>
          </a:xfrm>
        </p:spPr>
        <p:txBody>
          <a:bodyPr/>
          <a:lstStyle/>
          <a:p>
            <a:r>
              <a:rPr lang="hu-HU" dirty="0" smtClean="0"/>
              <a:t>Az áramütés áramerőssége :a testre jutó </a:t>
            </a:r>
            <a:r>
              <a:rPr lang="hu-HU" dirty="0" err="1" smtClean="0"/>
              <a:t>Ue</a:t>
            </a:r>
            <a:r>
              <a:rPr lang="hu-HU" dirty="0" smtClean="0"/>
              <a:t> érintési feszültség és a test ellenállásának hányadosa. </a:t>
            </a:r>
          </a:p>
          <a:p>
            <a:r>
              <a:rPr lang="hu-HU" dirty="0" smtClean="0"/>
              <a:t>Az emberi test belsejének villamos ellenállását átlagosan 300-500 </a:t>
            </a:r>
            <a:r>
              <a:rPr lang="el-GR" dirty="0" smtClean="0"/>
              <a:t>Ω-</a:t>
            </a:r>
            <a:r>
              <a:rPr lang="hu-HU" dirty="0" err="1" smtClean="0"/>
              <a:t>ra</a:t>
            </a:r>
            <a:r>
              <a:rPr lang="hu-HU" dirty="0" smtClean="0"/>
              <a:t>, a Nagyon durva közelítésként, elsősorban elvi számításoknál a szokásos helyzetben lévő ember testének teljes ellenállását 1 k</a:t>
            </a:r>
            <a:r>
              <a:rPr lang="el-GR" dirty="0" smtClean="0"/>
              <a:t>Ω-</a:t>
            </a:r>
            <a:r>
              <a:rPr lang="hu-HU" dirty="0" err="1" smtClean="0"/>
              <a:t>mal</a:t>
            </a:r>
            <a:r>
              <a:rPr lang="hu-HU" dirty="0" smtClean="0"/>
              <a:t> szokás számítani.</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4</a:t>
            </a:fld>
            <a:r>
              <a:rPr lang="hu-HU" smtClean="0"/>
              <a:t>. dia</a:t>
            </a:r>
            <a:endParaRPr lang="hu-HU"/>
          </a:p>
        </p:txBody>
      </p:sp>
      <p:sp>
        <p:nvSpPr>
          <p:cNvPr id="8" name="Cím 1"/>
          <p:cNvSpPr>
            <a:spLocks noGrp="1"/>
          </p:cNvSpPr>
          <p:nvPr>
            <p:ph type="title"/>
          </p:nvPr>
        </p:nvSpPr>
        <p:spPr>
          <a:xfrm>
            <a:off x="609600" y="1143000"/>
            <a:ext cx="7924800" cy="533400"/>
          </a:xfrm>
        </p:spPr>
        <p:txBody>
          <a:bodyPr/>
          <a:lstStyle/>
          <a:p>
            <a:r>
              <a:rPr lang="hu-HU" b="1" dirty="0" smtClean="0"/>
              <a:t>Testzárlatos készülék érintése</a:t>
            </a:r>
            <a:br>
              <a:rPr lang="hu-HU" b="1" dirty="0" smtClean="0"/>
            </a:br>
            <a:endParaRPr lang="hu-HU" dirty="0"/>
          </a:p>
        </p:txBody>
      </p:sp>
      <p:sp>
        <p:nvSpPr>
          <p:cNvPr id="7" name="Szövegdoboz 6"/>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 számának helye 3"/>
          <p:cNvSpPr>
            <a:spLocks noGrp="1"/>
          </p:cNvSpPr>
          <p:nvPr>
            <p:ph type="sldNum" sz="quarter" idx="10"/>
          </p:nvPr>
        </p:nvSpPr>
        <p:spPr>
          <a:noFill/>
        </p:spPr>
        <p:txBody>
          <a:bodyPr/>
          <a:lstStyle/>
          <a:p>
            <a:fld id="{7394FF8C-9060-44A7-BCC4-9A6879912FD1}" type="slidenum">
              <a:rPr smtClean="0"/>
              <a:pPr/>
              <a:t>40</a:t>
            </a:fld>
            <a:r>
              <a:rPr lang="hu-HU" smtClean="0"/>
              <a:t>. dia</a:t>
            </a:r>
          </a:p>
        </p:txBody>
      </p:sp>
      <p:sp>
        <p:nvSpPr>
          <p:cNvPr id="13316" name="Rectangle 2"/>
          <p:cNvSpPr>
            <a:spLocks noGrp="1" noChangeArrowheads="1"/>
          </p:cNvSpPr>
          <p:nvPr>
            <p:ph type="title"/>
          </p:nvPr>
        </p:nvSpPr>
        <p:spPr/>
        <p:txBody>
          <a:bodyPr/>
          <a:lstStyle/>
          <a:p>
            <a:r>
              <a:rPr lang="hu-HU" b="1" smtClean="0"/>
              <a:t>Érintésvédelmi vizsgálatok az EDE területén lévő áramszolgáltatói jellegű berendezésre</a:t>
            </a:r>
          </a:p>
        </p:txBody>
      </p:sp>
      <p:sp>
        <p:nvSpPr>
          <p:cNvPr id="14341" name="Rectangle 3"/>
          <p:cNvSpPr>
            <a:spLocks noGrp="1" noChangeArrowheads="1"/>
          </p:cNvSpPr>
          <p:nvPr>
            <p:ph type="body" idx="1"/>
          </p:nvPr>
        </p:nvSpPr>
        <p:spPr>
          <a:xfrm>
            <a:off x="611188" y="2133600"/>
            <a:ext cx="7924800" cy="4054475"/>
          </a:xfrm>
        </p:spPr>
        <p:txBody>
          <a:bodyPr/>
          <a:lstStyle/>
          <a:p>
            <a:pPr>
              <a:defRPr/>
            </a:pPr>
            <a:endParaRPr lang="hu-HU" dirty="0" smtClean="0"/>
          </a:p>
          <a:p>
            <a:pPr>
              <a:defRPr/>
            </a:pPr>
            <a:endParaRPr lang="hu-HU" dirty="0" smtClean="0"/>
          </a:p>
          <a:p>
            <a:pPr>
              <a:defRPr/>
            </a:pPr>
            <a:r>
              <a:rPr lang="hu-HU" dirty="0" smtClean="0"/>
              <a:t>Érintésvédelmi vizsgálatokat kell az MSZ 60364, MSZ 172 szabványsorozatok értelmében  végezni.</a:t>
            </a:r>
          </a:p>
          <a:p>
            <a:pPr>
              <a:defRPr/>
            </a:pPr>
            <a:r>
              <a:rPr lang="hu-HU" dirty="0" smtClean="0"/>
              <a:t> </a:t>
            </a:r>
          </a:p>
          <a:p>
            <a:pPr lvl="1">
              <a:lnSpc>
                <a:spcPct val="150000"/>
              </a:lnSpc>
              <a:buFont typeface="Arial" pitchFamily="34" charset="0"/>
              <a:buChar char="•"/>
              <a:defRPr/>
            </a:pPr>
            <a:r>
              <a:rPr lang="hu-HU" dirty="0" smtClean="0">
                <a:ea typeface="+mn-ea"/>
                <a:cs typeface="+mn-cs"/>
              </a:rPr>
              <a:t>KIF hálózatok vizsgálatára vonatkozó MSZ 172-1 és MSZ 2364 szabvány már nem hatályos helyette MSZ 60364:2007 szabványsorozat.</a:t>
            </a:r>
          </a:p>
          <a:p>
            <a:pPr lvl="1">
              <a:lnSpc>
                <a:spcPct val="150000"/>
              </a:lnSpc>
              <a:buFont typeface="Arial" pitchFamily="34" charset="0"/>
              <a:buChar char="•"/>
              <a:defRPr/>
            </a:pPr>
            <a:r>
              <a:rPr lang="hu-HU" dirty="0" smtClean="0">
                <a:ea typeface="+mn-ea"/>
                <a:cs typeface="+mn-cs"/>
              </a:rPr>
              <a:t>KÖF hálózatok vizsgálatára vonatkozó MSZ 172-2:1994</a:t>
            </a:r>
          </a:p>
          <a:p>
            <a:pPr lvl="1">
              <a:lnSpc>
                <a:spcPct val="150000"/>
              </a:lnSpc>
              <a:buFont typeface="Arial" pitchFamily="34" charset="0"/>
              <a:buChar char="•"/>
              <a:defRPr/>
            </a:pPr>
            <a:r>
              <a:rPr lang="hu-HU" dirty="0" smtClean="0">
                <a:ea typeface="+mn-ea"/>
                <a:cs typeface="+mn-cs"/>
              </a:rPr>
              <a:t>NAF hálózatok vizsgálatára vonatkozó MSZ 172-3:1994</a:t>
            </a:r>
          </a:p>
          <a:p>
            <a:pPr>
              <a:defRPr/>
            </a:pPr>
            <a:r>
              <a:rPr lang="hu-HU" i="1" dirty="0" smtClean="0"/>
              <a:t> </a:t>
            </a:r>
            <a:endParaRPr lang="hu-HU" dirty="0" smtClean="0"/>
          </a:p>
          <a:p>
            <a:pPr>
              <a:defRPr/>
            </a:pPr>
            <a:r>
              <a:rPr lang="hu-HU" i="1" dirty="0" smtClean="0"/>
              <a:t> </a:t>
            </a:r>
            <a:endParaRPr lang="hu-HU" dirty="0" smtClean="0"/>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artalom helye 2"/>
          <p:cNvSpPr>
            <a:spLocks noGrp="1"/>
          </p:cNvSpPr>
          <p:nvPr>
            <p:ph idx="1"/>
          </p:nvPr>
        </p:nvSpPr>
        <p:spPr>
          <a:xfrm>
            <a:off x="611188" y="1268413"/>
            <a:ext cx="7924800" cy="4343400"/>
          </a:xfrm>
        </p:spPr>
        <p:txBody>
          <a:bodyPr/>
          <a:lstStyle/>
          <a:p>
            <a:r>
              <a:rPr lang="hu-HU" b="1" smtClean="0"/>
              <a:t>Személyi feltételek</a:t>
            </a:r>
            <a:r>
              <a:rPr lang="hu-HU" smtClean="0"/>
              <a:t>:</a:t>
            </a:r>
          </a:p>
          <a:p>
            <a:r>
              <a:rPr lang="hu-HU" smtClean="0"/>
              <a:t> </a:t>
            </a:r>
          </a:p>
          <a:p>
            <a:r>
              <a:rPr lang="hu-HU" smtClean="0"/>
              <a:t>A mérést két személy végezze. Ebből az egyik szakképzett és kioktatott, a másik kioktatott legyen. A </a:t>
            </a:r>
            <a:r>
              <a:rPr lang="hu-HU" i="1" smtClean="0"/>
              <a:t>hálózati mérések</a:t>
            </a:r>
            <a:r>
              <a:rPr lang="hu-HU" smtClean="0"/>
              <a:t> során kapcsolási műveletet nem végeznek. Mérést végzők számára </a:t>
            </a:r>
            <a:r>
              <a:rPr lang="hu-HU" b="1" smtClean="0"/>
              <a:t>nem kötelező</a:t>
            </a:r>
            <a:r>
              <a:rPr lang="hu-HU" smtClean="0"/>
              <a:t> az Érintésvédelmi Felülvizsgálói Bizonyítvány, de a mérések értékelését végzők részére különösen ajánlott.</a:t>
            </a:r>
          </a:p>
          <a:p>
            <a:endParaRPr lang="hu-HU" smtClean="0"/>
          </a:p>
          <a:p>
            <a:r>
              <a:rPr lang="hu-HU" b="1" smtClean="0"/>
              <a:t>Tárgyi feltételek:</a:t>
            </a:r>
            <a:endParaRPr lang="hu-HU" smtClean="0"/>
          </a:p>
          <a:p>
            <a:r>
              <a:rPr lang="hu-HU" smtClean="0"/>
              <a:t> </a:t>
            </a:r>
          </a:p>
          <a:p>
            <a:r>
              <a:rPr lang="hu-HU" smtClean="0"/>
              <a:t>A mérőpár viseljen villamosipari védőbakancsot, munkaruhát, időjárástól függő védőruhát, fejvédő-sisakot. Oszlopmászás esetén munkaöv, mászóvas, </a:t>
            </a:r>
            <a:r>
              <a:rPr lang="hu-HU" i="1" smtClean="0"/>
              <a:t>testhevederzet</a:t>
            </a:r>
            <a:r>
              <a:rPr lang="hu-HU" smtClean="0"/>
              <a:t>, </a:t>
            </a:r>
            <a:r>
              <a:rPr lang="hu-HU" i="1" smtClean="0"/>
              <a:t>biztosító kötél</a:t>
            </a:r>
            <a:r>
              <a:rPr lang="hu-HU" smtClean="0"/>
              <a:t> használata szükséges. Csoportos védőeszközként álljon rendelkezésre mentődoboz I.</a:t>
            </a:r>
          </a:p>
          <a:p>
            <a:r>
              <a:rPr lang="hu-HU" smtClean="0"/>
              <a:t>A műszer és mérőzsinorok épek és sérülésmentesek legyenek.</a:t>
            </a:r>
          </a:p>
          <a:p>
            <a:endParaRPr lang="hu-HU" smtClean="0"/>
          </a:p>
        </p:txBody>
      </p:sp>
      <p:sp>
        <p:nvSpPr>
          <p:cNvPr id="14339" name="Dia számának helye 3"/>
          <p:cNvSpPr>
            <a:spLocks noGrp="1"/>
          </p:cNvSpPr>
          <p:nvPr>
            <p:ph type="sldNum" sz="quarter" idx="10"/>
          </p:nvPr>
        </p:nvSpPr>
        <p:spPr>
          <a:noFill/>
        </p:spPr>
        <p:txBody>
          <a:bodyPr/>
          <a:lstStyle/>
          <a:p>
            <a:fld id="{D7C1B584-1369-4390-BE45-AED2B309E31B}" type="slidenum">
              <a:rPr smtClean="0"/>
              <a:pPr/>
              <a:t>41</a:t>
            </a:fld>
            <a:r>
              <a:rPr lang="hu-HU" smtClean="0"/>
              <a:t>. dia</a:t>
            </a:r>
          </a:p>
        </p:txBody>
      </p:sp>
      <p:sp>
        <p:nvSpPr>
          <p:cNvPr id="5" name="Szövegdoboz 4"/>
          <p:cNvSpPr txBox="1"/>
          <p:nvPr/>
        </p:nvSpPr>
        <p:spPr>
          <a:xfrm>
            <a:off x="4716016" y="6495147"/>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6"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r>
              <a:rPr lang="hu-HU" b="1" smtClean="0"/>
              <a:t>Kisfeszültségű hálózatok</a:t>
            </a:r>
            <a:endParaRPr lang="hu-HU" smtClean="0"/>
          </a:p>
        </p:txBody>
      </p:sp>
      <p:sp>
        <p:nvSpPr>
          <p:cNvPr id="3" name="Tartalom helye 2"/>
          <p:cNvSpPr>
            <a:spLocks noGrp="1"/>
          </p:cNvSpPr>
          <p:nvPr>
            <p:ph idx="1"/>
          </p:nvPr>
        </p:nvSpPr>
        <p:spPr>
          <a:xfrm>
            <a:off x="611188" y="1773238"/>
            <a:ext cx="7924800" cy="4486275"/>
          </a:xfrm>
        </p:spPr>
        <p:txBody>
          <a:bodyPr/>
          <a:lstStyle/>
          <a:p>
            <a:pPr>
              <a:defRPr/>
            </a:pPr>
            <a:r>
              <a:rPr lang="hu-HU" b="1" u="sng" dirty="0" smtClean="0"/>
              <a:t>Lényeges átalakítások</a:t>
            </a:r>
            <a:endParaRPr lang="hu-HU" dirty="0" smtClean="0"/>
          </a:p>
          <a:p>
            <a:pPr>
              <a:defRPr/>
            </a:pPr>
            <a:r>
              <a:rPr lang="hu-HU" dirty="0" smtClean="0"/>
              <a:t> </a:t>
            </a:r>
          </a:p>
          <a:p>
            <a:pPr>
              <a:lnSpc>
                <a:spcPct val="150000"/>
              </a:lnSpc>
              <a:defRPr/>
            </a:pPr>
            <a:r>
              <a:rPr lang="hu-HU" dirty="0" smtClean="0"/>
              <a:t>Minden kisfeszültségű berendezésnél </a:t>
            </a:r>
            <a:r>
              <a:rPr lang="hu-HU" b="1" dirty="0" smtClean="0"/>
              <a:t>lényegesnek </a:t>
            </a:r>
            <a:r>
              <a:rPr lang="hu-HU" dirty="0" smtClean="0"/>
              <a:t>kell tekinteni </a:t>
            </a:r>
          </a:p>
          <a:p>
            <a:pPr lvl="1">
              <a:lnSpc>
                <a:spcPct val="150000"/>
              </a:lnSpc>
              <a:buFont typeface="Arial" pitchFamily="34" charset="0"/>
              <a:buChar char="•"/>
              <a:defRPr/>
            </a:pPr>
            <a:r>
              <a:rPr lang="hu-HU" dirty="0" smtClean="0">
                <a:ea typeface="+mn-ea"/>
                <a:cs typeface="+mn-cs"/>
              </a:rPr>
              <a:t>minden olyan átalakítást, amely új földelés készítésével jár</a:t>
            </a:r>
          </a:p>
          <a:p>
            <a:pPr lvl="1">
              <a:lnSpc>
                <a:spcPct val="150000"/>
              </a:lnSpc>
              <a:buFont typeface="Arial" pitchFamily="34" charset="0"/>
              <a:buChar char="•"/>
              <a:defRPr/>
            </a:pPr>
            <a:r>
              <a:rPr lang="hu-HU" dirty="0" smtClean="0"/>
              <a:t>amely a szakaszbiztosítók értékének növelésével jár</a:t>
            </a:r>
          </a:p>
          <a:p>
            <a:pPr lvl="1">
              <a:lnSpc>
                <a:spcPct val="150000"/>
              </a:lnSpc>
              <a:buFont typeface="Arial" pitchFamily="34" charset="0"/>
              <a:buChar char="•"/>
              <a:defRPr/>
            </a:pPr>
            <a:r>
              <a:rPr lang="hu-HU" dirty="0" smtClean="0"/>
              <a:t>minden olyan átalakítást, amely legalább 6 oszlop felállításával (vagy áthelyezését) igényli vagy legalább 100 m új kábel lefektetését igényel.</a:t>
            </a:r>
          </a:p>
          <a:p>
            <a:pPr lvl="1">
              <a:buFont typeface="Wingdings" pitchFamily="2" charset="2"/>
              <a:buNone/>
              <a:defRPr/>
            </a:pPr>
            <a:endParaRPr lang="hu-HU" dirty="0" smtClean="0"/>
          </a:p>
          <a:p>
            <a:pPr>
              <a:lnSpc>
                <a:spcPct val="150000"/>
              </a:lnSpc>
              <a:defRPr/>
            </a:pPr>
            <a:r>
              <a:rPr lang="hu-HU" dirty="0" smtClean="0"/>
              <a:t>Ezekben az esetekben meg kell mérni mind az új földelés egyedi, mind az összekötött földelések eredő földelési ellenállását.</a:t>
            </a:r>
          </a:p>
          <a:p>
            <a:pPr>
              <a:lnSpc>
                <a:spcPct val="150000"/>
              </a:lnSpc>
              <a:defRPr/>
            </a:pPr>
            <a:r>
              <a:rPr lang="hu-HU" dirty="0" smtClean="0"/>
              <a:t>-A végponton hurokellenállás-mérést kell végezni mindhárom fázisban.</a:t>
            </a:r>
          </a:p>
          <a:p>
            <a:pPr>
              <a:defRPr/>
            </a:pPr>
            <a:endParaRPr lang="hu-HU" dirty="0"/>
          </a:p>
        </p:txBody>
      </p:sp>
      <p:sp>
        <p:nvSpPr>
          <p:cNvPr id="15364" name="Dia számának helye 3"/>
          <p:cNvSpPr>
            <a:spLocks noGrp="1"/>
          </p:cNvSpPr>
          <p:nvPr>
            <p:ph type="sldNum" sz="quarter" idx="10"/>
          </p:nvPr>
        </p:nvSpPr>
        <p:spPr>
          <a:noFill/>
        </p:spPr>
        <p:txBody>
          <a:bodyPr/>
          <a:lstStyle/>
          <a:p>
            <a:fld id="{9F520846-CC8C-4EF5-B084-AF7D8BA1060F}" type="slidenum">
              <a:rPr smtClean="0"/>
              <a:pPr/>
              <a:t>42</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nvPr>
        </p:nvSpPr>
        <p:spPr>
          <a:xfrm>
            <a:off x="611560" y="1052736"/>
            <a:ext cx="7924800" cy="533400"/>
          </a:xfrm>
        </p:spPr>
        <p:txBody>
          <a:bodyPr/>
          <a:lstStyle/>
          <a:p>
            <a:r>
              <a:rPr lang="hu-HU" b="1" dirty="0" smtClean="0"/>
              <a:t>Időszakos vizsgálati kötelezettségek</a:t>
            </a:r>
            <a:r>
              <a:rPr lang="hu-HU" sz="3600" dirty="0" smtClean="0"/>
              <a:t/>
            </a:r>
            <a:br>
              <a:rPr lang="hu-HU" sz="3600" dirty="0" smtClean="0"/>
            </a:br>
            <a:endParaRPr lang="hu-HU" dirty="0" smtClean="0"/>
          </a:p>
        </p:txBody>
      </p:sp>
      <p:sp>
        <p:nvSpPr>
          <p:cNvPr id="3" name="Tartalom helye 2"/>
          <p:cNvSpPr>
            <a:spLocks noGrp="1"/>
          </p:cNvSpPr>
          <p:nvPr>
            <p:ph idx="1"/>
          </p:nvPr>
        </p:nvSpPr>
        <p:spPr>
          <a:xfrm>
            <a:off x="467544" y="1556792"/>
            <a:ext cx="7924800" cy="4343400"/>
          </a:xfrm>
        </p:spPr>
        <p:txBody>
          <a:bodyPr/>
          <a:lstStyle/>
          <a:p>
            <a:pPr lvl="1">
              <a:lnSpc>
                <a:spcPct val="100000"/>
              </a:lnSpc>
              <a:buFont typeface="Arial" pitchFamily="34" charset="0"/>
              <a:buChar char="•"/>
              <a:defRPr/>
            </a:pPr>
            <a:r>
              <a:rPr lang="hu-HU" b="1" dirty="0" smtClean="0">
                <a:ea typeface="+mn-ea"/>
                <a:cs typeface="+mn-cs"/>
              </a:rPr>
              <a:t>Négyévenként</a:t>
            </a:r>
            <a:r>
              <a:rPr lang="hu-HU" dirty="0" smtClean="0">
                <a:ea typeface="+mn-ea"/>
                <a:cs typeface="+mn-cs"/>
              </a:rPr>
              <a:t> megtekintéses szerelői ellenőrzést kell elvégezni. Hálózat 	létesítésekor, bővítésekor, valamint közös oszlopsoros hálózat 	létesítésekor</a:t>
            </a:r>
          </a:p>
          <a:p>
            <a:pPr>
              <a:lnSpc>
                <a:spcPct val="150000"/>
              </a:lnSpc>
              <a:defRPr/>
            </a:pPr>
            <a:r>
              <a:rPr lang="hu-HU" dirty="0" smtClean="0"/>
              <a:t> </a:t>
            </a:r>
          </a:p>
          <a:p>
            <a:pPr lvl="1">
              <a:lnSpc>
                <a:spcPct val="100000"/>
              </a:lnSpc>
              <a:buFont typeface="Arial" pitchFamily="34" charset="0"/>
              <a:buChar char="•"/>
              <a:defRPr/>
            </a:pPr>
            <a:r>
              <a:rPr lang="hu-HU" b="1" dirty="0" smtClean="0">
                <a:ea typeface="+mn-ea"/>
                <a:cs typeface="+mn-cs"/>
              </a:rPr>
              <a:t>Hatévenként </a:t>
            </a:r>
            <a:r>
              <a:rPr lang="hu-HU" dirty="0" smtClean="0">
                <a:ea typeface="+mn-ea"/>
                <a:cs typeface="+mn-cs"/>
              </a:rPr>
              <a:t>kell elvégezni a közép/kisfeszültségű transzformátor 	állomásokban, valamint középfeszültséggel közös szabadvezetéki oszlopsorokon:</a:t>
            </a:r>
          </a:p>
          <a:p>
            <a:pPr>
              <a:lnSpc>
                <a:spcPct val="150000"/>
              </a:lnSpc>
              <a:defRPr/>
            </a:pPr>
            <a:r>
              <a:rPr lang="hu-HU" dirty="0" smtClean="0"/>
              <a:t>	- a földelésmérések</a:t>
            </a:r>
          </a:p>
          <a:p>
            <a:pPr>
              <a:lnSpc>
                <a:spcPct val="150000"/>
              </a:lnSpc>
              <a:defRPr/>
            </a:pPr>
            <a:r>
              <a:rPr lang="hu-HU" dirty="0" smtClean="0"/>
              <a:t>	- a védővezetők csatlakozásának megtekintéses vizsgálatát</a:t>
            </a:r>
          </a:p>
          <a:p>
            <a:pPr lvl="1">
              <a:lnSpc>
                <a:spcPct val="150000"/>
              </a:lnSpc>
              <a:buFont typeface="Arial" pitchFamily="34" charset="0"/>
              <a:buChar char="•"/>
              <a:defRPr/>
            </a:pPr>
            <a:r>
              <a:rPr lang="hu-HU" b="1" dirty="0" smtClean="0">
                <a:ea typeface="+mn-ea"/>
                <a:cs typeface="+mn-cs"/>
              </a:rPr>
              <a:t>Nyolcévenként </a:t>
            </a:r>
            <a:r>
              <a:rPr lang="hu-HU" dirty="0" smtClean="0">
                <a:ea typeface="+mn-ea"/>
                <a:cs typeface="+mn-cs"/>
              </a:rPr>
              <a:t>kell elvégezni minden kisfeszültségű közcélú áramszolgáltatói berendezésen, vezetékszakaszok végpontjain:</a:t>
            </a:r>
          </a:p>
          <a:p>
            <a:pPr>
              <a:lnSpc>
                <a:spcPct val="150000"/>
              </a:lnSpc>
              <a:defRPr/>
            </a:pPr>
            <a:r>
              <a:rPr lang="hu-HU" dirty="0" smtClean="0"/>
              <a:t>	- hurokellenállás-méréseket,</a:t>
            </a:r>
          </a:p>
          <a:p>
            <a:pPr>
              <a:lnSpc>
                <a:spcPct val="150000"/>
              </a:lnSpc>
              <a:defRPr/>
            </a:pPr>
            <a:r>
              <a:rPr lang="hu-HU" dirty="0" smtClean="0"/>
              <a:t>	- a védővezető csatlakozásának szemrevételezéses vizsgálatát.</a:t>
            </a:r>
          </a:p>
          <a:p>
            <a:pPr>
              <a:defRPr/>
            </a:pPr>
            <a:endParaRPr lang="hu-HU" dirty="0"/>
          </a:p>
        </p:txBody>
      </p:sp>
      <p:sp>
        <p:nvSpPr>
          <p:cNvPr id="16388" name="Dia számának helye 3"/>
          <p:cNvSpPr>
            <a:spLocks noGrp="1"/>
          </p:cNvSpPr>
          <p:nvPr>
            <p:ph type="sldNum" sz="quarter" idx="10"/>
          </p:nvPr>
        </p:nvSpPr>
        <p:spPr>
          <a:noFill/>
        </p:spPr>
        <p:txBody>
          <a:bodyPr/>
          <a:lstStyle/>
          <a:p>
            <a:fld id="{0E0D27D8-740C-4B3B-BBBE-190ED9D7C245}" type="slidenum">
              <a:rPr smtClean="0"/>
              <a:pPr/>
              <a:t>43</a:t>
            </a:fld>
            <a:r>
              <a:rPr lang="hu-HU" smtClean="0"/>
              <a:t>. dia</a:t>
            </a:r>
          </a:p>
        </p:txBody>
      </p:sp>
      <p:sp>
        <p:nvSpPr>
          <p:cNvPr id="6" name="Szövegdoboz 5"/>
          <p:cNvSpPr txBox="1"/>
          <p:nvPr/>
        </p:nvSpPr>
        <p:spPr>
          <a:xfrm>
            <a:off x="4716016" y="6525344"/>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p:txBody>
          <a:bodyPr/>
          <a:lstStyle/>
          <a:p>
            <a:r>
              <a:rPr lang="hu-HU" b="1" smtClean="0"/>
              <a:t>Földelési ellenállásmérés:</a:t>
            </a:r>
            <a:r>
              <a:rPr lang="hu-HU" smtClean="0"/>
              <a:t/>
            </a:r>
            <a:br>
              <a:rPr lang="hu-HU" smtClean="0"/>
            </a:br>
            <a:endParaRPr lang="hu-HU" smtClean="0"/>
          </a:p>
        </p:txBody>
      </p:sp>
      <p:sp>
        <p:nvSpPr>
          <p:cNvPr id="3" name="Tartalom helye 2"/>
          <p:cNvSpPr>
            <a:spLocks noGrp="1"/>
          </p:cNvSpPr>
          <p:nvPr>
            <p:ph idx="1"/>
          </p:nvPr>
        </p:nvSpPr>
        <p:spPr/>
        <p:txBody>
          <a:bodyPr/>
          <a:lstStyle/>
          <a:p>
            <a:pPr>
              <a:spcAft>
                <a:spcPts val="1200"/>
              </a:spcAft>
              <a:defRPr/>
            </a:pPr>
            <a:r>
              <a:rPr lang="hu-HU" dirty="0" smtClean="0"/>
              <a:t>Újonnan telepített földelők szétterjedési ellenállását mindig a többi földelésektől leválasztva, egyedileg kell megmérni. </a:t>
            </a:r>
          </a:p>
          <a:p>
            <a:pPr lvl="1">
              <a:buFont typeface="Arial" pitchFamily="34" charset="0"/>
              <a:buChar char="•"/>
              <a:defRPr/>
            </a:pPr>
            <a:r>
              <a:rPr lang="hu-HU" dirty="0" err="1" smtClean="0">
                <a:ea typeface="+mn-ea"/>
                <a:cs typeface="+mn-cs"/>
              </a:rPr>
              <a:t>Tr</a:t>
            </a:r>
            <a:r>
              <a:rPr lang="hu-HU" dirty="0" smtClean="0">
                <a:ea typeface="+mn-ea"/>
                <a:cs typeface="+mn-cs"/>
              </a:rPr>
              <a:t>. állomásokon 10, oszlopon és más egyedi földeléseknél, 15 </a:t>
            </a:r>
            <a:r>
              <a:rPr lang="hu-HU" dirty="0" err="1" smtClean="0">
                <a:ea typeface="+mn-ea"/>
                <a:cs typeface="+mn-cs"/>
              </a:rPr>
              <a:t>Ohm-nál</a:t>
            </a:r>
            <a:r>
              <a:rPr lang="hu-HU" dirty="0" smtClean="0">
                <a:ea typeface="+mn-ea"/>
                <a:cs typeface="+mn-cs"/>
              </a:rPr>
              <a:t> nagyobb ellenállás-érték nem lehet. Az eredő földelési </a:t>
            </a:r>
            <a:r>
              <a:rPr lang="hu-HU" dirty="0" err="1" smtClean="0">
                <a:ea typeface="+mn-ea"/>
                <a:cs typeface="+mn-cs"/>
              </a:rPr>
              <a:t>ellánállás</a:t>
            </a:r>
            <a:r>
              <a:rPr lang="hu-HU" dirty="0" smtClean="0">
                <a:ea typeface="+mn-ea"/>
                <a:cs typeface="+mn-cs"/>
              </a:rPr>
              <a:t> pedig min 2 </a:t>
            </a:r>
            <a:r>
              <a:rPr lang="hu-HU" dirty="0" err="1" smtClean="0">
                <a:ea typeface="+mn-ea"/>
                <a:cs typeface="+mn-cs"/>
              </a:rPr>
              <a:t>Ohm-nak</a:t>
            </a:r>
            <a:r>
              <a:rPr lang="hu-HU" dirty="0" smtClean="0">
                <a:ea typeface="+mn-ea"/>
                <a:cs typeface="+mn-cs"/>
              </a:rPr>
              <a:t> kell lennie.</a:t>
            </a:r>
          </a:p>
          <a:p>
            <a:pPr>
              <a:defRPr/>
            </a:pPr>
            <a:r>
              <a:rPr lang="hu-HU" dirty="0" smtClean="0"/>
              <a:t> </a:t>
            </a:r>
          </a:p>
          <a:p>
            <a:pPr lvl="1">
              <a:buFont typeface="Arial" pitchFamily="34" charset="0"/>
              <a:buChar char="•"/>
              <a:defRPr/>
            </a:pPr>
            <a:r>
              <a:rPr lang="hu-HU" dirty="0" smtClean="0">
                <a:ea typeface="+mn-ea"/>
                <a:cs typeface="+mn-cs"/>
              </a:rPr>
              <a:t>Az időszakos vizsgálatok során elegendő transzformátor körzetenként az eredő földelési ellenállás megfelelőségét megállapítani</a:t>
            </a:r>
          </a:p>
          <a:p>
            <a:pPr>
              <a:defRPr/>
            </a:pPr>
            <a:r>
              <a:rPr lang="hu-HU" dirty="0" smtClean="0"/>
              <a:t> </a:t>
            </a:r>
          </a:p>
          <a:p>
            <a:pPr>
              <a:defRPr/>
            </a:pPr>
            <a:r>
              <a:rPr lang="hu-HU" i="1" dirty="0" smtClean="0"/>
              <a:t>(A mérés végezhető a szabadvezeték feszültség alatti állapotában száraz időben, de a mérővezetéket csatlakoztató szerelő jó állapotú lábbelit viseljen.)</a:t>
            </a:r>
          </a:p>
          <a:p>
            <a:pPr>
              <a:defRPr/>
            </a:pPr>
            <a:endParaRPr lang="hu-HU" dirty="0"/>
          </a:p>
        </p:txBody>
      </p:sp>
      <p:sp>
        <p:nvSpPr>
          <p:cNvPr id="17412" name="Dia számának helye 3"/>
          <p:cNvSpPr>
            <a:spLocks noGrp="1"/>
          </p:cNvSpPr>
          <p:nvPr>
            <p:ph type="sldNum" sz="quarter" idx="10"/>
          </p:nvPr>
        </p:nvSpPr>
        <p:spPr>
          <a:noFill/>
        </p:spPr>
        <p:txBody>
          <a:bodyPr/>
          <a:lstStyle/>
          <a:p>
            <a:fld id="{7F78EDD8-ECDF-4AFB-A01F-93784179BA38}" type="slidenum">
              <a:rPr smtClean="0"/>
              <a:pPr/>
              <a:t>44</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p:nvPr>
        </p:nvSpPr>
        <p:spPr/>
        <p:txBody>
          <a:bodyPr/>
          <a:lstStyle/>
          <a:p>
            <a:r>
              <a:rPr lang="hu-HU" b="1" smtClean="0"/>
              <a:t>Hurokellenállásmérés</a:t>
            </a:r>
            <a:r>
              <a:rPr lang="hu-HU" smtClean="0"/>
              <a:t/>
            </a:r>
            <a:br>
              <a:rPr lang="hu-HU" smtClean="0"/>
            </a:br>
            <a:endParaRPr lang="hu-HU" smtClean="0"/>
          </a:p>
        </p:txBody>
      </p:sp>
      <p:sp>
        <p:nvSpPr>
          <p:cNvPr id="3" name="Tartalom helye 2"/>
          <p:cNvSpPr>
            <a:spLocks noGrp="1"/>
          </p:cNvSpPr>
          <p:nvPr>
            <p:ph idx="1"/>
          </p:nvPr>
        </p:nvSpPr>
        <p:spPr/>
        <p:txBody>
          <a:bodyPr/>
          <a:lstStyle/>
          <a:p>
            <a:pPr lvl="1">
              <a:buFont typeface="Arial" pitchFamily="34" charset="0"/>
              <a:buChar char="•"/>
              <a:defRPr/>
            </a:pPr>
            <a:r>
              <a:rPr lang="hu-HU" dirty="0" smtClean="0">
                <a:ea typeface="+mn-ea"/>
                <a:cs typeface="+mn-cs"/>
              </a:rPr>
              <a:t>A hurokellenállás-mérést mindig a vezetékszakaszok tápponttól távolabb eső végpontjain kell végezni. A mérést a rendelkezésre álló valamennyi fázisvezetővel (tehát általában mind a három fázissal) el kell végezni. </a:t>
            </a:r>
          </a:p>
          <a:p>
            <a:pPr lvl="1">
              <a:buFont typeface="Arial" pitchFamily="34" charset="0"/>
              <a:buChar char="•"/>
              <a:defRPr/>
            </a:pPr>
            <a:endParaRPr lang="hu-HU" dirty="0" smtClean="0">
              <a:ea typeface="+mn-ea"/>
              <a:cs typeface="+mn-cs"/>
            </a:endParaRPr>
          </a:p>
          <a:p>
            <a:pPr lvl="1">
              <a:buFont typeface="Arial" pitchFamily="34" charset="0"/>
              <a:buChar char="•"/>
              <a:defRPr/>
            </a:pPr>
            <a:r>
              <a:rPr lang="hu-HU" dirty="0" smtClean="0">
                <a:ea typeface="+mn-ea"/>
                <a:cs typeface="+mn-cs"/>
              </a:rPr>
              <a:t>Az így mért értékek egymástól 0,3 Ohmnál nagyobb értékkel nem térhetnek el.</a:t>
            </a:r>
          </a:p>
          <a:p>
            <a:pPr lvl="1">
              <a:buFont typeface="Arial" pitchFamily="34" charset="0"/>
              <a:buChar char="•"/>
              <a:defRPr/>
            </a:pPr>
            <a:endParaRPr lang="hu-HU" dirty="0" smtClean="0">
              <a:ea typeface="+mn-ea"/>
              <a:cs typeface="+mn-cs"/>
            </a:endParaRPr>
          </a:p>
          <a:p>
            <a:pPr lvl="1">
              <a:buFont typeface="Arial" pitchFamily="34" charset="0"/>
              <a:buChar char="•"/>
              <a:defRPr/>
            </a:pPr>
            <a:r>
              <a:rPr lang="hu-HU" dirty="0" smtClean="0">
                <a:ea typeface="+mn-ea"/>
                <a:cs typeface="+mn-cs"/>
              </a:rPr>
              <a:t>A mért eredményeket a beépített </a:t>
            </a:r>
            <a:r>
              <a:rPr lang="hu-HU" dirty="0" err="1" smtClean="0">
                <a:ea typeface="+mn-ea"/>
                <a:cs typeface="+mn-cs"/>
              </a:rPr>
              <a:t>túláramvédelmi</a:t>
            </a:r>
            <a:r>
              <a:rPr lang="hu-HU" dirty="0" smtClean="0">
                <a:ea typeface="+mn-ea"/>
                <a:cs typeface="+mn-cs"/>
              </a:rPr>
              <a:t> biztosítók értéke alapján számítással ki kell értékelni.</a:t>
            </a:r>
          </a:p>
          <a:p>
            <a:pPr lvl="1">
              <a:buFont typeface="Arial" pitchFamily="34" charset="0"/>
              <a:buChar char="•"/>
              <a:defRPr/>
            </a:pPr>
            <a:endParaRPr lang="hu-HU" dirty="0" smtClean="0">
              <a:ea typeface="+mn-ea"/>
              <a:cs typeface="+mn-cs"/>
            </a:endParaRPr>
          </a:p>
          <a:p>
            <a:pPr>
              <a:defRPr/>
            </a:pPr>
            <a:r>
              <a:rPr lang="hu-HU" i="1" dirty="0" smtClean="0"/>
              <a:t>(A méréshez a </a:t>
            </a:r>
            <a:r>
              <a:rPr lang="hu-HU" i="1" dirty="0" err="1" smtClean="0"/>
              <a:t>nullavezetőre</a:t>
            </a:r>
            <a:r>
              <a:rPr lang="hu-HU" i="1" dirty="0" smtClean="0"/>
              <a:t> csatlakozó földeléseket nem kell leválasztani)</a:t>
            </a:r>
            <a:endParaRPr lang="hu-HU" i="1" dirty="0"/>
          </a:p>
        </p:txBody>
      </p:sp>
      <p:sp>
        <p:nvSpPr>
          <p:cNvPr id="18436" name="Dia számának helye 3"/>
          <p:cNvSpPr>
            <a:spLocks noGrp="1"/>
          </p:cNvSpPr>
          <p:nvPr>
            <p:ph type="sldNum" sz="quarter" idx="10"/>
          </p:nvPr>
        </p:nvSpPr>
        <p:spPr>
          <a:noFill/>
        </p:spPr>
        <p:txBody>
          <a:bodyPr/>
          <a:lstStyle/>
          <a:p>
            <a:fld id="{87869A15-729E-44A5-8D50-EA5B50103354}" type="slidenum">
              <a:rPr smtClean="0"/>
              <a:pPr/>
              <a:t>45</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noGrp="1"/>
          </p:cNvSpPr>
          <p:nvPr>
            <p:ph type="title"/>
          </p:nvPr>
        </p:nvSpPr>
        <p:spPr/>
        <p:txBody>
          <a:bodyPr/>
          <a:lstStyle/>
          <a:p>
            <a:r>
              <a:rPr lang="hu-HU" b="1" smtClean="0"/>
              <a:t>Megtekintéses ellenőrzés</a:t>
            </a:r>
            <a:r>
              <a:rPr lang="hu-HU" smtClean="0"/>
              <a:t/>
            </a:r>
            <a:br>
              <a:rPr lang="hu-HU" smtClean="0"/>
            </a:br>
            <a:endParaRPr lang="hu-HU" smtClean="0"/>
          </a:p>
        </p:txBody>
      </p:sp>
      <p:sp>
        <p:nvSpPr>
          <p:cNvPr id="3" name="Tartalom helye 2"/>
          <p:cNvSpPr>
            <a:spLocks noGrp="1"/>
          </p:cNvSpPr>
          <p:nvPr>
            <p:ph idx="1"/>
          </p:nvPr>
        </p:nvSpPr>
        <p:spPr/>
        <p:txBody>
          <a:bodyPr/>
          <a:lstStyle/>
          <a:p>
            <a:pPr>
              <a:defRPr/>
            </a:pPr>
            <a:r>
              <a:rPr lang="hu-HU" u="sng" dirty="0" smtClean="0"/>
              <a:t>Megszemléléssel kell ellenőrizni, hogy:</a:t>
            </a:r>
          </a:p>
          <a:p>
            <a:pPr>
              <a:defRPr/>
            </a:pPr>
            <a:endParaRPr lang="hu-HU" dirty="0" smtClean="0"/>
          </a:p>
          <a:p>
            <a:pPr lvl="1">
              <a:lnSpc>
                <a:spcPct val="150000"/>
              </a:lnSpc>
              <a:buFont typeface="Arial" pitchFamily="34" charset="0"/>
              <a:buChar char="•"/>
              <a:defRPr/>
            </a:pPr>
            <a:r>
              <a:rPr lang="hu-HU" dirty="0" smtClean="0">
                <a:ea typeface="+mn-ea"/>
                <a:cs typeface="+mn-cs"/>
              </a:rPr>
              <a:t>A transzformátor állomásokban a </a:t>
            </a:r>
            <a:r>
              <a:rPr lang="hu-HU" dirty="0" err="1" smtClean="0">
                <a:ea typeface="+mn-ea"/>
                <a:cs typeface="+mn-cs"/>
              </a:rPr>
              <a:t>nullavezető</a:t>
            </a:r>
            <a:r>
              <a:rPr lang="hu-HU" dirty="0" smtClean="0">
                <a:ea typeface="+mn-ea"/>
                <a:cs typeface="+mn-cs"/>
              </a:rPr>
              <a:t> le van-e földelve, egyesítve </a:t>
            </a:r>
            <a:r>
              <a:rPr lang="hu-HU" dirty="0" err="1" smtClean="0">
                <a:ea typeface="+mn-ea"/>
                <a:cs typeface="+mn-cs"/>
              </a:rPr>
              <a:t>ven</a:t>
            </a:r>
            <a:r>
              <a:rPr lang="hu-HU" dirty="0" smtClean="0">
                <a:ea typeface="+mn-ea"/>
                <a:cs typeface="+mn-cs"/>
              </a:rPr>
              <a:t> e a NAF földeléssel</a:t>
            </a:r>
          </a:p>
          <a:p>
            <a:pPr lvl="1">
              <a:lnSpc>
                <a:spcPct val="150000"/>
              </a:lnSpc>
              <a:buFont typeface="Arial" pitchFamily="34" charset="0"/>
              <a:buChar char="•"/>
              <a:defRPr/>
            </a:pPr>
            <a:r>
              <a:rPr lang="hu-HU" dirty="0" smtClean="0">
                <a:ea typeface="+mn-ea"/>
                <a:cs typeface="+mn-cs"/>
              </a:rPr>
              <a:t>A védendő szerkezetek teste össze van-e kötve a védővezetővel </a:t>
            </a:r>
            <a:r>
              <a:rPr lang="hu-HU" i="1" dirty="0" smtClean="0">
                <a:ea typeface="+mn-ea"/>
                <a:cs typeface="+mn-cs"/>
              </a:rPr>
              <a:t>pld. a 0,4 kV-os hálózattal közös oszlopsoron létesített gyengeáramú berendezéssel</a:t>
            </a:r>
            <a:endParaRPr lang="hu-HU" dirty="0" smtClean="0">
              <a:ea typeface="+mn-ea"/>
              <a:cs typeface="+mn-cs"/>
            </a:endParaRPr>
          </a:p>
          <a:p>
            <a:pPr lvl="1">
              <a:lnSpc>
                <a:spcPct val="150000"/>
              </a:lnSpc>
              <a:buFont typeface="Arial" pitchFamily="34" charset="0"/>
              <a:buChar char="•"/>
              <a:defRPr/>
            </a:pPr>
            <a:r>
              <a:rPr lang="hu-HU" dirty="0" smtClean="0">
                <a:ea typeface="+mn-ea"/>
                <a:cs typeface="+mn-cs"/>
              </a:rPr>
              <a:t>Földelővezető és a védővezető csatlakozásainál az összekötések épnek és megbízhatónak-e</a:t>
            </a:r>
          </a:p>
          <a:p>
            <a:pPr lvl="1">
              <a:lnSpc>
                <a:spcPct val="150000"/>
              </a:lnSpc>
              <a:buFont typeface="Arial" pitchFamily="34" charset="0"/>
              <a:buChar char="•"/>
              <a:defRPr/>
            </a:pPr>
            <a:r>
              <a:rPr lang="hu-HU" dirty="0" smtClean="0">
                <a:ea typeface="+mn-ea"/>
                <a:cs typeface="+mn-cs"/>
              </a:rPr>
              <a:t>Az azonosító oszlopszámok olvashatók-e</a:t>
            </a:r>
          </a:p>
          <a:p>
            <a:pPr>
              <a:defRPr/>
            </a:pPr>
            <a:r>
              <a:rPr lang="hu-HU" dirty="0" smtClean="0"/>
              <a:t> </a:t>
            </a:r>
          </a:p>
          <a:p>
            <a:pPr>
              <a:defRPr/>
            </a:pPr>
            <a:endParaRPr lang="hu-HU" dirty="0"/>
          </a:p>
        </p:txBody>
      </p:sp>
      <p:sp>
        <p:nvSpPr>
          <p:cNvPr id="19460" name="Dia számának helye 3"/>
          <p:cNvSpPr>
            <a:spLocks noGrp="1"/>
          </p:cNvSpPr>
          <p:nvPr>
            <p:ph type="sldNum" sz="quarter" idx="10"/>
          </p:nvPr>
        </p:nvSpPr>
        <p:spPr>
          <a:noFill/>
        </p:spPr>
        <p:txBody>
          <a:bodyPr/>
          <a:lstStyle/>
          <a:p>
            <a:fld id="{D4E38A6A-35C6-4F70-8972-7ED14E23103E}" type="slidenum">
              <a:rPr smtClean="0"/>
              <a:pPr/>
              <a:t>46</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p:txBody>
          <a:bodyPr/>
          <a:lstStyle/>
          <a:p>
            <a:r>
              <a:rPr lang="hu-HU" b="1" smtClean="0"/>
              <a:t>Középfeszültségű hálózatok</a:t>
            </a:r>
            <a:endParaRPr lang="hu-HU" smtClean="0"/>
          </a:p>
        </p:txBody>
      </p:sp>
      <p:sp>
        <p:nvSpPr>
          <p:cNvPr id="3" name="Tartalom helye 2"/>
          <p:cNvSpPr>
            <a:spLocks noGrp="1"/>
          </p:cNvSpPr>
          <p:nvPr>
            <p:ph idx="1"/>
          </p:nvPr>
        </p:nvSpPr>
        <p:spPr/>
        <p:txBody>
          <a:bodyPr/>
          <a:lstStyle/>
          <a:p>
            <a:pPr lvl="1">
              <a:defRPr/>
            </a:pPr>
            <a:r>
              <a:rPr lang="hu-HU" dirty="0" smtClean="0">
                <a:ea typeface="+mn-ea"/>
                <a:cs typeface="+mn-cs"/>
              </a:rPr>
              <a:t>Minden középfeszültségű berendezésnél </a:t>
            </a:r>
            <a:r>
              <a:rPr lang="hu-HU" b="1" dirty="0" smtClean="0">
                <a:ea typeface="+mn-ea"/>
                <a:cs typeface="+mn-cs"/>
              </a:rPr>
              <a:t>lényegesnek</a:t>
            </a:r>
            <a:r>
              <a:rPr lang="hu-HU" dirty="0" smtClean="0">
                <a:ea typeface="+mn-ea"/>
                <a:cs typeface="+mn-cs"/>
              </a:rPr>
              <a:t> kell minősíteni minden olyan átalakítás, amely új földelés létesítésével, új földelő elhelyezésével jár.</a:t>
            </a:r>
          </a:p>
          <a:p>
            <a:pPr lvl="1">
              <a:defRPr/>
            </a:pPr>
            <a:r>
              <a:rPr lang="hu-HU" dirty="0" smtClean="0">
                <a:ea typeface="+mn-ea"/>
                <a:cs typeface="+mn-cs"/>
              </a:rPr>
              <a:t>Valamint oszlopkapcsoló, oltócső, túlfeszültség levezető,</a:t>
            </a:r>
            <a:r>
              <a:rPr lang="hu-HU" dirty="0" smtClean="0"/>
              <a:t> (villámvédelmi vezető) kiépítését</a:t>
            </a:r>
            <a:r>
              <a:rPr lang="hu-HU" dirty="0" smtClean="0">
                <a:ea typeface="+mn-ea"/>
                <a:cs typeface="+mn-cs"/>
              </a:rPr>
              <a:t> beépítését.</a:t>
            </a:r>
          </a:p>
          <a:p>
            <a:pPr>
              <a:defRPr/>
            </a:pPr>
            <a:r>
              <a:rPr lang="hu-HU" dirty="0" smtClean="0"/>
              <a:t/>
            </a:r>
            <a:br>
              <a:rPr lang="hu-HU" dirty="0" smtClean="0"/>
            </a:br>
            <a:r>
              <a:rPr lang="hu-HU" dirty="0" smtClean="0"/>
              <a:t>Ezekben, az esetekben földelési ellenállásmérést kell végezni.</a:t>
            </a:r>
          </a:p>
          <a:p>
            <a:pPr>
              <a:defRPr/>
            </a:pPr>
            <a:endParaRPr lang="hu-HU" dirty="0" smtClean="0"/>
          </a:p>
          <a:p>
            <a:pPr lvl="1">
              <a:buFont typeface="Arial" pitchFamily="34" charset="0"/>
              <a:buChar char="•"/>
              <a:defRPr/>
            </a:pPr>
            <a:r>
              <a:rPr lang="hu-HU" b="1" dirty="0" smtClean="0">
                <a:ea typeface="+mn-ea"/>
                <a:cs typeface="+mn-cs"/>
              </a:rPr>
              <a:t>Lényeges</a:t>
            </a:r>
            <a:r>
              <a:rPr lang="hu-HU" dirty="0" smtClean="0">
                <a:ea typeface="+mn-ea"/>
                <a:cs typeface="+mn-cs"/>
              </a:rPr>
              <a:t> változásnak kell tekinteni a középfeszültségű hálózatok valamely berendezésében kiegészítő érintésvédelem (elszigetelés, burkolás, elkerítés) kialakítását vagy megszüntetését, átalakítását.</a:t>
            </a:r>
          </a:p>
          <a:p>
            <a:pPr lvl="1">
              <a:buFont typeface="Arial" pitchFamily="34" charset="0"/>
              <a:buChar char="•"/>
              <a:defRPr/>
            </a:pPr>
            <a:endParaRPr lang="hu-HU" dirty="0" smtClean="0">
              <a:ea typeface="+mn-ea"/>
              <a:cs typeface="+mn-cs"/>
            </a:endParaRPr>
          </a:p>
          <a:p>
            <a:pPr>
              <a:defRPr/>
            </a:pPr>
            <a:r>
              <a:rPr lang="hu-HU" dirty="0" smtClean="0"/>
              <a:t>Ezekben, az esetekben megtekintéses vizsgálatokat kell végezni.</a:t>
            </a:r>
          </a:p>
          <a:p>
            <a:pPr>
              <a:defRPr/>
            </a:pPr>
            <a:endParaRPr lang="hu-HU" dirty="0"/>
          </a:p>
        </p:txBody>
      </p:sp>
      <p:sp>
        <p:nvSpPr>
          <p:cNvPr id="20484" name="Dia számának helye 3"/>
          <p:cNvSpPr>
            <a:spLocks noGrp="1"/>
          </p:cNvSpPr>
          <p:nvPr>
            <p:ph type="sldNum" sz="quarter" idx="10"/>
          </p:nvPr>
        </p:nvSpPr>
        <p:spPr>
          <a:noFill/>
        </p:spPr>
        <p:txBody>
          <a:bodyPr/>
          <a:lstStyle/>
          <a:p>
            <a:fld id="{14D8BCB4-D311-4F94-8D54-E6E38DEE376B}" type="slidenum">
              <a:rPr smtClean="0"/>
              <a:pPr/>
              <a:t>47</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p:txBody>
          <a:bodyPr/>
          <a:lstStyle/>
          <a:p>
            <a:r>
              <a:rPr lang="hu-HU" b="1" smtClean="0"/>
              <a:t>Időszakos vizsgálati kötelezettségek</a:t>
            </a:r>
            <a:r>
              <a:rPr lang="hu-HU" smtClean="0"/>
              <a:t/>
            </a:r>
            <a:br>
              <a:rPr lang="hu-HU" smtClean="0"/>
            </a:br>
            <a:endParaRPr lang="hu-HU" smtClean="0"/>
          </a:p>
        </p:txBody>
      </p:sp>
      <p:sp>
        <p:nvSpPr>
          <p:cNvPr id="3" name="Tartalom helye 2"/>
          <p:cNvSpPr>
            <a:spLocks noGrp="1"/>
          </p:cNvSpPr>
          <p:nvPr>
            <p:ph idx="1"/>
          </p:nvPr>
        </p:nvSpPr>
        <p:spPr/>
        <p:txBody>
          <a:bodyPr/>
          <a:lstStyle/>
          <a:p>
            <a:pPr lvl="1">
              <a:buFont typeface="Arial" pitchFamily="34" charset="0"/>
              <a:buChar char="•"/>
              <a:defRPr/>
            </a:pPr>
            <a:r>
              <a:rPr lang="hu-HU" b="1" dirty="0" smtClean="0">
                <a:ea typeface="+mn-ea"/>
                <a:cs typeface="+mn-cs"/>
              </a:rPr>
              <a:t>Háromévenként</a:t>
            </a:r>
            <a:r>
              <a:rPr lang="hu-HU" dirty="0" smtClean="0">
                <a:ea typeface="+mn-ea"/>
                <a:cs typeface="+mn-cs"/>
              </a:rPr>
              <a:t> szemrevételezési ellenőrzést </a:t>
            </a:r>
          </a:p>
          <a:p>
            <a:pPr>
              <a:defRPr/>
            </a:pPr>
            <a:r>
              <a:rPr lang="hu-HU" dirty="0" smtClean="0"/>
              <a:t>	- valamennyi érintésvédelmi védővezető bekötésének megtekintéses vizsgálatát.</a:t>
            </a:r>
          </a:p>
          <a:p>
            <a:pPr>
              <a:defRPr/>
            </a:pPr>
            <a:r>
              <a:rPr lang="hu-HU" dirty="0" smtClean="0"/>
              <a:t>	- a kiegészítéses érintésvédelem megtekintéses vizsgálatát.</a:t>
            </a:r>
          </a:p>
          <a:p>
            <a:pPr>
              <a:defRPr/>
            </a:pPr>
            <a:r>
              <a:rPr lang="hu-HU" dirty="0" smtClean="0"/>
              <a:t>	- szabadvezetéki szigetelők épségét</a:t>
            </a:r>
          </a:p>
          <a:p>
            <a:pPr>
              <a:defRPr/>
            </a:pPr>
            <a:r>
              <a:rPr lang="hu-HU" dirty="0" smtClean="0"/>
              <a:t>	- földzárlati áramok és kikapcsolási idők ellenőrzését</a:t>
            </a:r>
          </a:p>
          <a:p>
            <a:pPr lvl="1">
              <a:buFont typeface="Arial" pitchFamily="34" charset="0"/>
              <a:buChar char="•"/>
              <a:defRPr/>
            </a:pPr>
            <a:r>
              <a:rPr lang="hu-HU" b="1" dirty="0" smtClean="0">
                <a:ea typeface="+mn-ea"/>
                <a:cs typeface="+mn-cs"/>
              </a:rPr>
              <a:t>Hatévenként kell elvégezni:</a:t>
            </a:r>
          </a:p>
          <a:p>
            <a:pPr>
              <a:defRPr/>
            </a:pPr>
            <a:r>
              <a:rPr lang="hu-HU" dirty="0" smtClean="0"/>
              <a:t>	- a háromévenkénti valamennyi vizsgálat elvégzését</a:t>
            </a:r>
          </a:p>
          <a:p>
            <a:pPr>
              <a:defRPr/>
            </a:pPr>
            <a:r>
              <a:rPr lang="hu-HU" dirty="0" smtClean="0"/>
              <a:t>	- valamennyi földelési ellenállásmérést</a:t>
            </a:r>
          </a:p>
          <a:p>
            <a:pPr>
              <a:defRPr/>
            </a:pPr>
            <a:r>
              <a:rPr lang="hu-HU" dirty="0" smtClean="0"/>
              <a:t> </a:t>
            </a:r>
          </a:p>
          <a:p>
            <a:pPr lvl="1">
              <a:buFont typeface="Arial" pitchFamily="34" charset="0"/>
              <a:buChar char="•"/>
              <a:defRPr/>
            </a:pPr>
            <a:r>
              <a:rPr lang="hu-HU" b="1" dirty="0" smtClean="0">
                <a:ea typeface="+mn-ea"/>
                <a:cs typeface="+mn-cs"/>
              </a:rPr>
              <a:t>Tizenkét évenként</a:t>
            </a:r>
            <a:r>
              <a:rPr lang="hu-HU" dirty="0" smtClean="0">
                <a:ea typeface="+mn-ea"/>
                <a:cs typeface="+mn-cs"/>
              </a:rPr>
              <a:t> kiásással kell </a:t>
            </a:r>
            <a:r>
              <a:rPr lang="hu-HU" dirty="0" err="1" smtClean="0">
                <a:ea typeface="+mn-ea"/>
                <a:cs typeface="+mn-cs"/>
              </a:rPr>
              <a:t>szúrópróba-szerüen</a:t>
            </a:r>
            <a:r>
              <a:rPr lang="hu-HU" dirty="0" smtClean="0">
                <a:ea typeface="+mn-ea"/>
                <a:cs typeface="+mn-cs"/>
              </a:rPr>
              <a:t> ellenőrizni a földelőhálók elemeinek korrózióját.</a:t>
            </a:r>
          </a:p>
          <a:p>
            <a:pPr>
              <a:defRPr/>
            </a:pPr>
            <a:endParaRPr lang="hu-HU" dirty="0"/>
          </a:p>
        </p:txBody>
      </p:sp>
      <p:sp>
        <p:nvSpPr>
          <p:cNvPr id="21508" name="Dia számának helye 3"/>
          <p:cNvSpPr>
            <a:spLocks noGrp="1"/>
          </p:cNvSpPr>
          <p:nvPr>
            <p:ph type="sldNum" sz="quarter" idx="10"/>
          </p:nvPr>
        </p:nvSpPr>
        <p:spPr>
          <a:noFill/>
        </p:spPr>
        <p:txBody>
          <a:bodyPr/>
          <a:lstStyle/>
          <a:p>
            <a:fld id="{E5E8F3D7-FCD1-4719-AFB8-FF555545DAFF}" type="slidenum">
              <a:rPr smtClean="0"/>
              <a:pPr/>
              <a:t>48</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p:txBody>
          <a:bodyPr/>
          <a:lstStyle/>
          <a:p>
            <a:r>
              <a:rPr lang="hu-HU" b="1" smtClean="0"/>
              <a:t>Földelési ellenállásmérés</a:t>
            </a:r>
            <a:r>
              <a:rPr lang="hu-HU" smtClean="0"/>
              <a:t/>
            </a:r>
            <a:br>
              <a:rPr lang="hu-HU" smtClean="0"/>
            </a:br>
            <a:endParaRPr lang="hu-HU" smtClean="0"/>
          </a:p>
        </p:txBody>
      </p:sp>
      <p:sp>
        <p:nvSpPr>
          <p:cNvPr id="3" name="Tartalom helye 2"/>
          <p:cNvSpPr>
            <a:spLocks noGrp="1"/>
          </p:cNvSpPr>
          <p:nvPr>
            <p:ph idx="1"/>
          </p:nvPr>
        </p:nvSpPr>
        <p:spPr>
          <a:xfrm>
            <a:off x="611188" y="1700213"/>
            <a:ext cx="7924800" cy="4343400"/>
          </a:xfrm>
        </p:spPr>
        <p:txBody>
          <a:bodyPr/>
          <a:lstStyle/>
          <a:p>
            <a:pPr lvl="1">
              <a:buFont typeface="Arial" pitchFamily="34" charset="0"/>
              <a:buChar char="•"/>
              <a:defRPr/>
            </a:pPr>
            <a:r>
              <a:rPr lang="hu-HU" dirty="0" smtClean="0">
                <a:ea typeface="+mn-ea"/>
                <a:cs typeface="+mn-cs"/>
              </a:rPr>
              <a:t>A földeléseket csoportosan – az egy berendezéshez közös célra telepített földelőket  egymással összekötve közösen – kell megmérni, úgy mintha azok egyetlen földelést  képeznének.</a:t>
            </a:r>
          </a:p>
          <a:p>
            <a:pPr lvl="1">
              <a:buFont typeface="Wingdings" pitchFamily="2" charset="2"/>
              <a:buNone/>
              <a:defRPr/>
            </a:pPr>
            <a:endParaRPr lang="hu-HU" dirty="0" smtClean="0">
              <a:ea typeface="+mn-ea"/>
              <a:cs typeface="+mn-cs"/>
            </a:endParaRPr>
          </a:p>
          <a:p>
            <a:pPr lvl="1">
              <a:buFont typeface="Arial" pitchFamily="34" charset="0"/>
              <a:buChar char="•"/>
              <a:defRPr/>
            </a:pPr>
            <a:r>
              <a:rPr lang="hu-HU" dirty="0" smtClean="0"/>
              <a:t>Közép/kisfeszültségű </a:t>
            </a:r>
            <a:r>
              <a:rPr lang="hu-HU" dirty="0" err="1" smtClean="0"/>
              <a:t>alállomások</a:t>
            </a:r>
            <a:r>
              <a:rPr lang="hu-HU" dirty="0" smtClean="0"/>
              <a:t> esetében a telepített földelő szétterjedési ellenállását egyedileg kell megmérni. Az előírt földelési ellenállás-érték oszlopállomás esetében legfeljebb 10 Ohm lehet.</a:t>
            </a:r>
          </a:p>
          <a:p>
            <a:pPr lvl="1">
              <a:buFont typeface="Wingdings" pitchFamily="2" charset="2"/>
              <a:buNone/>
              <a:defRPr/>
            </a:pPr>
            <a:endParaRPr lang="hu-HU" dirty="0" smtClean="0"/>
          </a:p>
          <a:p>
            <a:pPr lvl="1">
              <a:buFont typeface="Arial" pitchFamily="34" charset="0"/>
              <a:buChar char="•"/>
              <a:defRPr/>
            </a:pPr>
            <a:r>
              <a:rPr lang="hu-HU" dirty="0" smtClean="0">
                <a:ea typeface="+mn-ea"/>
                <a:cs typeface="+mn-cs"/>
              </a:rPr>
              <a:t>Oszlopkapcsolónál vagy forgalmas helyen lévő egyéb oszlop esetén 10,</a:t>
            </a:r>
            <a:endParaRPr lang="hu-HU" sz="2400" dirty="0" smtClean="0">
              <a:ea typeface="+mn-ea"/>
              <a:cs typeface="+mn-cs"/>
            </a:endParaRPr>
          </a:p>
          <a:p>
            <a:pPr>
              <a:buFontTx/>
              <a:buChar char="-"/>
              <a:defRPr/>
            </a:pPr>
            <a:r>
              <a:rPr lang="hu-HU" dirty="0" smtClean="0"/>
              <a:t>nem forgalmas helyen lévő egyéb oszlopnál a talaj fajlagos ellenállásának függvényében 15, 20 vagy 30 Ohmnál nem nagyobb.</a:t>
            </a:r>
          </a:p>
          <a:p>
            <a:pPr>
              <a:buFontTx/>
              <a:buChar char="-"/>
              <a:defRPr/>
            </a:pPr>
            <a:endParaRPr lang="hu-HU" sz="2400" dirty="0" smtClean="0"/>
          </a:p>
          <a:p>
            <a:pPr lvl="1">
              <a:buFont typeface="Arial" pitchFamily="34" charset="0"/>
              <a:buChar char="•"/>
              <a:defRPr/>
            </a:pPr>
            <a:r>
              <a:rPr lang="hu-HU" dirty="0" smtClean="0">
                <a:ea typeface="+mn-ea"/>
                <a:cs typeface="+mn-cs"/>
              </a:rPr>
              <a:t>Kábelek köpenyeinek földelésére nincs ellenállás érték előírva, így ezeknél, csupán megtekintéssel kell ellenőrizni</a:t>
            </a:r>
          </a:p>
          <a:p>
            <a:pPr lvl="1">
              <a:buFont typeface="Wingdings" pitchFamily="2" charset="2"/>
              <a:buNone/>
              <a:defRPr/>
            </a:pPr>
            <a:r>
              <a:rPr lang="hu-HU" i="1" dirty="0" smtClean="0"/>
              <a:t>(a fogyasztó felőli oldalon a kábelköpeny  földelése tilos!)</a:t>
            </a:r>
          </a:p>
          <a:p>
            <a:pPr lvl="1">
              <a:buFont typeface="Arial" pitchFamily="34" charset="0"/>
              <a:buChar char="•"/>
              <a:defRPr/>
            </a:pPr>
            <a:endParaRPr lang="hu-HU" dirty="0" smtClean="0">
              <a:ea typeface="+mn-ea"/>
              <a:cs typeface="+mn-cs"/>
            </a:endParaRPr>
          </a:p>
          <a:p>
            <a:pPr lvl="1">
              <a:buFont typeface="Arial" pitchFamily="34" charset="0"/>
              <a:buChar char="•"/>
              <a:defRPr/>
            </a:pPr>
            <a:endParaRPr lang="hu-HU" dirty="0" smtClean="0">
              <a:ea typeface="+mn-ea"/>
              <a:cs typeface="+mn-cs"/>
            </a:endParaRPr>
          </a:p>
          <a:p>
            <a:pPr>
              <a:defRPr/>
            </a:pPr>
            <a:endParaRPr lang="hu-HU" dirty="0"/>
          </a:p>
        </p:txBody>
      </p:sp>
      <p:sp>
        <p:nvSpPr>
          <p:cNvPr id="22532" name="Dia számának helye 3"/>
          <p:cNvSpPr>
            <a:spLocks noGrp="1"/>
          </p:cNvSpPr>
          <p:nvPr>
            <p:ph type="sldNum" sz="quarter" idx="10"/>
          </p:nvPr>
        </p:nvSpPr>
        <p:spPr>
          <a:noFill/>
        </p:spPr>
        <p:txBody>
          <a:bodyPr/>
          <a:lstStyle/>
          <a:p>
            <a:fld id="{C87D58B8-6D2E-44A2-8EAF-78723442424B}" type="slidenum">
              <a:rPr smtClean="0"/>
              <a:pPr/>
              <a:t>49</a:t>
            </a:fld>
            <a:r>
              <a:rPr lang="hu-HU" smtClean="0"/>
              <a:t>. dia</a:t>
            </a:r>
          </a:p>
        </p:txBody>
      </p:sp>
      <p:sp>
        <p:nvSpPr>
          <p:cNvPr id="6" name="Szövegdoboz 5"/>
          <p:cNvSpPr txBox="1"/>
          <p:nvPr/>
        </p:nvSpPr>
        <p:spPr>
          <a:xfrm>
            <a:off x="4644008" y="6611779"/>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áramütés fellépésének műszaki körülményei.</a:t>
            </a:r>
            <a:endParaRPr lang="hu-HU" dirty="0"/>
          </a:p>
        </p:txBody>
      </p:sp>
      <p:sp>
        <p:nvSpPr>
          <p:cNvPr id="3" name="Tartalom helye 2"/>
          <p:cNvSpPr>
            <a:spLocks noGrp="1"/>
          </p:cNvSpPr>
          <p:nvPr>
            <p:ph idx="1"/>
          </p:nvPr>
        </p:nvSpPr>
        <p:spPr>
          <a:xfrm>
            <a:off x="539552" y="1772816"/>
            <a:ext cx="7924800" cy="4343400"/>
          </a:xfrm>
        </p:spPr>
        <p:txBody>
          <a:bodyPr/>
          <a:lstStyle/>
          <a:p>
            <a:r>
              <a:rPr lang="hu-HU" dirty="0" smtClean="0"/>
              <a:t>Az </a:t>
            </a:r>
            <a:r>
              <a:rPr lang="hu-HU" b="1" dirty="0" smtClean="0"/>
              <a:t>áramkörbe kerülés</a:t>
            </a:r>
            <a:r>
              <a:rPr lang="hu-HU" dirty="0" smtClean="0"/>
              <a:t> </a:t>
            </a:r>
            <a:r>
              <a:rPr lang="hu-HU" b="1" dirty="0" smtClean="0"/>
              <a:t>kisfeszültségen</a:t>
            </a:r>
            <a:r>
              <a:rPr lang="hu-HU" dirty="0" smtClean="0"/>
              <a:t> azt jelenti, hogy az ember két különböző testrészével </a:t>
            </a:r>
            <a:r>
              <a:rPr lang="hu-HU" b="1" dirty="0" smtClean="0"/>
              <a:t>két különböző potenciálon lévő részt érint</a:t>
            </a:r>
            <a:r>
              <a:rPr lang="hu-HU" dirty="0" smtClean="0"/>
              <a:t>.</a:t>
            </a:r>
          </a:p>
          <a:p>
            <a:r>
              <a:rPr lang="hu-HU" b="1" dirty="0" smtClean="0"/>
              <a:t>Nagyfeszültségen</a:t>
            </a:r>
            <a:r>
              <a:rPr lang="hu-HU" dirty="0" smtClean="0"/>
              <a:t> nem szükséges a feszültség alatti részt megérinteni, elegendő azt a levegőn át „</a:t>
            </a:r>
            <a:r>
              <a:rPr lang="hu-HU" b="1" dirty="0" smtClean="0"/>
              <a:t>átívelési távolság” </a:t>
            </a:r>
            <a:r>
              <a:rPr lang="hu-HU" b="1" dirty="0" err="1" smtClean="0"/>
              <a:t>-ra</a:t>
            </a:r>
            <a:r>
              <a:rPr lang="hu-HU" b="1" dirty="0" smtClean="0"/>
              <a:t> megközelíteni</a:t>
            </a:r>
            <a:r>
              <a:rPr lang="hu-HU" dirty="0" smtClean="0"/>
              <a:t>, s így a villamos íven keresztül is záródhat az áramkör.</a:t>
            </a:r>
          </a:p>
          <a:p>
            <a:endParaRPr lang="hu-HU" dirty="0" smtClean="0"/>
          </a:p>
          <a:p>
            <a:r>
              <a:rPr lang="hu-HU" dirty="0" smtClean="0"/>
              <a:t>Az </a:t>
            </a:r>
            <a:r>
              <a:rPr lang="hu-HU" b="1" dirty="0" smtClean="0"/>
              <a:t>áramütéses balesetek </a:t>
            </a:r>
            <a:r>
              <a:rPr lang="hu-HU" dirty="0" smtClean="0"/>
              <a:t>egy része úgy következik be, hogy </a:t>
            </a:r>
            <a:r>
              <a:rPr lang="hu-HU" b="1" dirty="0" smtClean="0"/>
              <a:t>az ember</a:t>
            </a:r>
          </a:p>
          <a:p>
            <a:r>
              <a:rPr lang="hu-HU" dirty="0" smtClean="0"/>
              <a:t>a kezével </a:t>
            </a:r>
            <a:r>
              <a:rPr lang="hu-HU" b="1" dirty="0" smtClean="0"/>
              <a:t>üzemszerűen feszültség alatt álló részt érint</a:t>
            </a:r>
            <a:r>
              <a:rPr lang="hu-HU" dirty="0" smtClean="0"/>
              <a:t>, ugyanakkor nem szigetelő talajon áll, vagy </a:t>
            </a:r>
            <a:r>
              <a:rPr lang="hu-HU" b="1" dirty="0" smtClean="0"/>
              <a:t>más testrészével földpotenciálon lévő fémrészhez ér</a:t>
            </a:r>
            <a:r>
              <a:rPr lang="hu-HU" dirty="0" smtClean="0"/>
              <a:t>. Ezt a nemzetközi szabványok </a:t>
            </a:r>
            <a:r>
              <a:rPr lang="hu-HU" b="1" dirty="0" smtClean="0"/>
              <a:t>„közvetlen érintés”</a:t>
            </a:r>
            <a:r>
              <a:rPr lang="hu-HU" b="1" dirty="0" err="1" smtClean="0"/>
              <a:t>-</a:t>
            </a:r>
            <a:r>
              <a:rPr lang="hu-HU" dirty="0" err="1" smtClean="0"/>
              <a:t>nek</a:t>
            </a:r>
            <a:r>
              <a:rPr lang="hu-HU" dirty="0" smtClean="0"/>
              <a:t>, s az </a:t>
            </a:r>
            <a:r>
              <a:rPr lang="hu-HU" b="1" dirty="0" smtClean="0"/>
              <a:t>ezek megakadályozására </a:t>
            </a:r>
            <a:r>
              <a:rPr lang="hu-HU" dirty="0" smtClean="0"/>
              <a:t>szolgáló intézkedéseket </a:t>
            </a:r>
            <a:r>
              <a:rPr lang="hu-HU" b="1" dirty="0" smtClean="0"/>
              <a:t>„közvetlen érintés elleni</a:t>
            </a:r>
          </a:p>
          <a:p>
            <a:r>
              <a:rPr lang="hu-HU" b="1" dirty="0" smtClean="0"/>
              <a:t>védelem”</a:t>
            </a:r>
            <a:r>
              <a:rPr lang="hu-HU" dirty="0" smtClean="0"/>
              <a:t> - </a:t>
            </a:r>
            <a:r>
              <a:rPr lang="hu-HU" dirty="0" err="1" smtClean="0"/>
              <a:t>nek</a:t>
            </a:r>
            <a:r>
              <a:rPr lang="hu-HU" dirty="0" smtClean="0"/>
              <a:t> nevezi. </a:t>
            </a:r>
            <a:r>
              <a:rPr lang="hu-HU" i="1" dirty="0" smtClean="0"/>
              <a:t>Ennek </a:t>
            </a:r>
            <a:r>
              <a:rPr lang="hu-HU" dirty="0" smtClean="0"/>
              <a:t>megoldásai valóban az érintést kívánják megakadályozni az aktív részek szigetelésével, burkolatba zárásával vagy megfelelő (érinthető távolságon kívüli) elhelyezésével</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5</a:t>
            </a:fld>
            <a:r>
              <a:rPr lang="hu-HU" smtClean="0"/>
              <a:t>. dia</a:t>
            </a:r>
            <a:endParaRPr lang="hu-HU"/>
          </a:p>
        </p:txBody>
      </p:sp>
      <p:sp>
        <p:nvSpPr>
          <p:cNvPr id="6" name="Szövegdoboz 5"/>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p:txBody>
          <a:bodyPr/>
          <a:lstStyle/>
          <a:p>
            <a:r>
              <a:rPr lang="hu-HU" b="1" smtClean="0"/>
              <a:t>Megtekintéses ellenőrzés</a:t>
            </a:r>
            <a:r>
              <a:rPr lang="hu-HU" smtClean="0"/>
              <a:t/>
            </a:r>
            <a:br>
              <a:rPr lang="hu-HU" smtClean="0"/>
            </a:br>
            <a:endParaRPr lang="hu-HU" smtClean="0"/>
          </a:p>
        </p:txBody>
      </p:sp>
      <p:sp>
        <p:nvSpPr>
          <p:cNvPr id="3" name="Tartalom helye 2"/>
          <p:cNvSpPr>
            <a:spLocks noGrp="1"/>
          </p:cNvSpPr>
          <p:nvPr>
            <p:ph idx="1"/>
          </p:nvPr>
        </p:nvSpPr>
        <p:spPr/>
        <p:txBody>
          <a:bodyPr/>
          <a:lstStyle/>
          <a:p>
            <a:pPr lvl="1">
              <a:buFont typeface="Arial" pitchFamily="34" charset="0"/>
              <a:buChar char="•"/>
              <a:defRPr/>
            </a:pPr>
            <a:r>
              <a:rPr lang="hu-HU" dirty="0" smtClean="0">
                <a:ea typeface="+mn-ea"/>
                <a:cs typeface="+mn-cs"/>
              </a:rPr>
              <a:t>Megszemléléssel kell ellenőrizni azt, hogy az érintésvédelmi védővezetők össze vannak-e kötve a védendő szerkezetekkel, az összekötés épnek és megbízhatónak látszik-e, s a védővezető – szemmel követhető szakaszán  nem sérült-e.</a:t>
            </a:r>
          </a:p>
          <a:p>
            <a:pPr lvl="1">
              <a:buFont typeface="Wingdings" pitchFamily="2" charset="2"/>
              <a:buNone/>
              <a:defRPr/>
            </a:pPr>
            <a:endParaRPr lang="hu-HU" dirty="0" smtClean="0">
              <a:ea typeface="+mn-ea"/>
              <a:cs typeface="+mn-cs"/>
            </a:endParaRPr>
          </a:p>
          <a:p>
            <a:pPr>
              <a:defRPr/>
            </a:pPr>
            <a:r>
              <a:rPr lang="hu-HU" dirty="0" smtClean="0"/>
              <a:t>A szabadvezetéki oszlopok ellenőrzése során megtekintéssel kell ellenőrizni azt, hogy épek-e és a típustervnek megfelelőek-e:</a:t>
            </a:r>
          </a:p>
          <a:p>
            <a:pPr lvl="3">
              <a:lnSpc>
                <a:spcPct val="150000"/>
              </a:lnSpc>
              <a:buFont typeface="Arial" pitchFamily="34" charset="0"/>
              <a:buChar char="•"/>
              <a:defRPr/>
            </a:pPr>
            <a:r>
              <a:rPr lang="hu-HU" dirty="0" smtClean="0">
                <a:ea typeface="+mn-ea"/>
                <a:cs typeface="+mn-cs"/>
              </a:rPr>
              <a:t>az alkalmazott földelések (keretföldelések),</a:t>
            </a:r>
          </a:p>
          <a:p>
            <a:pPr lvl="3">
              <a:lnSpc>
                <a:spcPct val="150000"/>
              </a:lnSpc>
              <a:buFont typeface="Arial" pitchFamily="34" charset="0"/>
              <a:buChar char="•"/>
              <a:defRPr/>
            </a:pPr>
            <a:r>
              <a:rPr lang="hu-HU" dirty="0" smtClean="0">
                <a:ea typeface="+mn-ea"/>
                <a:cs typeface="+mn-cs"/>
              </a:rPr>
              <a:t>a földelővezetők,</a:t>
            </a:r>
          </a:p>
          <a:p>
            <a:pPr lvl="3">
              <a:lnSpc>
                <a:spcPct val="150000"/>
              </a:lnSpc>
              <a:buFont typeface="Arial" pitchFamily="34" charset="0"/>
              <a:buChar char="•"/>
              <a:defRPr/>
            </a:pPr>
            <a:r>
              <a:rPr lang="hu-HU" dirty="0" smtClean="0">
                <a:ea typeface="+mn-ea"/>
                <a:cs typeface="+mn-cs"/>
              </a:rPr>
              <a:t>a vasszerkezetek, szerelvények és készülékek földelésbe való bevonása,</a:t>
            </a:r>
          </a:p>
          <a:p>
            <a:pPr lvl="3">
              <a:lnSpc>
                <a:spcPct val="150000"/>
              </a:lnSpc>
              <a:buFont typeface="Arial" pitchFamily="34" charset="0"/>
              <a:buChar char="•"/>
              <a:defRPr/>
            </a:pPr>
            <a:r>
              <a:rPr lang="hu-HU" dirty="0" smtClean="0">
                <a:ea typeface="+mn-ea"/>
                <a:cs typeface="+mn-cs"/>
              </a:rPr>
              <a:t>az oszlopok azonosító számai és feliratai.</a:t>
            </a:r>
          </a:p>
          <a:p>
            <a:pPr>
              <a:defRPr/>
            </a:pPr>
            <a:endParaRPr lang="hu-HU" dirty="0"/>
          </a:p>
        </p:txBody>
      </p:sp>
      <p:sp>
        <p:nvSpPr>
          <p:cNvPr id="23556" name="Dia számának helye 3"/>
          <p:cNvSpPr>
            <a:spLocks noGrp="1"/>
          </p:cNvSpPr>
          <p:nvPr>
            <p:ph type="sldNum" sz="quarter" idx="10"/>
          </p:nvPr>
        </p:nvSpPr>
        <p:spPr>
          <a:noFill/>
        </p:spPr>
        <p:txBody>
          <a:bodyPr/>
          <a:lstStyle/>
          <a:p>
            <a:fld id="{8F7992E5-0C5B-4AAF-ADFD-020D18647C11}" type="slidenum">
              <a:rPr smtClean="0"/>
              <a:pPr/>
              <a:t>50</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p:txBody>
          <a:bodyPr/>
          <a:lstStyle/>
          <a:p>
            <a:r>
              <a:rPr lang="hu-HU" b="1" smtClean="0"/>
              <a:t>Nagyfeszültségű hálózatok</a:t>
            </a:r>
            <a:r>
              <a:rPr lang="hu-HU" smtClean="0"/>
              <a:t/>
            </a:r>
            <a:br>
              <a:rPr lang="hu-HU" smtClean="0"/>
            </a:br>
            <a:endParaRPr lang="hu-HU" smtClean="0"/>
          </a:p>
        </p:txBody>
      </p:sp>
      <p:sp>
        <p:nvSpPr>
          <p:cNvPr id="3" name="Tartalom helye 2"/>
          <p:cNvSpPr>
            <a:spLocks noGrp="1"/>
          </p:cNvSpPr>
          <p:nvPr>
            <p:ph idx="1"/>
          </p:nvPr>
        </p:nvSpPr>
        <p:spPr>
          <a:xfrm>
            <a:off x="611188" y="1700213"/>
            <a:ext cx="7924800" cy="4343400"/>
          </a:xfrm>
        </p:spPr>
        <p:txBody>
          <a:bodyPr/>
          <a:lstStyle/>
          <a:p>
            <a:pPr lvl="1">
              <a:spcAft>
                <a:spcPts val="1200"/>
              </a:spcAft>
              <a:buFont typeface="Arial" pitchFamily="34" charset="0"/>
              <a:buChar char="•"/>
              <a:defRPr/>
            </a:pPr>
            <a:r>
              <a:rPr lang="hu-HU" b="1" dirty="0" smtClean="0">
                <a:ea typeface="+mn-ea"/>
                <a:cs typeface="+mn-cs"/>
              </a:rPr>
              <a:t>Nem tekinthető lényeges</a:t>
            </a:r>
            <a:r>
              <a:rPr lang="hu-HU" dirty="0" smtClean="0">
                <a:ea typeface="+mn-ea"/>
                <a:cs typeface="+mn-cs"/>
              </a:rPr>
              <a:t> bővítésnek, átalakításnak az ETK (erőművek, transzformátor- és kapcsolóállomások) földelőhálójának területén végzett olyan átalakítások (készülék áthelyezése, új készülék felállítása stb.), amelyek a mértékadó földzárlat nagyságát nem növelik.</a:t>
            </a:r>
          </a:p>
          <a:p>
            <a:pPr lvl="1">
              <a:spcAft>
                <a:spcPts val="1200"/>
              </a:spcAft>
              <a:buFont typeface="Wingdings" pitchFamily="2" charset="2"/>
              <a:buNone/>
              <a:defRPr/>
            </a:pPr>
            <a:r>
              <a:rPr lang="hu-HU" dirty="0" smtClean="0"/>
              <a:t>Ezekben, az estekben csupán a védővezető bekötését kell szemrevételezéssel és kisfeszültségű folytonosság vizsgálattal ellenőrizni.</a:t>
            </a:r>
          </a:p>
          <a:p>
            <a:pPr lvl="1">
              <a:spcAft>
                <a:spcPts val="1200"/>
              </a:spcAft>
              <a:buFont typeface="Arial" pitchFamily="34" charset="0"/>
              <a:buChar char="•"/>
              <a:defRPr/>
            </a:pPr>
            <a:r>
              <a:rPr lang="hu-HU" b="1" dirty="0" smtClean="0">
                <a:ea typeface="+mn-ea"/>
                <a:cs typeface="+mn-cs"/>
              </a:rPr>
              <a:t>Lényeges</a:t>
            </a:r>
            <a:r>
              <a:rPr lang="hu-HU" dirty="0" smtClean="0">
                <a:ea typeface="+mn-ea"/>
                <a:cs typeface="+mn-cs"/>
              </a:rPr>
              <a:t> bővítésnek </a:t>
            </a:r>
            <a:r>
              <a:rPr lang="hu-HU" b="1" dirty="0" smtClean="0">
                <a:ea typeface="+mn-ea"/>
                <a:cs typeface="+mn-cs"/>
              </a:rPr>
              <a:t>tekintendők</a:t>
            </a:r>
            <a:r>
              <a:rPr lang="hu-HU" dirty="0" smtClean="0">
                <a:ea typeface="+mn-ea"/>
                <a:cs typeface="+mn-cs"/>
              </a:rPr>
              <a:t> az ETK földelőhálójának területén végzett mindazon átalakítások, amelyek számottevően megnövelhetik a mértékadó földzárlat nagyságát.</a:t>
            </a:r>
          </a:p>
          <a:p>
            <a:pPr lvl="1">
              <a:spcAft>
                <a:spcPts val="1200"/>
              </a:spcAft>
              <a:buFont typeface="Arial" pitchFamily="34" charset="0"/>
              <a:buChar char="•"/>
              <a:defRPr/>
            </a:pPr>
            <a:r>
              <a:rPr lang="hu-HU" dirty="0" smtClean="0">
                <a:ea typeface="+mn-ea"/>
                <a:cs typeface="+mn-cs"/>
              </a:rPr>
              <a:t>És a földelőhálók területén kívül végzett minden olyan átalakítást, amely a betonalapok megbontásával, vagy a villámvédelmi védővezető megszakításával jár.</a:t>
            </a:r>
          </a:p>
          <a:p>
            <a:pPr>
              <a:spcAft>
                <a:spcPts val="1200"/>
              </a:spcAft>
              <a:defRPr/>
            </a:pPr>
            <a:r>
              <a:rPr lang="hu-HU" dirty="0" smtClean="0"/>
              <a:t>Ezekben, az esetekben új földelésmérést kell végezni.</a:t>
            </a:r>
          </a:p>
          <a:p>
            <a:pPr lvl="1">
              <a:buFont typeface="Arial" pitchFamily="34" charset="0"/>
              <a:buChar char="•"/>
              <a:defRPr/>
            </a:pPr>
            <a:endParaRPr lang="hu-HU" dirty="0" smtClean="0">
              <a:ea typeface="+mn-ea"/>
              <a:cs typeface="+mn-cs"/>
            </a:endParaRPr>
          </a:p>
          <a:p>
            <a:pPr>
              <a:defRPr/>
            </a:pPr>
            <a:endParaRPr lang="hu-HU" dirty="0"/>
          </a:p>
        </p:txBody>
      </p:sp>
      <p:sp>
        <p:nvSpPr>
          <p:cNvPr id="24580" name="Dia számának helye 3"/>
          <p:cNvSpPr>
            <a:spLocks noGrp="1"/>
          </p:cNvSpPr>
          <p:nvPr>
            <p:ph type="sldNum" sz="quarter" idx="10"/>
          </p:nvPr>
        </p:nvSpPr>
        <p:spPr>
          <a:noFill/>
        </p:spPr>
        <p:txBody>
          <a:bodyPr/>
          <a:lstStyle/>
          <a:p>
            <a:fld id="{A8AF72E2-F383-4015-B77D-4299C732F825}" type="slidenum">
              <a:rPr smtClean="0"/>
              <a:pPr/>
              <a:t>51</a:t>
            </a:fld>
            <a:r>
              <a:rPr lang="hu-HU" smtClean="0"/>
              <a:t>. dia</a:t>
            </a:r>
          </a:p>
        </p:txBody>
      </p:sp>
      <p:sp>
        <p:nvSpPr>
          <p:cNvPr id="6" name="Szövegdoboz 5"/>
          <p:cNvSpPr txBox="1"/>
          <p:nvPr/>
        </p:nvSpPr>
        <p:spPr>
          <a:xfrm>
            <a:off x="4716016" y="6611779"/>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p:txBody>
          <a:bodyPr/>
          <a:lstStyle/>
          <a:p>
            <a:r>
              <a:rPr lang="hu-HU" b="1" smtClean="0"/>
              <a:t>Időszakos vizsgálati kötelezettségek</a:t>
            </a:r>
            <a:r>
              <a:rPr lang="hu-HU" smtClean="0"/>
              <a:t/>
            </a:r>
            <a:br>
              <a:rPr lang="hu-HU" smtClean="0"/>
            </a:br>
            <a:endParaRPr lang="hu-HU" smtClean="0"/>
          </a:p>
        </p:txBody>
      </p:sp>
      <p:sp>
        <p:nvSpPr>
          <p:cNvPr id="3" name="Tartalom helye 2"/>
          <p:cNvSpPr>
            <a:spLocks noGrp="1"/>
          </p:cNvSpPr>
          <p:nvPr>
            <p:ph idx="1"/>
          </p:nvPr>
        </p:nvSpPr>
        <p:spPr/>
        <p:txBody>
          <a:bodyPr/>
          <a:lstStyle/>
          <a:p>
            <a:pPr lvl="1">
              <a:buFont typeface="Arial" pitchFamily="34" charset="0"/>
              <a:buChar char="•"/>
              <a:defRPr/>
            </a:pPr>
            <a:r>
              <a:rPr lang="hu-HU" b="1" dirty="0" smtClean="0">
                <a:ea typeface="+mn-ea"/>
                <a:cs typeface="+mn-cs"/>
              </a:rPr>
              <a:t>Évente </a:t>
            </a:r>
            <a:r>
              <a:rPr lang="hu-HU" dirty="0" smtClean="0">
                <a:ea typeface="+mn-ea"/>
                <a:cs typeface="+mn-cs"/>
              </a:rPr>
              <a:t>kell elvégezni a két évnél nem régebbi földelőhálók földelési ellenállás-mérését.</a:t>
            </a:r>
          </a:p>
          <a:p>
            <a:pPr>
              <a:defRPr/>
            </a:pPr>
            <a:r>
              <a:rPr lang="hu-HU" b="1" dirty="0" smtClean="0"/>
              <a:t> </a:t>
            </a:r>
            <a:endParaRPr lang="hu-HU" dirty="0" smtClean="0"/>
          </a:p>
          <a:p>
            <a:pPr lvl="1">
              <a:buFont typeface="Arial" pitchFamily="34" charset="0"/>
              <a:buChar char="•"/>
              <a:defRPr/>
            </a:pPr>
            <a:r>
              <a:rPr lang="hu-HU" b="1" dirty="0" smtClean="0">
                <a:ea typeface="+mn-ea"/>
                <a:cs typeface="+mn-cs"/>
              </a:rPr>
              <a:t>Négyévenként</a:t>
            </a:r>
            <a:r>
              <a:rPr lang="hu-HU" dirty="0" smtClean="0">
                <a:ea typeface="+mn-ea"/>
                <a:cs typeface="+mn-cs"/>
              </a:rPr>
              <a:t> kell elvégezni:</a:t>
            </a:r>
          </a:p>
          <a:p>
            <a:pPr>
              <a:defRPr/>
            </a:pPr>
            <a:r>
              <a:rPr lang="hu-HU" dirty="0" smtClean="0"/>
              <a:t>	- valamennyi földelésmérést,</a:t>
            </a:r>
          </a:p>
          <a:p>
            <a:pPr>
              <a:defRPr/>
            </a:pPr>
            <a:r>
              <a:rPr lang="hu-HU" dirty="0" smtClean="0"/>
              <a:t>	- valamennyi érintésvédelmi védővezető bekötésének 		   szemrevételezéses vizsgálatát,</a:t>
            </a:r>
          </a:p>
          <a:p>
            <a:pPr>
              <a:defRPr/>
            </a:pPr>
            <a:r>
              <a:rPr lang="hu-HU" dirty="0" smtClean="0"/>
              <a:t>	- földelőhálók feszültségemelkedéseinek számításos ellenőrzését a 	  legújabb földzárlati adatok alapján,</a:t>
            </a:r>
          </a:p>
          <a:p>
            <a:pPr>
              <a:defRPr/>
            </a:pPr>
            <a:r>
              <a:rPr lang="hu-HU" dirty="0" smtClean="0"/>
              <a:t>	- az érintési- és lépésfeszültség vizsgálatát, ha a számítások szerint 	  ez túllépheti a megengedett értékek 90%-át,</a:t>
            </a:r>
          </a:p>
          <a:p>
            <a:pPr>
              <a:defRPr/>
            </a:pPr>
            <a:r>
              <a:rPr lang="hu-HU" dirty="0" smtClean="0"/>
              <a:t> </a:t>
            </a:r>
          </a:p>
          <a:p>
            <a:pPr lvl="1">
              <a:buFont typeface="Arial" pitchFamily="34" charset="0"/>
              <a:buChar char="•"/>
              <a:defRPr/>
            </a:pPr>
            <a:r>
              <a:rPr lang="hu-HU" b="1" dirty="0" smtClean="0">
                <a:ea typeface="+mn-ea"/>
                <a:cs typeface="+mn-cs"/>
              </a:rPr>
              <a:t>Tizenkét évenként</a:t>
            </a:r>
            <a:r>
              <a:rPr lang="hu-HU" dirty="0" smtClean="0">
                <a:ea typeface="+mn-ea"/>
                <a:cs typeface="+mn-cs"/>
              </a:rPr>
              <a:t> kiásással kell szúrópróba-szerűen ellenőrizni a földelőhálók elemeinek korrózióját.</a:t>
            </a:r>
          </a:p>
          <a:p>
            <a:pPr>
              <a:defRPr/>
            </a:pPr>
            <a:endParaRPr lang="hu-HU" dirty="0"/>
          </a:p>
        </p:txBody>
      </p:sp>
      <p:sp>
        <p:nvSpPr>
          <p:cNvPr id="25604" name="Dia számának helye 3"/>
          <p:cNvSpPr>
            <a:spLocks noGrp="1"/>
          </p:cNvSpPr>
          <p:nvPr>
            <p:ph type="sldNum" sz="quarter" idx="10"/>
          </p:nvPr>
        </p:nvSpPr>
        <p:spPr>
          <a:noFill/>
        </p:spPr>
        <p:txBody>
          <a:bodyPr/>
          <a:lstStyle/>
          <a:p>
            <a:fld id="{5B145310-5EFF-4674-8E7F-D07D7B499854}" type="slidenum">
              <a:rPr smtClean="0"/>
              <a:pPr/>
              <a:t>52</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p:txBody>
          <a:bodyPr/>
          <a:lstStyle/>
          <a:p>
            <a:r>
              <a:rPr lang="hu-HU" b="1" smtClean="0"/>
              <a:t>Földelési ellenállás mérése</a:t>
            </a:r>
            <a:r>
              <a:rPr lang="hu-HU" smtClean="0"/>
              <a:t/>
            </a:r>
            <a:br>
              <a:rPr lang="hu-HU" smtClean="0"/>
            </a:br>
            <a:endParaRPr lang="hu-HU" smtClean="0"/>
          </a:p>
        </p:txBody>
      </p:sp>
      <p:sp>
        <p:nvSpPr>
          <p:cNvPr id="3" name="Tartalom helye 2"/>
          <p:cNvSpPr>
            <a:spLocks noGrp="1"/>
          </p:cNvSpPr>
          <p:nvPr>
            <p:ph idx="1"/>
          </p:nvPr>
        </p:nvSpPr>
        <p:spPr/>
        <p:txBody>
          <a:bodyPr/>
          <a:lstStyle/>
          <a:p>
            <a:pPr>
              <a:defRPr/>
            </a:pPr>
            <a:r>
              <a:rPr lang="hu-HU" b="1" dirty="0" smtClean="0"/>
              <a:t> </a:t>
            </a:r>
            <a:endParaRPr lang="hu-HU" dirty="0" smtClean="0"/>
          </a:p>
          <a:p>
            <a:pPr lvl="1">
              <a:buFont typeface="Arial" pitchFamily="34" charset="0"/>
              <a:buChar char="•"/>
              <a:defRPr/>
            </a:pPr>
            <a:r>
              <a:rPr lang="hu-HU" dirty="0" smtClean="0">
                <a:ea typeface="+mn-ea"/>
                <a:cs typeface="+mn-cs"/>
              </a:rPr>
              <a:t>Földelőhálók földelési ellenállásának mérését az MSZ 4851-2:1990. szerint kell végezni.</a:t>
            </a:r>
          </a:p>
          <a:p>
            <a:pPr lvl="1">
              <a:buFont typeface="Wingdings" pitchFamily="2" charset="2"/>
              <a:buNone/>
              <a:defRPr/>
            </a:pPr>
            <a:endParaRPr lang="hu-HU" dirty="0" smtClean="0">
              <a:ea typeface="+mn-ea"/>
              <a:cs typeface="+mn-cs"/>
            </a:endParaRPr>
          </a:p>
          <a:p>
            <a:pPr lvl="1">
              <a:buFont typeface="Arial" pitchFamily="34" charset="0"/>
              <a:buChar char="•"/>
              <a:defRPr/>
            </a:pPr>
            <a:r>
              <a:rPr lang="hu-HU" dirty="0" smtClean="0">
                <a:ea typeface="+mn-ea"/>
                <a:cs typeface="+mn-cs"/>
              </a:rPr>
              <a:t>Villámvédelmi vezetővel ellátott szabadvezetéki oszlopok érintésvédelmi vizsgálatánál az oszlopföldelésnek a védővezetőn keresztül a szomszédos oszlopok földeléseivel összekötött eredőföldelési ellenállását kell megmérni (de ezt minden oszlopnál!).</a:t>
            </a:r>
          </a:p>
          <a:p>
            <a:pPr lvl="1">
              <a:buFont typeface="Arial" pitchFamily="34" charset="0"/>
              <a:buChar char="•"/>
              <a:defRPr/>
            </a:pPr>
            <a:endParaRPr lang="hu-HU" dirty="0" smtClean="0">
              <a:ea typeface="+mn-ea"/>
              <a:cs typeface="+mn-cs"/>
            </a:endParaRPr>
          </a:p>
          <a:p>
            <a:pPr lvl="1">
              <a:buFont typeface="Arial" pitchFamily="34" charset="0"/>
              <a:buChar char="•"/>
              <a:defRPr/>
            </a:pPr>
            <a:r>
              <a:rPr lang="hu-HU" dirty="0" smtClean="0">
                <a:ea typeface="+mn-ea"/>
                <a:cs typeface="+mn-cs"/>
              </a:rPr>
              <a:t>A mérés során tehát a villámvédelmi védővezető bekötését nem szabad megbontani, s az oszlop egyedi földelésének ellenállását nem kell meghatározni.</a:t>
            </a:r>
          </a:p>
          <a:p>
            <a:pPr>
              <a:defRPr/>
            </a:pPr>
            <a:endParaRPr lang="hu-HU" dirty="0"/>
          </a:p>
        </p:txBody>
      </p:sp>
      <p:sp>
        <p:nvSpPr>
          <p:cNvPr id="26628" name="Dia számának helye 3"/>
          <p:cNvSpPr>
            <a:spLocks noGrp="1"/>
          </p:cNvSpPr>
          <p:nvPr>
            <p:ph type="sldNum" sz="quarter" idx="10"/>
          </p:nvPr>
        </p:nvSpPr>
        <p:spPr>
          <a:noFill/>
        </p:spPr>
        <p:txBody>
          <a:bodyPr/>
          <a:lstStyle/>
          <a:p>
            <a:fld id="{6EF86E5A-F93A-4C3D-B2BC-4894DB65C351}" type="slidenum">
              <a:rPr smtClean="0"/>
              <a:pPr/>
              <a:t>53</a:t>
            </a:fld>
            <a:r>
              <a:rPr lang="hu-HU" smtClean="0"/>
              <a:t>. dia</a:t>
            </a:r>
          </a:p>
        </p:txBody>
      </p:sp>
      <p:sp>
        <p:nvSpPr>
          <p:cNvPr id="6" name="Szövegdoboz 5"/>
          <p:cNvSpPr txBox="1"/>
          <p:nvPr/>
        </p:nvSpPr>
        <p:spPr>
          <a:xfrm>
            <a:off x="4716016" y="6453336"/>
            <a:ext cx="2448272" cy="246221"/>
          </a:xfrm>
          <a:prstGeom prst="rect">
            <a:avLst/>
          </a:prstGeom>
          <a:noFill/>
        </p:spPr>
        <p:txBody>
          <a:bodyPr wrap="square" rtlCol="0">
            <a:spAutoFit/>
          </a:bodyPr>
          <a:lstStyle/>
          <a:p>
            <a:pPr algn="l"/>
            <a:r>
              <a:rPr lang="hu-HU" sz="1000" dirty="0" smtClean="0"/>
              <a:t>Forrás: 3_2005_U Érintésvédelmi vizsgálat</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p:txBody>
          <a:bodyPr/>
          <a:lstStyle/>
          <a:p>
            <a:r>
              <a:rPr lang="hu-HU" smtClean="0"/>
              <a:t>Földelési ellenállásmérés</a:t>
            </a:r>
          </a:p>
        </p:txBody>
      </p:sp>
      <p:sp>
        <p:nvSpPr>
          <p:cNvPr id="27651" name="Dia számának helye 3"/>
          <p:cNvSpPr>
            <a:spLocks noGrp="1"/>
          </p:cNvSpPr>
          <p:nvPr>
            <p:ph type="sldNum" sz="quarter" idx="10"/>
          </p:nvPr>
        </p:nvSpPr>
        <p:spPr>
          <a:noFill/>
        </p:spPr>
        <p:txBody>
          <a:bodyPr/>
          <a:lstStyle/>
          <a:p>
            <a:fld id="{463CAE23-952F-4F65-BE93-AFDD228190E7}" type="slidenum">
              <a:rPr smtClean="0"/>
              <a:pPr/>
              <a:t>54</a:t>
            </a:fld>
            <a:r>
              <a:rPr lang="hu-HU" smtClean="0"/>
              <a:t>. dia</a:t>
            </a:r>
          </a:p>
        </p:txBody>
      </p:sp>
      <p:pic>
        <p:nvPicPr>
          <p:cNvPr id="27653" name="Picture 2"/>
          <p:cNvPicPr>
            <a:picLocks noGrp="1" noChangeAspect="1" noChangeArrowheads="1"/>
          </p:cNvPicPr>
          <p:nvPr>
            <p:ph idx="1"/>
          </p:nvPr>
        </p:nvPicPr>
        <p:blipFill>
          <a:blip r:embed="rId2" cstate="print"/>
          <a:srcRect/>
          <a:stretch>
            <a:fillRect/>
          </a:stretch>
        </p:blipFill>
        <p:spPr>
          <a:xfrm>
            <a:off x="4284663" y="1268413"/>
            <a:ext cx="3946525" cy="4392612"/>
          </a:xfrm>
          <a:noFill/>
        </p:spPr>
      </p:pic>
      <p:pic>
        <p:nvPicPr>
          <p:cNvPr id="27654" name="Picture 3"/>
          <p:cNvPicPr>
            <a:picLocks noChangeAspect="1" noChangeArrowheads="1"/>
          </p:cNvPicPr>
          <p:nvPr/>
        </p:nvPicPr>
        <p:blipFill>
          <a:blip r:embed="rId3" cstate="print"/>
          <a:srcRect/>
          <a:stretch>
            <a:fillRect/>
          </a:stretch>
        </p:blipFill>
        <p:spPr bwMode="gray">
          <a:xfrm>
            <a:off x="1331913" y="2420938"/>
            <a:ext cx="1866900" cy="971550"/>
          </a:xfrm>
          <a:prstGeom prst="rect">
            <a:avLst/>
          </a:prstGeom>
          <a:noFill/>
          <a:ln w="12700">
            <a:noFill/>
            <a:miter lim="800000"/>
            <a:headEnd/>
            <a:tailEnd type="none" w="med" len="lg"/>
          </a:ln>
        </p:spPr>
      </p:pic>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p:txBody>
          <a:bodyPr/>
          <a:lstStyle/>
          <a:p>
            <a:r>
              <a:rPr lang="hu-HU" smtClean="0"/>
              <a:t>Hurokellenállásmérés</a:t>
            </a:r>
          </a:p>
        </p:txBody>
      </p:sp>
      <p:sp>
        <p:nvSpPr>
          <p:cNvPr id="28675" name="Dia számának helye 3"/>
          <p:cNvSpPr>
            <a:spLocks noGrp="1"/>
          </p:cNvSpPr>
          <p:nvPr>
            <p:ph type="sldNum" sz="quarter" idx="10"/>
          </p:nvPr>
        </p:nvSpPr>
        <p:spPr>
          <a:noFill/>
        </p:spPr>
        <p:txBody>
          <a:bodyPr/>
          <a:lstStyle/>
          <a:p>
            <a:fld id="{482DE8F3-8529-48C7-857F-CFEC64B0087A}" type="slidenum">
              <a:rPr smtClean="0"/>
              <a:pPr/>
              <a:t>55</a:t>
            </a:fld>
            <a:r>
              <a:rPr lang="hu-HU" smtClean="0"/>
              <a:t>. dia</a:t>
            </a:r>
          </a:p>
        </p:txBody>
      </p:sp>
      <p:pic>
        <p:nvPicPr>
          <p:cNvPr id="28677" name="Picture 2"/>
          <p:cNvPicPr>
            <a:picLocks noGrp="1" noChangeAspect="1" noChangeArrowheads="1"/>
          </p:cNvPicPr>
          <p:nvPr>
            <p:ph idx="1"/>
          </p:nvPr>
        </p:nvPicPr>
        <p:blipFill>
          <a:blip r:embed="rId2" cstate="print"/>
          <a:srcRect/>
          <a:stretch>
            <a:fillRect/>
          </a:stretch>
        </p:blipFill>
        <p:spPr>
          <a:xfrm>
            <a:off x="971550" y="2636838"/>
            <a:ext cx="1771650" cy="819150"/>
          </a:xfrm>
          <a:noFill/>
        </p:spPr>
      </p:pic>
      <p:pic>
        <p:nvPicPr>
          <p:cNvPr id="28679" name="Picture 4"/>
          <p:cNvPicPr>
            <a:picLocks noChangeAspect="1" noChangeArrowheads="1"/>
          </p:cNvPicPr>
          <p:nvPr/>
        </p:nvPicPr>
        <p:blipFill>
          <a:blip r:embed="rId3" cstate="print"/>
          <a:srcRect/>
          <a:stretch>
            <a:fillRect/>
          </a:stretch>
        </p:blipFill>
        <p:spPr bwMode="gray">
          <a:xfrm>
            <a:off x="3923928" y="1268760"/>
            <a:ext cx="4838700" cy="4176712"/>
          </a:xfrm>
          <a:prstGeom prst="rect">
            <a:avLst/>
          </a:prstGeom>
          <a:noFill/>
          <a:ln w="12700">
            <a:noFill/>
            <a:miter lim="800000"/>
            <a:headEnd/>
            <a:tailEnd type="none" w="med" len="lg"/>
          </a:ln>
        </p:spPr>
      </p:pic>
      <p:sp>
        <p:nvSpPr>
          <p:cNvPr id="28680" name="Szövegdoboz 8"/>
          <p:cNvSpPr txBox="1">
            <a:spLocks noChangeArrowheads="1"/>
          </p:cNvSpPr>
          <p:nvPr/>
        </p:nvSpPr>
        <p:spPr bwMode="auto">
          <a:xfrm>
            <a:off x="684213" y="6021388"/>
            <a:ext cx="6983412" cy="369887"/>
          </a:xfrm>
          <a:prstGeom prst="rect">
            <a:avLst/>
          </a:prstGeom>
          <a:noFill/>
          <a:ln w="9525">
            <a:noFill/>
            <a:miter lim="800000"/>
            <a:headEnd/>
            <a:tailEnd/>
          </a:ln>
        </p:spPr>
        <p:txBody>
          <a:bodyPr>
            <a:spAutoFit/>
          </a:bodyPr>
          <a:lstStyle/>
          <a:p>
            <a:pPr algn="l"/>
            <a:r>
              <a:rPr lang="hu-HU" sz="1800" i="1"/>
              <a:t>*a mérési eredmény közelítõleg ellenállás- és nem impedanciaérték.</a:t>
            </a:r>
          </a:p>
        </p:txBody>
      </p:sp>
      <p:pic>
        <p:nvPicPr>
          <p:cNvPr id="28678" name="Picture 3"/>
          <p:cNvPicPr>
            <a:picLocks noChangeAspect="1" noChangeArrowheads="1"/>
          </p:cNvPicPr>
          <p:nvPr/>
        </p:nvPicPr>
        <p:blipFill>
          <a:blip r:embed="rId4" cstate="print"/>
          <a:srcRect/>
          <a:stretch>
            <a:fillRect/>
          </a:stretch>
        </p:blipFill>
        <p:spPr bwMode="gray">
          <a:xfrm>
            <a:off x="250825" y="4292600"/>
            <a:ext cx="5419725" cy="1476375"/>
          </a:xfrm>
          <a:prstGeom prst="rect">
            <a:avLst/>
          </a:prstGeom>
          <a:noFill/>
          <a:ln w="12700">
            <a:noFill/>
            <a:miter lim="800000"/>
            <a:headEnd/>
            <a:tailEnd type="none" w="med" len="lg"/>
          </a:ln>
        </p:spPr>
      </p:pic>
      <p:sp>
        <p:nvSpPr>
          <p:cNvPr id="9"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pPr eaLnBrk="1" hangingPunct="1"/>
            <a:r>
              <a:rPr lang="hu-HU" smtClean="0"/>
              <a:t>Köszönöm a figyelmet!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124744"/>
            <a:ext cx="7924800" cy="5123656"/>
          </a:xfrm>
        </p:spPr>
        <p:txBody>
          <a:bodyPr/>
          <a:lstStyle/>
          <a:p>
            <a:r>
              <a:rPr lang="hu-HU" dirty="0" smtClean="0"/>
              <a:t>Az </a:t>
            </a:r>
            <a:r>
              <a:rPr lang="hu-HU" b="1" dirty="0" smtClean="0"/>
              <a:t>áramütéses balesetek nagy része </a:t>
            </a:r>
            <a:r>
              <a:rPr lang="hu-HU" dirty="0" smtClean="0"/>
              <a:t>azonban úgy következik be, hogy a </a:t>
            </a:r>
            <a:r>
              <a:rPr lang="hu-HU" b="1" dirty="0" smtClean="0"/>
              <a:t>balesetes</a:t>
            </a:r>
            <a:r>
              <a:rPr lang="hu-HU" dirty="0" smtClean="0"/>
              <a:t> a villamos szerkezet olyan részét (úgynevezett „</a:t>
            </a:r>
            <a:r>
              <a:rPr lang="hu-HU" b="1" dirty="0" smtClean="0"/>
              <a:t>test”</a:t>
            </a:r>
            <a:r>
              <a:rPr lang="hu-HU" b="1" dirty="0" err="1" smtClean="0"/>
              <a:t>-ét</a:t>
            </a:r>
            <a:r>
              <a:rPr lang="hu-HU" b="1" dirty="0" smtClean="0"/>
              <a:t>) érinti </a:t>
            </a:r>
            <a:r>
              <a:rPr lang="hu-HU" dirty="0" smtClean="0"/>
              <a:t>meg, amely üzemszerűen feszültségmentes, de </a:t>
            </a:r>
            <a:r>
              <a:rPr lang="hu-HU" b="1" dirty="0" smtClean="0"/>
              <a:t>hiba (testzárlat) következtében feszültség alá kerül</a:t>
            </a:r>
            <a:r>
              <a:rPr lang="hu-HU" dirty="0" smtClean="0"/>
              <a:t>., Ezt a nemzetközi szabványok </a:t>
            </a:r>
            <a:r>
              <a:rPr lang="hu-HU" b="1" dirty="0" smtClean="0"/>
              <a:t>„közvetett érintés”</a:t>
            </a:r>
            <a:r>
              <a:rPr lang="hu-HU" dirty="0" err="1" smtClean="0"/>
              <a:t>-nek</a:t>
            </a:r>
            <a:r>
              <a:rPr lang="hu-HU" dirty="0" smtClean="0"/>
              <a:t>, s az ezek </a:t>
            </a:r>
            <a:r>
              <a:rPr lang="hu-HU" b="1" dirty="0" smtClean="0"/>
              <a:t>megakadályozására</a:t>
            </a:r>
            <a:r>
              <a:rPr lang="hu-HU" dirty="0" smtClean="0"/>
              <a:t> tett intézkedéseket </a:t>
            </a:r>
            <a:r>
              <a:rPr lang="hu-HU" b="1" dirty="0" smtClean="0"/>
              <a:t>„közvetett érintés elleni védelem”</a:t>
            </a:r>
            <a:r>
              <a:rPr lang="hu-HU" b="1" dirty="0" err="1" smtClean="0"/>
              <a:t>-</a:t>
            </a:r>
            <a:r>
              <a:rPr lang="hu-HU" dirty="0" err="1" smtClean="0"/>
              <a:t>nek</a:t>
            </a:r>
            <a:r>
              <a:rPr lang="hu-HU" dirty="0" smtClean="0"/>
              <a:t> nevezi. A szakmai köznyelv ezt továbbra is a korábbi elnevezéssel </a:t>
            </a:r>
            <a:r>
              <a:rPr lang="hu-HU" b="1" dirty="0" smtClean="0"/>
              <a:t>„érintésvédelem”</a:t>
            </a:r>
            <a:r>
              <a:rPr lang="hu-HU" b="1" dirty="0" err="1" smtClean="0"/>
              <a:t>-</a:t>
            </a:r>
            <a:r>
              <a:rPr lang="hu-HU" dirty="0" err="1" smtClean="0"/>
              <a:t>nek</a:t>
            </a:r>
            <a:r>
              <a:rPr lang="hu-HU" dirty="0" smtClean="0"/>
              <a:t> hívja.</a:t>
            </a:r>
          </a:p>
          <a:p>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6</a:t>
            </a:fld>
            <a:r>
              <a:rPr lang="hu-HU" smtClean="0"/>
              <a:t>. dia</a:t>
            </a:r>
            <a:endParaRPr lang="hu-HU"/>
          </a:p>
        </p:txBody>
      </p:sp>
      <p:sp>
        <p:nvSpPr>
          <p:cNvPr id="6" name="Szövegdoboz 5"/>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7"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23528" y="1988839"/>
            <a:ext cx="4032448" cy="2448273"/>
          </a:xfrm>
          <a:prstGeom prst="rect">
            <a:avLst/>
          </a:prstGeom>
          <a:noFill/>
          <a:ln w="9525">
            <a:noFill/>
            <a:miter lim="800000"/>
            <a:headEnd/>
            <a:tailEnd/>
          </a:ln>
        </p:spPr>
      </p:pic>
      <p:sp>
        <p:nvSpPr>
          <p:cNvPr id="2" name="Cím 1"/>
          <p:cNvSpPr>
            <a:spLocks noGrp="1"/>
          </p:cNvSpPr>
          <p:nvPr>
            <p:ph type="title"/>
          </p:nvPr>
        </p:nvSpPr>
        <p:spPr>
          <a:xfrm>
            <a:off x="395536" y="1124744"/>
            <a:ext cx="8354888" cy="533400"/>
          </a:xfrm>
        </p:spPr>
        <p:txBody>
          <a:bodyPr/>
          <a:lstStyle/>
          <a:p>
            <a:r>
              <a:rPr lang="hu-HU" b="1" dirty="0" smtClean="0"/>
              <a:t>Védőföldelés közvetlenül földelt rendszerben, (TT rendszer)</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7</a:t>
            </a:fld>
            <a:r>
              <a:rPr lang="hu-HU" smtClean="0"/>
              <a:t>. dia</a:t>
            </a:r>
            <a:endParaRPr lang="hu-HU"/>
          </a:p>
        </p:txBody>
      </p:sp>
      <p:sp>
        <p:nvSpPr>
          <p:cNvPr id="7" name="Szövegdoboz 6"/>
          <p:cNvSpPr txBox="1"/>
          <p:nvPr/>
        </p:nvSpPr>
        <p:spPr>
          <a:xfrm>
            <a:off x="4499992" y="1628800"/>
            <a:ext cx="4320480" cy="3170099"/>
          </a:xfrm>
          <a:prstGeom prst="rect">
            <a:avLst/>
          </a:prstGeom>
          <a:noFill/>
        </p:spPr>
        <p:txBody>
          <a:bodyPr wrap="square" rtlCol="0">
            <a:spAutoFit/>
          </a:bodyPr>
          <a:lstStyle/>
          <a:p>
            <a:pPr algn="l"/>
            <a:r>
              <a:rPr lang="hu-HU" dirty="0" smtClean="0"/>
              <a:t>A közműhálózati kisfeszültségű rendszereket a tápláló transzformátor</a:t>
            </a:r>
          </a:p>
          <a:p>
            <a:pPr algn="l"/>
            <a:r>
              <a:rPr lang="hu-HU" dirty="0" smtClean="0"/>
              <a:t>csillagponti kivezetésénél közvetlenül leföldelik. Ezt mutatja a kétbetűs rendszerjelölés első T betűje. Ha a fogyasztó-berendezések </a:t>
            </a:r>
            <a:r>
              <a:rPr lang="hu-HU" dirty="0" err="1" smtClean="0"/>
              <a:t>testjeit</a:t>
            </a:r>
            <a:r>
              <a:rPr lang="hu-HU" dirty="0" smtClean="0"/>
              <a:t> védővezetőn át ugyancsak földelik, akkor ezt a földelést mutatja a jelölés második T betűje.</a:t>
            </a:r>
          </a:p>
          <a:p>
            <a:pPr algn="l"/>
            <a:endParaRPr lang="hu-HU" dirty="0" smtClean="0"/>
          </a:p>
        </p:txBody>
      </p:sp>
      <p:sp>
        <p:nvSpPr>
          <p:cNvPr id="9" name="Szövegdoboz 8"/>
          <p:cNvSpPr txBox="1"/>
          <p:nvPr/>
        </p:nvSpPr>
        <p:spPr>
          <a:xfrm>
            <a:off x="467544" y="4437112"/>
            <a:ext cx="8280920" cy="2554545"/>
          </a:xfrm>
          <a:prstGeom prst="rect">
            <a:avLst/>
          </a:prstGeom>
          <a:noFill/>
        </p:spPr>
        <p:txBody>
          <a:bodyPr wrap="square" rtlCol="0">
            <a:spAutoFit/>
          </a:bodyPr>
          <a:lstStyle/>
          <a:p>
            <a:pPr algn="l"/>
            <a:r>
              <a:rPr lang="hu-HU" dirty="0" smtClean="0"/>
              <a:t>Ha a készülék testzárlatos lesz, akkor a fázisvezetőn, a hibahelyen, az R</a:t>
            </a:r>
            <a:r>
              <a:rPr lang="hu-HU" baseline="-25000" dirty="0" smtClean="0"/>
              <a:t>A</a:t>
            </a:r>
            <a:r>
              <a:rPr lang="hu-HU" dirty="0" smtClean="0"/>
              <a:t> védőföldelésen, és a rendszer </a:t>
            </a:r>
            <a:r>
              <a:rPr lang="hu-HU" dirty="0" err="1" smtClean="0"/>
              <a:t>R</a:t>
            </a:r>
            <a:r>
              <a:rPr lang="hu-HU" baseline="-25000" dirty="0" err="1" smtClean="0"/>
              <a:t>cs</a:t>
            </a:r>
            <a:r>
              <a:rPr lang="hu-HU" dirty="0" smtClean="0"/>
              <a:t> csillagponti földelésén át testzárlati áram lép fel. Ha ennek a testzárlatnak az áramerőssége kicsi, akkor ez a védőföldelés R</a:t>
            </a:r>
            <a:r>
              <a:rPr lang="hu-HU" baseline="-25000" dirty="0" smtClean="0"/>
              <a:t>A</a:t>
            </a:r>
            <a:r>
              <a:rPr lang="hu-HU" dirty="0" smtClean="0"/>
              <a:t> ellenállásán aránylag kis (a megengedhető U</a:t>
            </a:r>
            <a:r>
              <a:rPr lang="hu-HU" baseline="-25000" dirty="0" smtClean="0"/>
              <a:t>L</a:t>
            </a:r>
            <a:r>
              <a:rPr lang="hu-HU" dirty="0" smtClean="0"/>
              <a:t>= 50 </a:t>
            </a:r>
            <a:r>
              <a:rPr lang="hu-HU" dirty="0" err="1" smtClean="0"/>
              <a:t>V-nál</a:t>
            </a:r>
            <a:r>
              <a:rPr lang="hu-HU" dirty="0" smtClean="0"/>
              <a:t> kisebb) feszültségemelkedést okoz. Ha az áramerősség nagy, úgy - az előírt</a:t>
            </a:r>
          </a:p>
          <a:p>
            <a:pPr algn="l"/>
            <a:r>
              <a:rPr lang="hu-HU" dirty="0" smtClean="0"/>
              <a:t>rövid időn belül - a </a:t>
            </a:r>
            <a:r>
              <a:rPr lang="hu-HU" dirty="0" err="1" smtClean="0"/>
              <a:t>túláramvédelem</a:t>
            </a:r>
            <a:r>
              <a:rPr lang="hu-HU" dirty="0" smtClean="0"/>
              <a:t> kioldja azt (az ehhez tartozó áramerősséget jelöljük </a:t>
            </a:r>
            <a:r>
              <a:rPr lang="hu-HU" dirty="0" err="1" smtClean="0"/>
              <a:t>I</a:t>
            </a:r>
            <a:r>
              <a:rPr lang="hu-HU" baseline="-25000" dirty="0" err="1" smtClean="0"/>
              <a:t>a</a:t>
            </a:r>
            <a:r>
              <a:rPr lang="hu-HU" dirty="0" err="1" smtClean="0"/>
              <a:t>-val</a:t>
            </a:r>
            <a:r>
              <a:rPr lang="hu-HU" dirty="0" smtClean="0"/>
              <a:t>). 		R</a:t>
            </a:r>
            <a:r>
              <a:rPr lang="hu-HU" baseline="-25000" dirty="0" smtClean="0"/>
              <a:t>A</a:t>
            </a:r>
            <a:r>
              <a:rPr lang="hu-HU" dirty="0" smtClean="0"/>
              <a:t>*</a:t>
            </a:r>
            <a:r>
              <a:rPr lang="hu-HU" dirty="0" err="1" smtClean="0"/>
              <a:t>I</a:t>
            </a:r>
            <a:r>
              <a:rPr lang="hu-HU" baseline="-25000" dirty="0" err="1" smtClean="0"/>
              <a:t>a</a:t>
            </a:r>
            <a:r>
              <a:rPr lang="hu-HU" dirty="0" smtClean="0"/>
              <a:t> ≤ 50 V</a:t>
            </a:r>
          </a:p>
          <a:p>
            <a:endParaRPr lang="hu-HU" dirty="0"/>
          </a:p>
        </p:txBody>
      </p:sp>
      <p:sp>
        <p:nvSpPr>
          <p:cNvPr id="8" name="Szövegdoboz 7"/>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10"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Nullázás TN-C rendszer</a:t>
            </a:r>
            <a:endParaRPr lang="hu-HU" dirty="0"/>
          </a:p>
        </p:txBody>
      </p:sp>
      <p:sp>
        <p:nvSpPr>
          <p:cNvPr id="3" name="Tartalom helye 2"/>
          <p:cNvSpPr>
            <a:spLocks noGrp="1"/>
          </p:cNvSpPr>
          <p:nvPr>
            <p:ph idx="1"/>
          </p:nvPr>
        </p:nvSpPr>
        <p:spPr>
          <a:xfrm>
            <a:off x="4355976" y="1988840"/>
            <a:ext cx="4464496" cy="2232248"/>
          </a:xfrm>
        </p:spPr>
        <p:txBody>
          <a:bodyPr/>
          <a:lstStyle/>
          <a:p>
            <a:r>
              <a:rPr lang="hu-HU" dirty="0" smtClean="0"/>
              <a:t>Hazánkban az áramszolgáltatói hálózatok több mint, 90%-a nullázott. A TN-C rendszerben sehol sem építenek ki külön védővezetőt, az egyfázisú üzemi áramok vezetésére szolgáló </a:t>
            </a:r>
            <a:r>
              <a:rPr lang="hu-HU" dirty="0" err="1" smtClean="0"/>
              <a:t>nullavezetőt</a:t>
            </a:r>
            <a:r>
              <a:rPr lang="hu-HU" dirty="0" smtClean="0"/>
              <a:t>  kötik minden fogyasztó készülék testére . </a:t>
            </a:r>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8</a:t>
            </a:fld>
            <a:r>
              <a:rPr lang="hu-HU" smtClean="0"/>
              <a:t>. dia</a:t>
            </a:r>
            <a:endParaRPr lang="hu-HU"/>
          </a:p>
        </p:txBody>
      </p:sp>
      <p:pic>
        <p:nvPicPr>
          <p:cNvPr id="1026" name="Picture 2"/>
          <p:cNvPicPr>
            <a:picLocks noChangeAspect="1" noChangeArrowheads="1"/>
          </p:cNvPicPr>
          <p:nvPr/>
        </p:nvPicPr>
        <p:blipFill>
          <a:blip r:embed="rId2" cstate="print"/>
          <a:srcRect/>
          <a:stretch>
            <a:fillRect/>
          </a:stretch>
        </p:blipFill>
        <p:spPr bwMode="auto">
          <a:xfrm>
            <a:off x="179512" y="1628800"/>
            <a:ext cx="3960439" cy="2736303"/>
          </a:xfrm>
          <a:prstGeom prst="rect">
            <a:avLst/>
          </a:prstGeom>
          <a:noFill/>
          <a:ln w="9525">
            <a:noFill/>
            <a:miter lim="800000"/>
            <a:headEnd/>
            <a:tailEnd/>
          </a:ln>
        </p:spPr>
      </p:pic>
      <p:sp>
        <p:nvSpPr>
          <p:cNvPr id="8" name="Téglalap 7"/>
          <p:cNvSpPr/>
          <p:nvPr/>
        </p:nvSpPr>
        <p:spPr>
          <a:xfrm>
            <a:off x="179512" y="4797152"/>
            <a:ext cx="8784976" cy="1015663"/>
          </a:xfrm>
          <a:prstGeom prst="rect">
            <a:avLst/>
          </a:prstGeom>
        </p:spPr>
        <p:txBody>
          <a:bodyPr wrap="square">
            <a:spAutoFit/>
          </a:bodyPr>
          <a:lstStyle/>
          <a:p>
            <a:pPr algn="l"/>
            <a:r>
              <a:rPr lang="hu-HU" dirty="0" smtClean="0"/>
              <a:t>Ez a lehetőség bizonyos esetekben csupán elvi, mert 10 mm</a:t>
            </a:r>
            <a:r>
              <a:rPr lang="hu-HU" baseline="30000" dirty="0" smtClean="0"/>
              <a:t>2</a:t>
            </a:r>
            <a:r>
              <a:rPr lang="hu-HU" dirty="0" smtClean="0"/>
              <a:t>-nél kisebb keresztmetszetű vezetékeknél a közösítést - a közös vezető megszakadásának veszélye miatt - a szabvány tiltja. </a:t>
            </a:r>
          </a:p>
        </p:txBody>
      </p:sp>
      <p:sp>
        <p:nvSpPr>
          <p:cNvPr id="9" name="Szövegdoboz 8"/>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10"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Nullázás TN-S rendszer</a:t>
            </a:r>
            <a:endParaRPr lang="hu-HU" b="1" dirty="0"/>
          </a:p>
        </p:txBody>
      </p:sp>
      <p:sp>
        <p:nvSpPr>
          <p:cNvPr id="3" name="Tartalom helye 2"/>
          <p:cNvSpPr>
            <a:spLocks noGrp="1"/>
          </p:cNvSpPr>
          <p:nvPr>
            <p:ph idx="1"/>
          </p:nvPr>
        </p:nvSpPr>
        <p:spPr>
          <a:xfrm>
            <a:off x="4788024" y="1484784"/>
            <a:ext cx="3888432" cy="4752528"/>
          </a:xfrm>
        </p:spPr>
        <p:txBody>
          <a:bodyPr/>
          <a:lstStyle/>
          <a:p>
            <a:r>
              <a:rPr lang="hu-HU" dirty="0" smtClean="0"/>
              <a:t>A védővezetőt mindjárt a tápláló transzformátortól kezdve</a:t>
            </a:r>
          </a:p>
          <a:p>
            <a:r>
              <a:rPr lang="hu-HU" dirty="0" smtClean="0"/>
              <a:t>külön választják az egyfázisú üzemi áramokat vezető </a:t>
            </a:r>
            <a:r>
              <a:rPr lang="hu-HU" dirty="0" err="1" smtClean="0"/>
              <a:t>nullavezetőtől</a:t>
            </a:r>
            <a:r>
              <a:rPr lang="hu-HU" dirty="0" smtClean="0"/>
              <a:t>. </a:t>
            </a:r>
          </a:p>
          <a:p>
            <a:r>
              <a:rPr lang="hu-HU" dirty="0" smtClean="0"/>
              <a:t>Ez a megoldás is kizárólag elvi</a:t>
            </a:r>
          </a:p>
          <a:p>
            <a:r>
              <a:rPr lang="hu-HU" dirty="0" smtClean="0"/>
              <a:t>jelentőségű, mert az áramszolgáltató sehol a világon nem vállalja, hogy az elosztóhálózatán kiépítse a védővezető céljára szolgáló ötödik vezetőt.</a:t>
            </a:r>
            <a:endParaRPr lang="hu-HU" dirty="0"/>
          </a:p>
        </p:txBody>
      </p:sp>
      <p:sp>
        <p:nvSpPr>
          <p:cNvPr id="4" name="Dia számának helye 3"/>
          <p:cNvSpPr>
            <a:spLocks noGrp="1"/>
          </p:cNvSpPr>
          <p:nvPr>
            <p:ph type="sldNum" sz="quarter" idx="10"/>
          </p:nvPr>
        </p:nvSpPr>
        <p:spPr/>
        <p:txBody>
          <a:bodyPr/>
          <a:lstStyle/>
          <a:p>
            <a:pPr>
              <a:defRPr/>
            </a:pPr>
            <a:fld id="{455CB8DE-B053-4B37-B5FB-495D4BEAA976}" type="slidenum">
              <a:rPr lang="hu-HU" smtClean="0"/>
              <a:pPr>
                <a:defRPr/>
              </a:pPr>
              <a:t>9</a:t>
            </a:fld>
            <a:r>
              <a:rPr lang="hu-HU" smtClean="0"/>
              <a:t>. dia</a:t>
            </a:r>
            <a:endParaRPr lang="hu-HU"/>
          </a:p>
        </p:txBody>
      </p:sp>
      <p:pic>
        <p:nvPicPr>
          <p:cNvPr id="2050" name="Picture 2"/>
          <p:cNvPicPr>
            <a:picLocks noChangeAspect="1" noChangeArrowheads="1"/>
          </p:cNvPicPr>
          <p:nvPr/>
        </p:nvPicPr>
        <p:blipFill>
          <a:blip r:embed="rId2" cstate="print"/>
          <a:srcRect/>
          <a:stretch>
            <a:fillRect/>
          </a:stretch>
        </p:blipFill>
        <p:spPr bwMode="auto">
          <a:xfrm>
            <a:off x="179512" y="1772816"/>
            <a:ext cx="4238625" cy="3429000"/>
          </a:xfrm>
          <a:prstGeom prst="rect">
            <a:avLst/>
          </a:prstGeom>
          <a:noFill/>
          <a:ln w="9525">
            <a:noFill/>
            <a:miter lim="800000"/>
            <a:headEnd/>
            <a:tailEnd/>
          </a:ln>
        </p:spPr>
      </p:pic>
      <p:sp>
        <p:nvSpPr>
          <p:cNvPr id="7" name="Szövegdoboz 6"/>
          <p:cNvSpPr txBox="1"/>
          <p:nvPr/>
        </p:nvSpPr>
        <p:spPr>
          <a:xfrm>
            <a:off x="4355976" y="6611779"/>
            <a:ext cx="2736304" cy="246221"/>
          </a:xfrm>
          <a:prstGeom prst="rect">
            <a:avLst/>
          </a:prstGeom>
          <a:noFill/>
        </p:spPr>
        <p:txBody>
          <a:bodyPr wrap="square" rtlCol="0">
            <a:spAutoFit/>
          </a:bodyPr>
          <a:lstStyle/>
          <a:p>
            <a:pPr algn="l"/>
            <a:r>
              <a:rPr lang="hu-HU" sz="1000" dirty="0" smtClean="0"/>
              <a:t>Forrás: BME Érintésvédelem mérési útmutató</a:t>
            </a:r>
            <a:endParaRPr lang="hu-HU" sz="1000" dirty="0"/>
          </a:p>
        </p:txBody>
      </p:sp>
      <p:sp>
        <p:nvSpPr>
          <p:cNvPr id="8" name="Élőláb helye 4"/>
          <p:cNvSpPr>
            <a:spLocks noGrp="1"/>
          </p:cNvSpPr>
          <p:nvPr>
            <p:ph type="ftr" sz="quarter" idx="11"/>
          </p:nvPr>
        </p:nvSpPr>
        <p:spPr>
          <a:xfrm>
            <a:off x="3048000" y="6553200"/>
            <a:ext cx="5105400" cy="152400"/>
          </a:xfrm>
        </p:spPr>
        <p:txBody>
          <a:bodyPr/>
          <a:lstStyle/>
          <a:p>
            <a:pPr>
              <a:defRPr/>
            </a:pPr>
            <a:r>
              <a:rPr lang="hu-HU" dirty="0" smtClean="0"/>
              <a:t>EDE-ÁHO Mérnökiroda</a:t>
            </a:r>
            <a:endParaRPr lang="hu-HU"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4.0"/>
  <p:tag name="BU" val="EON_W"/>
  <p:tag name="BASIS" val="EONVorlage"/>
</p:tagLst>
</file>

<file path=ppt/theme/theme1.xml><?xml version="1.0" encoding="utf-8"?>
<a:theme xmlns:a="http://schemas.openxmlformats.org/drawingml/2006/main" name="E.ON_Halozat_PowerPoint_sablon[1]">
  <a:themeElements>
    <a:clrScheme name="EONPresentation 4">
      <a:dk1>
        <a:srgbClr val="000000"/>
      </a:dk1>
      <a:lt1>
        <a:srgbClr val="FFFFFF"/>
      </a:lt1>
      <a:dk2>
        <a:srgbClr val="F21C0A"/>
      </a:dk2>
      <a:lt2>
        <a:srgbClr val="F21C0A"/>
      </a:lt2>
      <a:accent1>
        <a:srgbClr val="F21C0A"/>
      </a:accent1>
      <a:accent2>
        <a:srgbClr val="F21C0A"/>
      </a:accent2>
      <a:accent3>
        <a:srgbClr val="FFFFFF"/>
      </a:accent3>
      <a:accent4>
        <a:srgbClr val="000000"/>
      </a:accent4>
      <a:accent5>
        <a:srgbClr val="F7ABAA"/>
      </a:accent5>
      <a:accent6>
        <a:srgbClr val="DB1808"/>
      </a:accent6>
      <a:hlink>
        <a:srgbClr val="F21C0A"/>
      </a:hlink>
      <a:folHlink>
        <a:srgbClr val="F21C0A"/>
      </a:folHlink>
    </a:clrScheme>
    <a:fontScheme name="EONPresentation">
      <a:majorFont>
        <a:latin typeface="Polo"/>
        <a:ea typeface=""/>
        <a:cs typeface=""/>
      </a:majorFont>
      <a:minorFont>
        <a:latin typeface="Pol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4B4B4"/>
        </a:solidFill>
        <a:ln w="12700" cap="flat" cmpd="sng" algn="ctr">
          <a:solidFill>
            <a:srgbClr val="B4B4B4"/>
          </a:solidFill>
          <a:prstDash val="solid"/>
          <a:round/>
          <a:headEnd type="none" w="med" len="med"/>
          <a:tailEnd type="none" w="med" len="lg"/>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Polo" pitchFamily="2" charset="0"/>
          </a:defRPr>
        </a:defPPr>
      </a:lstStyle>
    </a:spDef>
    <a:lnDef>
      <a:spPr bwMode="auto">
        <a:xfrm>
          <a:off x="0" y="0"/>
          <a:ext cx="1" cy="1"/>
        </a:xfrm>
        <a:custGeom>
          <a:avLst/>
          <a:gdLst/>
          <a:ahLst/>
          <a:cxnLst/>
          <a:rect l="0" t="0" r="0" b="0"/>
          <a:pathLst/>
        </a:custGeom>
        <a:solidFill>
          <a:srgbClr val="B4B4B4"/>
        </a:solidFill>
        <a:ln w="12700" cap="flat" cmpd="sng" algn="ctr">
          <a:solidFill>
            <a:srgbClr val="B4B4B4"/>
          </a:solidFill>
          <a:prstDash val="solid"/>
          <a:round/>
          <a:headEnd type="none" w="med" len="med"/>
          <a:tailEnd type="none" w="med" len="lg"/>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Polo" pitchFamily="2" charset="0"/>
          </a:defRPr>
        </a:defPPr>
      </a:lstStyle>
    </a:lnDef>
  </a:objectDefaults>
  <a:extraClrSchemeLst>
    <a:extraClrScheme>
      <a:clrScheme name="EONPresentation 1">
        <a:dk1>
          <a:srgbClr val="000000"/>
        </a:dk1>
        <a:lt1>
          <a:srgbClr val="FFFFFF"/>
        </a:lt1>
        <a:dk2>
          <a:srgbClr val="F5493B"/>
        </a:dk2>
        <a:lt2>
          <a:srgbClr val="D20026"/>
        </a:lt2>
        <a:accent1>
          <a:srgbClr val="7F0026"/>
        </a:accent1>
        <a:accent2>
          <a:srgbClr val="FF8F6E"/>
        </a:accent2>
        <a:accent3>
          <a:srgbClr val="FFFFFF"/>
        </a:accent3>
        <a:accent4>
          <a:srgbClr val="000000"/>
        </a:accent4>
        <a:accent5>
          <a:srgbClr val="C0AAAC"/>
        </a:accent5>
        <a:accent6>
          <a:srgbClr val="E78163"/>
        </a:accent6>
        <a:hlink>
          <a:srgbClr val="AD0026"/>
        </a:hlink>
        <a:folHlink>
          <a:srgbClr val="F76B60"/>
        </a:folHlink>
      </a:clrScheme>
      <a:clrMap bg1="lt1" tx1="dk1" bg2="lt2" tx2="dk2" accent1="accent1" accent2="accent2" accent3="accent3" accent4="accent4" accent5="accent5" accent6="accent6" hlink="hlink" folHlink="folHlink"/>
    </a:extraClrScheme>
    <a:extraClrScheme>
      <a:clrScheme name="EONPresentation 2">
        <a:dk1>
          <a:srgbClr val="000000"/>
        </a:dk1>
        <a:lt1>
          <a:srgbClr val="FFFFFF"/>
        </a:lt1>
        <a:dk2>
          <a:srgbClr val="969696"/>
        </a:dk2>
        <a:lt2>
          <a:srgbClr val="787878"/>
        </a:lt2>
        <a:accent1>
          <a:srgbClr val="464646"/>
        </a:accent1>
        <a:accent2>
          <a:srgbClr val="D2D2D2"/>
        </a:accent2>
        <a:accent3>
          <a:srgbClr val="FFFFFF"/>
        </a:accent3>
        <a:accent4>
          <a:srgbClr val="000000"/>
        </a:accent4>
        <a:accent5>
          <a:srgbClr val="B0B0B0"/>
        </a:accent5>
        <a:accent6>
          <a:srgbClr val="BEBEBE"/>
        </a:accent6>
        <a:hlink>
          <a:srgbClr val="5A5A5A"/>
        </a:hlink>
        <a:folHlink>
          <a:srgbClr val="B4B4B4"/>
        </a:folHlink>
      </a:clrScheme>
      <a:clrMap bg1="lt1" tx1="dk1" bg2="lt2" tx2="dk2" accent1="accent1" accent2="accent2" accent3="accent3" accent4="accent4" accent5="accent5" accent6="accent6" hlink="hlink" folHlink="folHlink"/>
    </a:extraClrScheme>
    <a:extraClrScheme>
      <a:clrScheme name="EONPresentation 3">
        <a:dk1>
          <a:srgbClr val="000000"/>
        </a:dk1>
        <a:lt1>
          <a:srgbClr val="FFFFFF"/>
        </a:lt1>
        <a:dk2>
          <a:srgbClr val="464646"/>
        </a:dk2>
        <a:lt2>
          <a:srgbClr val="F5493B"/>
        </a:lt2>
        <a:accent1>
          <a:srgbClr val="7F0026"/>
        </a:accent1>
        <a:accent2>
          <a:srgbClr val="B4B4B4"/>
        </a:accent2>
        <a:accent3>
          <a:srgbClr val="FFFFFF"/>
        </a:accent3>
        <a:accent4>
          <a:srgbClr val="000000"/>
        </a:accent4>
        <a:accent5>
          <a:srgbClr val="C0AAAC"/>
        </a:accent5>
        <a:accent6>
          <a:srgbClr val="A3A3A3"/>
        </a:accent6>
        <a:hlink>
          <a:srgbClr val="D20026"/>
        </a:hlink>
        <a:folHlink>
          <a:srgbClr val="787878"/>
        </a:folHlink>
      </a:clrScheme>
      <a:clrMap bg1="lt1" tx1="dk1" bg2="lt2" tx2="dk2" accent1="accent1" accent2="accent2" accent3="accent3" accent4="accent4" accent5="accent5" accent6="accent6" hlink="hlink" folHlink="folHlink"/>
    </a:extraClrScheme>
    <a:extraClrScheme>
      <a:clrScheme name="EONPresentation 4">
        <a:dk1>
          <a:srgbClr val="000000"/>
        </a:dk1>
        <a:lt1>
          <a:srgbClr val="FFFFFF"/>
        </a:lt1>
        <a:dk2>
          <a:srgbClr val="F21C0A"/>
        </a:dk2>
        <a:lt2>
          <a:srgbClr val="F21C0A"/>
        </a:lt2>
        <a:accent1>
          <a:srgbClr val="F21C0A"/>
        </a:accent1>
        <a:accent2>
          <a:srgbClr val="F21C0A"/>
        </a:accent2>
        <a:accent3>
          <a:srgbClr val="FFFFFF"/>
        </a:accent3>
        <a:accent4>
          <a:srgbClr val="000000"/>
        </a:accent4>
        <a:accent5>
          <a:srgbClr val="F7ABAA"/>
        </a:accent5>
        <a:accent6>
          <a:srgbClr val="DB1808"/>
        </a:accent6>
        <a:hlink>
          <a:srgbClr val="F21C0A"/>
        </a:hlink>
        <a:folHlink>
          <a:srgbClr val="F21C0A"/>
        </a:folHlink>
      </a:clrScheme>
      <a:clrMap bg1="lt1" tx1="dk1" bg2="lt2" tx2="dk2" accent1="accent1" accent2="accent2" accent3="accent3" accent4="accent4" accent5="accent5" accent6="accent6" hlink="hlink" folHlink="folHlink"/>
    </a:extraClrScheme>
    <a:extraClrScheme>
      <a:clrScheme name="EONPresentation 5">
        <a:dk1>
          <a:srgbClr val="000000"/>
        </a:dk1>
        <a:lt1>
          <a:srgbClr val="FFFFFF"/>
        </a:lt1>
        <a:dk2>
          <a:srgbClr val="969696"/>
        </a:dk2>
        <a:lt2>
          <a:srgbClr val="969696"/>
        </a:lt2>
        <a:accent1>
          <a:srgbClr val="969696"/>
        </a:accent1>
        <a:accent2>
          <a:srgbClr val="969696"/>
        </a:accent2>
        <a:accent3>
          <a:srgbClr val="FFFFFF"/>
        </a:accent3>
        <a:accent4>
          <a:srgbClr val="000000"/>
        </a:accent4>
        <a:accent5>
          <a:srgbClr val="C9C9C9"/>
        </a:accent5>
        <a:accent6>
          <a:srgbClr val="878787"/>
        </a:accent6>
        <a:hlink>
          <a:srgbClr val="96969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E.ON_Halozat_PowerPoint_sablon[1]</Template>
  <TotalTime>2251</TotalTime>
  <Words>3397</Words>
  <Application>Microsoft Office PowerPoint</Application>
  <PresentationFormat>Diavetítés a képernyőre (4:3 oldalarány)</PresentationFormat>
  <Paragraphs>452</Paragraphs>
  <Slides>56</Slides>
  <Notes>1</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2</vt:i4>
      </vt:variant>
      <vt:variant>
        <vt:lpstr>Diacímek</vt:lpstr>
      </vt:variant>
      <vt:variant>
        <vt:i4>56</vt:i4>
      </vt:variant>
    </vt:vector>
  </HeadingPairs>
  <TitlesOfParts>
    <vt:vector size="63" baseType="lpstr">
      <vt:lpstr>Arial</vt:lpstr>
      <vt:lpstr>Polo</vt:lpstr>
      <vt:lpstr>Times New Roman</vt:lpstr>
      <vt:lpstr>Wingdings</vt:lpstr>
      <vt:lpstr>E.ON_Halozat_PowerPoint_sablon[1]</vt:lpstr>
      <vt:lpstr>Kép</vt:lpstr>
      <vt:lpstr>Dokumentum</vt:lpstr>
      <vt:lpstr>   </vt:lpstr>
      <vt:lpstr>Az érintésvédelem célja:</vt:lpstr>
      <vt:lpstr>Az áram élettani hatása. </vt:lpstr>
      <vt:lpstr>Testzárlatos készülék érintése </vt:lpstr>
      <vt:lpstr>Az áramütés fellépésének műszaki körülményei.</vt:lpstr>
      <vt:lpstr>PowerPoint bemutató</vt:lpstr>
      <vt:lpstr>Védőföldelés közvetlenül földelt rendszerben, (TT rendszer)</vt:lpstr>
      <vt:lpstr>Nullázás TN-C rendszer</vt:lpstr>
      <vt:lpstr>Nullázás TN-S rendszer</vt:lpstr>
      <vt:lpstr>Nullázás TN-C-S</vt:lpstr>
      <vt:lpstr>Védőföldelés közvetlenül nem földelt rendszerben (IT-rendszer)</vt:lpstr>
      <vt:lpstr>Érintésvédelem, áramütés elleni védelem (MSZ1 definíció)</vt:lpstr>
      <vt:lpstr>Főelosztó hálózat </vt:lpstr>
      <vt:lpstr>PowerPoint bemutató</vt:lpstr>
      <vt:lpstr>Nagy/középfeszültségű és közép/középfeszültségű transzformátorállomások </vt:lpstr>
      <vt:lpstr>Földelőkutak</vt:lpstr>
      <vt:lpstr>Közép/kisfeszültségű transzformátorállomások </vt:lpstr>
      <vt:lpstr>OTR állomások</vt:lpstr>
      <vt:lpstr>PowerPoint bemutató</vt:lpstr>
      <vt:lpstr>PowerPoint bemutató</vt:lpstr>
      <vt:lpstr>PowerPoint bemutató</vt:lpstr>
      <vt:lpstr>PowerPoint bemutató</vt:lpstr>
      <vt:lpstr>Középfeszültségű elosztó hálózat </vt:lpstr>
      <vt:lpstr>A szabadvezetéki oszlopok érintésvédelmének különleges előírásai  </vt:lpstr>
      <vt:lpstr>MSZ 172-2 2.2.3. </vt:lpstr>
      <vt:lpstr>Földelések a KÖF hálózaton </vt:lpstr>
      <vt:lpstr>A Földelések kialakítása</vt:lpstr>
      <vt:lpstr>PowerPoint bemutató</vt:lpstr>
      <vt:lpstr>PowerPoint bemutató</vt:lpstr>
      <vt:lpstr>PowerPoint bemutató</vt:lpstr>
      <vt:lpstr>PowerPoint bemutató</vt:lpstr>
      <vt:lpstr>Kisfeszültséggel közös oszlopsoros KÖF hálózat érintésvédelme, áramütés elleni védelme  </vt:lpstr>
      <vt:lpstr>Kisfeszültségű elosztó hálózat </vt:lpstr>
      <vt:lpstr>MSZ 172-1 3.3.5.1.</vt:lpstr>
      <vt:lpstr>Érintésvédelem a KIF hálózaton</vt:lpstr>
      <vt:lpstr>PowerPoint bemutató</vt:lpstr>
      <vt:lpstr>Közvilágítási hálózatok </vt:lpstr>
      <vt:lpstr>PowerPoint bemutató</vt:lpstr>
      <vt:lpstr>Kisfeszültségű oszlopsoron szerelt idegen hálózatok </vt:lpstr>
      <vt:lpstr>Érintésvédelmi vizsgálatok az EDE területén lévő áramszolgáltatói jellegű berendezésre</vt:lpstr>
      <vt:lpstr>PowerPoint bemutató</vt:lpstr>
      <vt:lpstr>Kisfeszültségű hálózatok</vt:lpstr>
      <vt:lpstr>Időszakos vizsgálati kötelezettségek </vt:lpstr>
      <vt:lpstr>Földelési ellenállásmérés: </vt:lpstr>
      <vt:lpstr>Hurokellenállásmérés </vt:lpstr>
      <vt:lpstr>Megtekintéses ellenőrzés </vt:lpstr>
      <vt:lpstr>Középfeszültségű hálózatok</vt:lpstr>
      <vt:lpstr>Időszakos vizsgálati kötelezettségek </vt:lpstr>
      <vt:lpstr>Földelési ellenállásmérés </vt:lpstr>
      <vt:lpstr>Megtekintéses ellenőrzés </vt:lpstr>
      <vt:lpstr>Nagyfeszültségű hálózatok </vt:lpstr>
      <vt:lpstr>Időszakos vizsgálati kötelezettségek </vt:lpstr>
      <vt:lpstr>Földelési ellenállás mérése </vt:lpstr>
      <vt:lpstr>Földelési ellenállásmérés</vt:lpstr>
      <vt:lpstr>Hurokellenállásmérés</vt:lpstr>
      <vt:lpstr>Köszönöm a figyelmet!</vt:lpstr>
    </vt:vector>
  </TitlesOfParts>
  <Company>E.ON IS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K19917</dc:creator>
  <cp:lastModifiedBy>Microsoft-fiók</cp:lastModifiedBy>
  <cp:revision>68</cp:revision>
  <dcterms:created xsi:type="dcterms:W3CDTF">2011-10-04T12:40:31Z</dcterms:created>
  <dcterms:modified xsi:type="dcterms:W3CDTF">2020-11-12T07:56:04Z</dcterms:modified>
</cp:coreProperties>
</file>