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78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896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33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17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466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84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6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547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364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25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59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48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7BFF6-D9ED-42E2-84D0-230611D4A9FD}" type="datetimeFigureOut">
              <a:rPr lang="hu-HU" smtClean="0"/>
              <a:t>2017. 01. 25.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061C-30E4-47AE-AB31-3CE6BD3A13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256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37114" y="3244334"/>
            <a:ext cx="75556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dirty="0" smtClean="0">
                <a:solidFill>
                  <a:srgbClr val="FF0000"/>
                </a:solidFill>
              </a:rPr>
              <a:t>TÚLFESZÜLTSÉGVÉDELEM </a:t>
            </a:r>
            <a:endParaRPr lang="hu-H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86" y="359229"/>
            <a:ext cx="3347357" cy="635181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49" y="555171"/>
            <a:ext cx="5995307" cy="584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4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34785" y="702128"/>
            <a:ext cx="6743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</a:rPr>
              <a:t>Fémoxid túlfeszültségkorlátozó</a:t>
            </a:r>
          </a:p>
        </p:txBody>
      </p:sp>
      <p:sp>
        <p:nvSpPr>
          <p:cNvPr id="3" name="Téglalap 2"/>
          <p:cNvSpPr/>
          <p:nvPr/>
        </p:nvSpPr>
        <p:spPr>
          <a:xfrm>
            <a:off x="1240971" y="1859340"/>
            <a:ext cx="9584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hagyományos túlfeszültséglevezető esetében a szikraközre csak azért volt szükség, mert az 50 Hz-es üzemi feszültség által áthajtott több száz A értékű maradékáramot meg kellett szakítani. Ellenkező esetben a levezető ellenállások rövid időn belül, túlmelegedés következtében, tönkrementek volna. A levezető ellenállás </a:t>
            </a:r>
            <a:r>
              <a:rPr lang="el-GR" sz="2400" dirty="0"/>
              <a:t>α </a:t>
            </a:r>
            <a:r>
              <a:rPr lang="hu-HU" sz="2400" dirty="0"/>
              <a:t>nemlinearitási tényezőjének növelésével </a:t>
            </a:r>
            <a:r>
              <a:rPr lang="hu-HU" sz="2400" dirty="0" smtClean="0"/>
              <a:t>a </a:t>
            </a:r>
            <a:r>
              <a:rPr lang="hu-HU" sz="2400" dirty="0"/>
              <a:t>maradékáram egyre kisebb értékű lesz és a karakterisztika egyre inkább megközelíti az ideálisnak tekinthető </a:t>
            </a:r>
            <a:r>
              <a:rPr lang="el-GR" sz="2400" dirty="0"/>
              <a:t>α =; ∞ </a:t>
            </a:r>
            <a:r>
              <a:rPr lang="hu-HU" sz="2400" dirty="0"/>
              <a:t>paraméterű függvénygörbét. Ily módon olyan kis maradékáram érhető el, amelyet az ellenállás tartósan termikusan elvisel.</a:t>
            </a:r>
          </a:p>
        </p:txBody>
      </p:sp>
    </p:spTree>
    <p:extLst>
      <p:ext uri="{BB962C8B-B14F-4D97-AF65-F5344CB8AC3E}">
        <p14:creationId xmlns:p14="http://schemas.microsoft.com/office/powerpoint/2010/main" val="56284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15243" y="939418"/>
            <a:ext cx="77288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Szilárdtestfizikai kutatások során jutottak el </a:t>
            </a:r>
            <a:r>
              <a:rPr lang="hu-HU" sz="2000" dirty="0" err="1"/>
              <a:t>ZnO</a:t>
            </a:r>
            <a:r>
              <a:rPr lang="hu-HU" sz="2000" dirty="0"/>
              <a:t> kerámia </a:t>
            </a:r>
            <a:r>
              <a:rPr lang="hu-HU" sz="2000" dirty="0" err="1"/>
              <a:t>kompozició</a:t>
            </a:r>
            <a:r>
              <a:rPr lang="hu-HU" sz="2000" dirty="0"/>
              <a:t> alkalmazásához. A levezető ellenállás mintegy 90%-</a:t>
            </a:r>
            <a:r>
              <a:rPr lang="hu-HU" sz="2000" dirty="0" err="1"/>
              <a:t>ában</a:t>
            </a:r>
            <a:r>
              <a:rPr lang="hu-HU" sz="2000" dirty="0"/>
              <a:t> </a:t>
            </a:r>
            <a:r>
              <a:rPr lang="hu-HU" sz="2000" dirty="0" err="1"/>
              <a:t>ZnO</a:t>
            </a:r>
            <a:r>
              <a:rPr lang="hu-HU" sz="2000" dirty="0"/>
              <a:t> kerámia-alapanyagot, a többi részében adalékanyagokat (bizmut- és kobaltoxid) tartalmaz. Ezen anyagok finom, porszerű keverékéből sajtolással állítják elő a tárcsa </a:t>
            </a:r>
            <a:r>
              <a:rPr lang="hu-HU" sz="2000" dirty="0" err="1" smtClean="0"/>
              <a:t>alakokat.A</a:t>
            </a:r>
            <a:r>
              <a:rPr lang="hu-HU" sz="2000" dirty="0" smtClean="0"/>
              <a:t> </a:t>
            </a:r>
            <a:r>
              <a:rPr lang="hu-HU" sz="2000" dirty="0"/>
              <a:t>szilárd állapotú, 10...20 </a:t>
            </a:r>
            <a:r>
              <a:rPr lang="el-GR" sz="2000" dirty="0"/>
              <a:t>μ</a:t>
            </a:r>
            <a:r>
              <a:rPr lang="hu-HU" sz="2000" dirty="0"/>
              <a:t>m nagyságú (a kobaltoxid diffúziója folytán viszonylag jó vezetővé tett) </a:t>
            </a:r>
            <a:r>
              <a:rPr lang="hu-HU" sz="2000" dirty="0" err="1"/>
              <a:t>ZnO</a:t>
            </a:r>
            <a:r>
              <a:rPr lang="hu-HU" sz="2000" dirty="0"/>
              <a:t>-szemcsék között igen vékony (kb. 0,01 </a:t>
            </a:r>
            <a:r>
              <a:rPr lang="el-GR" sz="2000" dirty="0"/>
              <a:t>μ</a:t>
            </a:r>
            <a:r>
              <a:rPr lang="hu-HU" sz="2000" dirty="0"/>
              <a:t>m) bizmutoxid réteg képződik. Ez a diódákéhoz hasonló záróréteg felelős az ellenállás nemlineáris viselkedésért. Kis villamos térerősség esetén a bizmutoxid réteg gátolja az elektronok mozgását és csak igen kis kapacitív áram folyik át a levezetőn. A térerősség növelésével az elektronok - az alagúthatás következtében - átlépve az elektrongátat az ellenállás igen kicsiny értékűre csökken (végezetül csak a kobaltoxiddal csökkentett </a:t>
            </a:r>
            <a:r>
              <a:rPr lang="hu-HU" sz="2000" dirty="0" err="1"/>
              <a:t>ZnO</a:t>
            </a:r>
            <a:r>
              <a:rPr lang="hu-HU" sz="2000" dirty="0"/>
              <a:t>-szemcsék ellenállására). A levezetőn belül az áramutak cinkoxid-szemcsék általában soros kapcsolásából alakulnak ki.</a:t>
            </a:r>
          </a:p>
        </p:txBody>
      </p:sp>
    </p:spTree>
    <p:extLst>
      <p:ext uri="{BB962C8B-B14F-4D97-AF65-F5344CB8AC3E}">
        <p14:creationId xmlns:p14="http://schemas.microsoft.com/office/powerpoint/2010/main" val="3066949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43" y="702127"/>
            <a:ext cx="10352314" cy="4538662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3048000" y="51795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Levezető ellenállások E-J karakterisztikái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7696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996043" y="1028700"/>
            <a:ext cx="1054825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</a:rPr>
              <a:t>A cinkoxid túlfeszültségkorlátozók szerkezeti felépítése </a:t>
            </a:r>
            <a:r>
              <a:rPr lang="hu-HU" dirty="0"/>
              <a:t>is rendkívül egyszerű akár a porcelánházas, akár a polimerházas (szilikongumi) levezetőt tekintjük. Az </a:t>
            </a:r>
            <a:r>
              <a:rPr lang="hu-HU" dirty="0" smtClean="0"/>
              <a:t>utóbbiról </a:t>
            </a:r>
            <a:r>
              <a:rPr lang="hu-HU" dirty="0"/>
              <a:t>mutatunk be egy részletrajzot </a:t>
            </a:r>
            <a:r>
              <a:rPr lang="hu-HU" dirty="0" smtClean="0"/>
              <a:t>az ábrán</a:t>
            </a:r>
            <a:r>
              <a:rPr lang="hu-HU" dirty="0"/>
              <a:t>. A </a:t>
            </a:r>
            <a:r>
              <a:rPr lang="hu-HU" dirty="0" err="1"/>
              <a:t>ZnO</a:t>
            </a:r>
            <a:r>
              <a:rPr lang="hu-HU" dirty="0"/>
              <a:t>-tárcsákat szorosan egymáshoz szorítva helyezik el a légmentesen lezárt szilikongumi-házban, amelynek két végét a csatlakoztatásra szolgáló fémszerelvényekkel látják el.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Polimerházas </a:t>
            </a:r>
            <a:r>
              <a:rPr lang="hu-HU" dirty="0" err="1"/>
              <a:t>ZnO</a:t>
            </a:r>
            <a:r>
              <a:rPr lang="hu-HU" dirty="0"/>
              <a:t> túlfeszültségkorlátozó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044" y="2971800"/>
            <a:ext cx="5776912" cy="218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5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24985" y="811374"/>
            <a:ext cx="5723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rgbClr val="00B0F0"/>
                </a:solidFill>
              </a:rPr>
              <a:t>Kisfeszültségű túlfeszültségvédelmi eszközök</a:t>
            </a:r>
          </a:p>
        </p:txBody>
      </p:sp>
      <p:sp>
        <p:nvSpPr>
          <p:cNvPr id="3" name="Téglalap 2"/>
          <p:cNvSpPr/>
          <p:nvPr/>
        </p:nvSpPr>
        <p:spPr>
          <a:xfrm>
            <a:off x="684179" y="1676791"/>
            <a:ext cx="5350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/>
              <a:t>Fémoxid túlfeszültségkorlátozó (</a:t>
            </a:r>
            <a:r>
              <a:rPr lang="hu-HU" sz="2400" dirty="0" err="1"/>
              <a:t>varisztor</a:t>
            </a:r>
            <a:r>
              <a:rPr lang="hu-HU" sz="2400" dirty="0"/>
              <a:t>)</a:t>
            </a:r>
          </a:p>
        </p:txBody>
      </p:sp>
      <p:sp>
        <p:nvSpPr>
          <p:cNvPr id="4" name="Téglalap 3"/>
          <p:cNvSpPr/>
          <p:nvPr/>
        </p:nvSpPr>
        <p:spPr>
          <a:xfrm>
            <a:off x="684179" y="2357542"/>
            <a:ext cx="5008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/>
              <a:t>Nemesgáztöltésű túlfeszültséglevezető</a:t>
            </a:r>
          </a:p>
        </p:txBody>
      </p:sp>
      <p:sp>
        <p:nvSpPr>
          <p:cNvPr id="5" name="Téglalap 4"/>
          <p:cNvSpPr/>
          <p:nvPr/>
        </p:nvSpPr>
        <p:spPr>
          <a:xfrm>
            <a:off x="684179" y="3244334"/>
            <a:ext cx="6008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Védődióda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670" y="1273040"/>
            <a:ext cx="2530929" cy="154616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795" y="3244334"/>
            <a:ext cx="1862747" cy="199713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925085"/>
            <a:ext cx="3048000" cy="2655329"/>
          </a:xfrm>
          <a:prstGeom prst="rect">
            <a:avLst/>
          </a:prstGeom>
        </p:spPr>
      </p:pic>
      <p:cxnSp>
        <p:nvCxnSpPr>
          <p:cNvPr id="11" name="Egyenes összekötő nyíllal 10"/>
          <p:cNvCxnSpPr/>
          <p:nvPr/>
        </p:nvCxnSpPr>
        <p:spPr>
          <a:xfrm>
            <a:off x="3124985" y="369025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3559629" y="410975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zögletes összekötő 14"/>
          <p:cNvCxnSpPr/>
          <p:nvPr/>
        </p:nvCxnSpPr>
        <p:spPr>
          <a:xfrm>
            <a:off x="6034875" y="2612571"/>
            <a:ext cx="1949795" cy="13125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>
            <a:off x="6302829" y="1861457"/>
            <a:ext cx="1502228" cy="48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795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84171" y="3167743"/>
            <a:ext cx="798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KÖSZÖNÖM A FIGYELMET</a:t>
            </a:r>
            <a:endParaRPr lang="hu-H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3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279071" y="2030186"/>
            <a:ext cx="8948058" cy="139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31471" y="2182586"/>
            <a:ext cx="89480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Túlfeszültség: ha a hálózat ill. a villamos berendezés valamely feszültség alatt álló pontja és a föld között, vagy két feszültség alatt álló pontja között a feszültség csúcsértéke (bármilyen rövid időre is) meghaladja a normál üzemi viszonyok esetében fennálló értéket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 </a:t>
            </a:r>
            <a:r>
              <a:rPr lang="hu-HU" sz="2800" dirty="0"/>
              <a:t>A túlfeszültségek keletkezésének módja</a:t>
            </a:r>
            <a:r>
              <a:rPr lang="hu-HU" sz="2800" dirty="0" smtClean="0"/>
              <a:t>:</a:t>
            </a:r>
          </a:p>
          <a:p>
            <a:endParaRPr lang="hu-HU" sz="2800" dirty="0" smtClean="0"/>
          </a:p>
          <a:p>
            <a:r>
              <a:rPr lang="hu-HU" sz="2800" dirty="0" smtClean="0"/>
              <a:t>• </a:t>
            </a:r>
            <a:r>
              <a:rPr lang="hu-HU" sz="2800" dirty="0"/>
              <a:t>Belső eredetű </a:t>
            </a:r>
            <a:r>
              <a:rPr lang="hu-HU" sz="2800" dirty="0" smtClean="0"/>
              <a:t>túlfeszültségek </a:t>
            </a:r>
          </a:p>
          <a:p>
            <a:r>
              <a:rPr lang="hu-HU" sz="2800" dirty="0" smtClean="0"/>
              <a:t>• </a:t>
            </a:r>
            <a:r>
              <a:rPr lang="hu-HU" sz="2800" dirty="0"/>
              <a:t>Külső, vagy légköri eredetű túlfeszültségek </a:t>
            </a:r>
          </a:p>
        </p:txBody>
      </p:sp>
    </p:spTree>
    <p:extLst>
      <p:ext uri="{BB962C8B-B14F-4D97-AF65-F5344CB8AC3E}">
        <p14:creationId xmlns:p14="http://schemas.microsoft.com/office/powerpoint/2010/main" val="8108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87929" y="612845"/>
            <a:ext cx="99604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Belső eredetű túlfeszültségek 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Feszültségmentes </a:t>
            </a:r>
            <a:r>
              <a:rPr lang="hu-HU" dirty="0"/>
              <a:t>berendezésben nem léphet fel</a:t>
            </a:r>
            <a:r>
              <a:rPr lang="hu-HU" dirty="0" smtClean="0"/>
              <a:t>!</a:t>
            </a:r>
          </a:p>
          <a:p>
            <a:endParaRPr lang="hu-HU" dirty="0" smtClean="0">
              <a:solidFill>
                <a:srgbClr val="C00000"/>
              </a:solidFill>
            </a:endParaRPr>
          </a:p>
          <a:p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>
                <a:solidFill>
                  <a:srgbClr val="C00000"/>
                </a:solidFill>
              </a:rPr>
              <a:t>Kapcsolási </a:t>
            </a:r>
            <a:r>
              <a:rPr lang="hu-HU" dirty="0" smtClean="0">
                <a:solidFill>
                  <a:srgbClr val="C00000"/>
                </a:solidFill>
              </a:rPr>
              <a:t>túlfeszültségek</a:t>
            </a:r>
          </a:p>
          <a:p>
            <a:r>
              <a:rPr lang="hu-HU" dirty="0" smtClean="0"/>
              <a:t> </a:t>
            </a:r>
            <a:r>
              <a:rPr lang="hu-HU" dirty="0"/>
              <a:t>Az áram és feszültség viszonyok hirtelen megváltozása szándékos kapcsolások esetén. Ki- vagy bekapcsolások ill. hiba (zárlat) válthatja ki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Tranziens jellegű, rövid idő alatt lecsengő. Pl. terheletlen hosszú szabadvezeték, vagy kábel töltőáramának megszakítása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Kapacitív áramok megszakításakor az ív megszakítón belüli többszöri visszagyújtása </a:t>
            </a:r>
            <a:endParaRPr lang="hu-HU" dirty="0" smtClean="0"/>
          </a:p>
          <a:p>
            <a:endParaRPr lang="hu-HU" dirty="0" smtClean="0">
              <a:solidFill>
                <a:srgbClr val="C00000"/>
              </a:solidFill>
            </a:endParaRPr>
          </a:p>
          <a:p>
            <a:r>
              <a:rPr lang="hu-HU" dirty="0" smtClean="0">
                <a:solidFill>
                  <a:srgbClr val="C00000"/>
                </a:solidFill>
              </a:rPr>
              <a:t>Üzemi </a:t>
            </a:r>
            <a:r>
              <a:rPr lang="hu-HU" dirty="0">
                <a:solidFill>
                  <a:srgbClr val="C00000"/>
                </a:solidFill>
              </a:rPr>
              <a:t>frekvenciájú túlfeszültségek </a:t>
            </a:r>
            <a:endParaRPr lang="hu-HU" dirty="0" smtClean="0">
              <a:solidFill>
                <a:srgbClr val="C00000"/>
              </a:solidFill>
            </a:endParaRPr>
          </a:p>
          <a:p>
            <a:r>
              <a:rPr lang="hu-HU" dirty="0" smtClean="0"/>
              <a:t>A </a:t>
            </a:r>
            <a:r>
              <a:rPr lang="hu-HU" dirty="0"/>
              <a:t>hálózati berendezések rendellenes üzemekor, például a hálózati terhelés hirtelen lekapcsolásakor, feszültségszabályozók helytelen működésekor, földzárlatok fellépésekor </a:t>
            </a:r>
            <a:endParaRPr lang="hu-HU" dirty="0" smtClean="0"/>
          </a:p>
          <a:p>
            <a:endParaRPr lang="hu-HU" dirty="0" smtClean="0">
              <a:solidFill>
                <a:srgbClr val="C00000"/>
              </a:solidFill>
            </a:endParaRPr>
          </a:p>
          <a:p>
            <a:r>
              <a:rPr lang="hu-HU" dirty="0" smtClean="0">
                <a:solidFill>
                  <a:srgbClr val="C00000"/>
                </a:solidFill>
              </a:rPr>
              <a:t>Rezonanciás </a:t>
            </a:r>
            <a:r>
              <a:rPr lang="hu-HU" dirty="0">
                <a:solidFill>
                  <a:srgbClr val="C00000"/>
                </a:solidFill>
              </a:rPr>
              <a:t>túlfeszültségek </a:t>
            </a:r>
            <a:endParaRPr lang="hu-HU" dirty="0" smtClean="0">
              <a:solidFill>
                <a:srgbClr val="C00000"/>
              </a:solidFill>
            </a:endParaRPr>
          </a:p>
          <a:p>
            <a:r>
              <a:rPr lang="hu-HU" dirty="0" smtClean="0"/>
              <a:t>Amikor </a:t>
            </a:r>
            <a:r>
              <a:rPr lang="hu-HU" dirty="0"/>
              <a:t>a vezeték, gép és berendezés induktivitása és kapacitása olyan rezonáns kört alkot, amely saját frekvenciája közel esik a tápfeszültség frekvenciájához. Ritkán fordul elő, de hosszabb ideig tart és erősen igénybe veszi a berendezés szigetelését. </a:t>
            </a:r>
          </a:p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92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26671" y="929187"/>
            <a:ext cx="104339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 </a:t>
            </a:r>
            <a:r>
              <a:rPr lang="hu-HU" dirty="0">
                <a:solidFill>
                  <a:srgbClr val="7030A0"/>
                </a:solidFill>
              </a:rPr>
              <a:t>Légköri eredetű </a:t>
            </a:r>
            <a:r>
              <a:rPr lang="hu-HU" dirty="0" smtClean="0">
                <a:solidFill>
                  <a:srgbClr val="7030A0"/>
                </a:solidFill>
              </a:rPr>
              <a:t>túlfeszültségek</a:t>
            </a:r>
          </a:p>
          <a:p>
            <a:r>
              <a:rPr lang="hu-HU" dirty="0" smtClean="0"/>
              <a:t> </a:t>
            </a:r>
          </a:p>
          <a:p>
            <a:r>
              <a:rPr lang="hu-HU" dirty="0" smtClean="0"/>
              <a:t>Független </a:t>
            </a:r>
            <a:r>
              <a:rPr lang="hu-HU" dirty="0"/>
              <a:t>a berendezés feszültség alatt lévő vagy feszültségmentes állapotától. Kiváltó oka a villámcsapás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Közvetlen </a:t>
            </a:r>
            <a:r>
              <a:rPr lang="hu-HU" dirty="0">
                <a:solidFill>
                  <a:srgbClr val="FF0000"/>
                </a:solidFill>
              </a:rPr>
              <a:t>villámcsapás</a:t>
            </a:r>
            <a:r>
              <a:rPr lang="hu-HU" dirty="0" smtClean="0">
                <a:solidFill>
                  <a:srgbClr val="FF0000"/>
                </a:solidFill>
              </a:rPr>
              <a:t>: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a villám a fázisvezetőt éri</a:t>
            </a:r>
            <a:r>
              <a:rPr lang="hu-HU" dirty="0" smtClean="0"/>
              <a:t>.</a:t>
            </a:r>
          </a:p>
          <a:p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Visszacsapás</a:t>
            </a:r>
            <a:r>
              <a:rPr lang="hu-HU" dirty="0" smtClean="0">
                <a:solidFill>
                  <a:srgbClr val="FF0000"/>
                </a:solidFill>
              </a:rPr>
              <a:t>: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a szabadvezeték földelt oszlopába vagy a védővezetőbe csap a villám. A földben folyó villámáram a földelés ellenállásán olyan nagy feszültséget hoz létre, hogy megnő a földelt részek potenciálja, az oszlopról a fázisvezetőhöz következik be az átívelés. Ennek veszélye csökkenthető az oszlop kis földelési ellenállásával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Indukált </a:t>
            </a:r>
            <a:r>
              <a:rPr lang="hu-HU" dirty="0">
                <a:solidFill>
                  <a:srgbClr val="FF0000"/>
                </a:solidFill>
              </a:rPr>
              <a:t>túlfeszültségek: </a:t>
            </a:r>
            <a:endParaRPr lang="hu-HU" dirty="0" smtClean="0">
              <a:solidFill>
                <a:srgbClr val="FF0000"/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villám a távvezeték közelébe csap. A villámcsatornán lefolyó töltés által létrehozott erőtér hirtelen megváltozása indukál a fázisvezetőben túlfeszültséget. A középfeszültségű hálózaton jelentős ezek hatása. </a:t>
            </a:r>
          </a:p>
        </p:txBody>
      </p:sp>
    </p:spTree>
    <p:extLst>
      <p:ext uri="{BB962C8B-B14F-4D97-AF65-F5344CB8AC3E}">
        <p14:creationId xmlns:p14="http://schemas.microsoft.com/office/powerpoint/2010/main" val="4534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930729" y="569967"/>
            <a:ext cx="97971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Szikraköz</a:t>
            </a:r>
          </a:p>
          <a:p>
            <a:endParaRPr lang="hu-HU" sz="2400" dirty="0"/>
          </a:p>
          <a:p>
            <a:r>
              <a:rPr lang="hu-HU" sz="2400" dirty="0"/>
              <a:t>A szikraköz a legegyszerűbb túlfeszültségvédelmi eszköz </a:t>
            </a:r>
            <a:r>
              <a:rPr lang="hu-HU" sz="2400" dirty="0" smtClean="0"/>
              <a:t>,amely </a:t>
            </a:r>
            <a:r>
              <a:rPr lang="hu-HU" sz="2400" dirty="0"/>
              <a:t>a túlfeszültség hatására átüt, és a föld felé </a:t>
            </a:r>
            <a:r>
              <a:rPr lang="hu-HU" sz="2400" dirty="0" err="1"/>
              <a:t>levezetődik</a:t>
            </a:r>
            <a:r>
              <a:rPr lang="hu-HU" sz="2400" dirty="0"/>
              <a:t> az energia és megszűnik a túlfeszültség. Ezt követően azonban a hálózati feszültség földzárlati áramot hajt át, amit egy megszakítónak kell megszakítania. Ezen hátránya, továbbá megszólalási feszültségének </a:t>
            </a:r>
            <a:r>
              <a:rPr lang="hu-HU" dirty="0"/>
              <a:t>nagy</a:t>
            </a:r>
            <a:r>
              <a:rPr lang="hu-HU" sz="2400" dirty="0"/>
              <a:t> szórása miatt a szikraközt csak tartalékvédelmi eszközként, vagy koordináló szikraközként, illetve - a szigetelő megóvása érdekében - ívterelő szikraközként alkalmazzák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1" y="3986286"/>
            <a:ext cx="2169640" cy="287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90057" y="593115"/>
            <a:ext cx="1075936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1" i="0" u="none" strike="noStrike" cap="none" normalizeH="0" baseline="0" dirty="0" smtClean="0">
                <a:ln>
                  <a:noFill/>
                </a:ln>
                <a:solidFill>
                  <a:srgbClr val="74191E"/>
                </a:solidFill>
                <a:effectLst/>
                <a:latin typeface="Trebuchet MS" panose="020B0603020202020204" pitchFamily="34" charset="0"/>
              </a:rPr>
              <a:t>Oltócső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 </a:t>
            </a:r>
          </a:p>
        </p:txBody>
      </p:sp>
      <p:pic>
        <p:nvPicPr>
          <p:cNvPr id="2050" name="Picture 2" descr="K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93" y="408215"/>
            <a:ext cx="5112593" cy="609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7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00100" y="842032"/>
            <a:ext cx="9372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Az oltócső szerkezete alapvetően két sorba kapcsolt szikraközből áll </a:t>
            </a:r>
            <a:r>
              <a:rPr lang="hu-HU" sz="2400" dirty="0" smtClean="0"/>
              <a:t>. </a:t>
            </a:r>
            <a:r>
              <a:rPr lang="hu-HU" sz="2400" dirty="0"/>
              <a:t>Az </a:t>
            </a:r>
            <a:r>
              <a:rPr lang="hu-HU" sz="2400" dirty="0" err="1"/>
              <a:t>előszikraköz</a:t>
            </a:r>
            <a:r>
              <a:rPr lang="hu-HU" sz="2400" dirty="0"/>
              <a:t> normális üzemviszonyok között a hálózatról leválasztja a készüléket. Ebben az esetben tehát az üzemi feszültség nem roncsolja feleslegesen a gázfejlesztő anyagból készült oltókamrát és a </a:t>
            </a:r>
            <a:r>
              <a:rPr lang="hu-HU" sz="2400" dirty="0" err="1"/>
              <a:t>főszikraköz</a:t>
            </a:r>
            <a:r>
              <a:rPr lang="hu-HU" sz="2400" dirty="0"/>
              <a:t> elektródáit. Az oltócső megszólalási feszültségét döntően az elő- és a </a:t>
            </a:r>
            <a:r>
              <a:rPr lang="hu-HU" sz="2400" dirty="0" err="1"/>
              <a:t>főszikraköz</a:t>
            </a:r>
            <a:r>
              <a:rPr lang="hu-HU" sz="2400" dirty="0"/>
              <a:t> hossza szabja meg. A két szikraköz nagyságának megválasztásánál arra kell törekedni, hogy eredőben a legkisebb megszólalási feszültség adódjon. Az </a:t>
            </a:r>
            <a:r>
              <a:rPr lang="hu-HU" sz="2400" dirty="0" err="1"/>
              <a:t>előszikraköz</a:t>
            </a:r>
            <a:r>
              <a:rPr lang="hu-HU" sz="2400" dirty="0"/>
              <a:t> nagyságának megállapításánál tekintettel kell lenni arra, hogy az </a:t>
            </a:r>
            <a:r>
              <a:rPr lang="hu-HU" sz="2400" dirty="0" err="1"/>
              <a:t>előszikraköznek</a:t>
            </a:r>
            <a:r>
              <a:rPr lang="hu-HU" sz="2400" dirty="0"/>
              <a:t> biztosítani kell az oltócső hatásos leválasztását a hálózatról, a </a:t>
            </a:r>
            <a:r>
              <a:rPr lang="hu-HU" sz="2400" dirty="0" err="1"/>
              <a:t>főszikraköz</a:t>
            </a:r>
            <a:r>
              <a:rPr lang="hu-HU" sz="2400" dirty="0"/>
              <a:t> nagyságának megállapításánál pedig az ívoltás követelményeit kell figyelembe </a:t>
            </a:r>
            <a:r>
              <a:rPr lang="hu-HU" sz="2400" dirty="0" smtClean="0"/>
              <a:t>venni. </a:t>
            </a:r>
            <a:r>
              <a:rPr lang="hu-HU" sz="2400" dirty="0"/>
              <a:t>Az oltócső önoltó típusú megszakítónak tekinthető,</a:t>
            </a:r>
          </a:p>
        </p:txBody>
      </p:sp>
    </p:spTree>
    <p:extLst>
      <p:ext uri="{BB962C8B-B14F-4D97-AF65-F5344CB8AC3E}">
        <p14:creationId xmlns:p14="http://schemas.microsoft.com/office/powerpoint/2010/main" val="667961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11232" y="729732"/>
            <a:ext cx="28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</a:rPr>
              <a:t>Túlfeszültséglevezető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047348" y="1957311"/>
            <a:ext cx="101050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/>
              <a:t>A túlfeszültséglevezető lényegében sorba kapcsolt szikraközöket és feszültségfüggő ellenállásokat tartalmaz. </a:t>
            </a:r>
            <a:r>
              <a:rPr lang="hu-HU" sz="2800" dirty="0" smtClean="0"/>
              <a:t>Az </a:t>
            </a:r>
            <a:r>
              <a:rPr lang="hu-HU" sz="2800" dirty="0"/>
              <a:t>ábrán látható helyettesítő kapcsolás szerint a szikraközökkel potenciálvezérlő ellenállások is vannak párhuzamosan kapcsolva, és ezekkel vannak sorba kötve a nemlineáris levezető ellenállások, amelyek kis feszültség esetén nagy, nagy feszültség esetén kis ellenállást képviselnek az ábrán szintén látható karakterisztika szerint, amelynek matematikai közelítése</a:t>
            </a:r>
            <a:r>
              <a:rPr lang="hu-HU" sz="2800" dirty="0" smtClean="0"/>
              <a:t>:</a:t>
            </a:r>
          </a:p>
          <a:p>
            <a:endParaRPr lang="hu-HU" sz="2800" dirty="0" smtClean="0"/>
          </a:p>
          <a:p>
            <a:r>
              <a:rPr lang="hu-HU" sz="2800" dirty="0" smtClean="0"/>
              <a:t>  </a:t>
            </a:r>
            <a:r>
              <a:rPr lang="hu-HU" sz="2800" dirty="0"/>
              <a:t>nemlinearitási tényező: </a:t>
            </a:r>
            <a:r>
              <a:rPr lang="el-GR" sz="2800" dirty="0"/>
              <a:t>α=4...5 </a:t>
            </a:r>
            <a:r>
              <a:rPr lang="hu-HU" sz="2800" dirty="0"/>
              <a:t>értékű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14" y="5339442"/>
            <a:ext cx="2628900" cy="65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8" y="571500"/>
            <a:ext cx="6057899" cy="3331029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404257" y="4396965"/>
            <a:ext cx="83928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túlfeszültséglevezető akkor kezd működni, amikor a feszültség a túlfeszültség-levezető kapcsain eléri a szikraközök megszólalási feszültségét. Ekkor a szikraközök átütnek, és a túlfeszültséget okozó töltés nagy része egy nagy levezetési áramimpulzus formájában a kis értékű nemlineáris ellenálláson keresztül lefolyik a földbe</a:t>
            </a:r>
          </a:p>
        </p:txBody>
      </p:sp>
    </p:spTree>
    <p:extLst>
      <p:ext uri="{BB962C8B-B14F-4D97-AF65-F5344CB8AC3E}">
        <p14:creationId xmlns:p14="http://schemas.microsoft.com/office/powerpoint/2010/main" val="41069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919</Words>
  <Application>Microsoft Office PowerPoint</Application>
  <PresentationFormat>Szélesvásznú</PresentationFormat>
  <Paragraphs>72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Túlfeszültségvédelem</dc:title>
  <dc:creator>User</dc:creator>
  <cp:lastModifiedBy>User</cp:lastModifiedBy>
  <cp:revision>45</cp:revision>
  <dcterms:created xsi:type="dcterms:W3CDTF">2016-11-08T13:58:49Z</dcterms:created>
  <dcterms:modified xsi:type="dcterms:W3CDTF">2017-01-25T17:33:39Z</dcterms:modified>
</cp:coreProperties>
</file>