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83" r:id="rId7"/>
    <p:sldId id="286" r:id="rId8"/>
    <p:sldId id="261" r:id="rId9"/>
    <p:sldId id="274" r:id="rId10"/>
    <p:sldId id="281" r:id="rId11"/>
    <p:sldId id="282" r:id="rId12"/>
    <p:sldId id="262" r:id="rId13"/>
    <p:sldId id="263" r:id="rId14"/>
    <p:sldId id="276" r:id="rId15"/>
    <p:sldId id="264" r:id="rId16"/>
    <p:sldId id="278" r:id="rId17"/>
    <p:sldId id="265" r:id="rId18"/>
    <p:sldId id="267" r:id="rId19"/>
    <p:sldId id="268" r:id="rId20"/>
    <p:sldId id="269" r:id="rId21"/>
    <p:sldId id="280" r:id="rId22"/>
    <p:sldId id="270" r:id="rId23"/>
    <p:sldId id="285" r:id="rId24"/>
    <p:sldId id="284" r:id="rId25"/>
    <p:sldId id="271" r:id="rId26"/>
    <p:sldId id="272" r:id="rId2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578" autoAdjust="0"/>
  </p:normalViewPr>
  <p:slideViewPr>
    <p:cSldViewPr snapToGrid="0">
      <p:cViewPr varScale="1">
        <p:scale>
          <a:sx n="44" d="100"/>
          <a:sy n="44" d="100"/>
        </p:scale>
        <p:origin x="762" y="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BFF6-D9ED-42E2-84D0-230611D4A9FD}" type="datetimeFigureOut">
              <a:rPr lang="hu-HU" smtClean="0"/>
              <a:t>2020.11.18.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061C-30E4-47AE-AB31-3CE6BD3A13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8969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BFF6-D9ED-42E2-84D0-230611D4A9FD}" type="datetimeFigureOut">
              <a:rPr lang="hu-HU" smtClean="0"/>
              <a:t>2020.11.18.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061C-30E4-47AE-AB31-3CE6BD3A13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433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BFF6-D9ED-42E2-84D0-230611D4A9FD}" type="datetimeFigureOut">
              <a:rPr lang="hu-HU" smtClean="0"/>
              <a:t>2020.11.18.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061C-30E4-47AE-AB31-3CE6BD3A13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3176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BFF6-D9ED-42E2-84D0-230611D4A9FD}" type="datetimeFigureOut">
              <a:rPr lang="hu-HU" smtClean="0"/>
              <a:t>2020.11.18.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061C-30E4-47AE-AB31-3CE6BD3A13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1960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BFF6-D9ED-42E2-84D0-230611D4A9FD}" type="datetimeFigureOut">
              <a:rPr lang="hu-HU" smtClean="0"/>
              <a:t>2020.11.18.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061C-30E4-47AE-AB31-3CE6BD3A13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6796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BFF6-D9ED-42E2-84D0-230611D4A9FD}" type="datetimeFigureOut">
              <a:rPr lang="hu-HU" smtClean="0"/>
              <a:t>2020.11.18.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061C-30E4-47AE-AB31-3CE6BD3A13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3135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BFF6-D9ED-42E2-84D0-230611D4A9FD}" type="datetimeFigureOut">
              <a:rPr lang="hu-HU" smtClean="0"/>
              <a:t>2020.11.18.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061C-30E4-47AE-AB31-3CE6BD3A13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0504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BFF6-D9ED-42E2-84D0-230611D4A9FD}" type="datetimeFigureOut">
              <a:rPr lang="hu-HU" smtClean="0"/>
              <a:t>2020.11.18.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061C-30E4-47AE-AB31-3CE6BD3A13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331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BFF6-D9ED-42E2-84D0-230611D4A9FD}" type="datetimeFigureOut">
              <a:rPr lang="hu-HU" smtClean="0"/>
              <a:t>2020.11.18.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061C-30E4-47AE-AB31-3CE6BD3A13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1766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BFF6-D9ED-42E2-84D0-230611D4A9FD}" type="datetimeFigureOut">
              <a:rPr lang="hu-HU" smtClean="0"/>
              <a:t>2020.11.18.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061C-30E4-47AE-AB31-3CE6BD3A13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8751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BFF6-D9ED-42E2-84D0-230611D4A9FD}" type="datetimeFigureOut">
              <a:rPr lang="hu-HU" smtClean="0"/>
              <a:t>2020.11.18.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061C-30E4-47AE-AB31-3CE6BD3A13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587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BFF6-D9ED-42E2-84D0-230611D4A9FD}" type="datetimeFigureOut">
              <a:rPr lang="hu-HU" smtClean="0"/>
              <a:t>2020.11.18.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061C-30E4-47AE-AB31-3CE6BD3A13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4669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BFF6-D9ED-42E2-84D0-230611D4A9FD}" type="datetimeFigureOut">
              <a:rPr lang="hu-HU" smtClean="0"/>
              <a:t>2020.11.18.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061C-30E4-47AE-AB31-3CE6BD3A13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3430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BFF6-D9ED-42E2-84D0-230611D4A9FD}" type="datetimeFigureOut">
              <a:rPr lang="hu-HU" smtClean="0"/>
              <a:t>2020.11.18.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061C-30E4-47AE-AB31-3CE6BD3A13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2323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BFF6-D9ED-42E2-84D0-230611D4A9FD}" type="datetimeFigureOut">
              <a:rPr lang="hu-HU" smtClean="0"/>
              <a:t>2020.11.18.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061C-30E4-47AE-AB31-3CE6BD3A13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529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BFF6-D9ED-42E2-84D0-230611D4A9FD}" type="datetimeFigureOut">
              <a:rPr lang="hu-HU" smtClean="0"/>
              <a:t>2020.11.18.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061C-30E4-47AE-AB31-3CE6BD3A13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1844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BFF6-D9ED-42E2-84D0-230611D4A9FD}" type="datetimeFigureOut">
              <a:rPr lang="hu-HU" smtClean="0"/>
              <a:t>2020.11.18.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061C-30E4-47AE-AB31-3CE6BD3A13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9361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BFF6-D9ED-42E2-84D0-230611D4A9FD}" type="datetimeFigureOut">
              <a:rPr lang="hu-HU" smtClean="0"/>
              <a:t>2020.11.18.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061C-30E4-47AE-AB31-3CE6BD3A13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547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BFF6-D9ED-42E2-84D0-230611D4A9FD}" type="datetimeFigureOut">
              <a:rPr lang="hu-HU" smtClean="0"/>
              <a:t>2020.11.18.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061C-30E4-47AE-AB31-3CE6BD3A13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3641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BFF6-D9ED-42E2-84D0-230611D4A9FD}" type="datetimeFigureOut">
              <a:rPr lang="hu-HU" smtClean="0"/>
              <a:t>2020.11.18.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061C-30E4-47AE-AB31-3CE6BD3A13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251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BFF6-D9ED-42E2-84D0-230611D4A9FD}" type="datetimeFigureOut">
              <a:rPr lang="hu-HU" smtClean="0"/>
              <a:t>2020.11.18.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061C-30E4-47AE-AB31-3CE6BD3A13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8596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BFF6-D9ED-42E2-84D0-230611D4A9FD}" type="datetimeFigureOut">
              <a:rPr lang="hu-HU" smtClean="0"/>
              <a:t>2020.11.18.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061C-30E4-47AE-AB31-3CE6BD3A13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748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7BFF6-D9ED-42E2-84D0-230611D4A9FD}" type="datetimeFigureOut">
              <a:rPr lang="hu-HU" smtClean="0"/>
              <a:t>2020.11.18.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0061C-30E4-47AE-AB31-3CE6BD3A13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256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7BFF6-D9ED-42E2-84D0-230611D4A9FD}" type="datetimeFigureOut">
              <a:rPr lang="hu-HU" smtClean="0"/>
              <a:t>2020.11.18.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0061C-30E4-47AE-AB31-3CE6BD3A13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90027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480457" y="3244334"/>
            <a:ext cx="89480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400" dirty="0" smtClean="0">
                <a:solidFill>
                  <a:srgbClr val="FF0000"/>
                </a:solidFill>
              </a:rPr>
              <a:t>TÚLFESZÜLTSÉGEK ELLENI VÉDELEM </a:t>
            </a:r>
            <a:endParaRPr lang="hu-H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6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28" y="1349828"/>
            <a:ext cx="8425543" cy="520337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895600" y="435428"/>
            <a:ext cx="6945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/>
              <a:t>Kísérleti szikraköz burkolt sodronyon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337762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45029" y="500782"/>
            <a:ext cx="2654764" cy="89255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3200" b="1" i="0" u="none" strike="noStrike" cap="none" normalizeH="0" baseline="0" dirty="0" smtClean="0">
                <a:ln>
                  <a:noFill/>
                </a:ln>
                <a:solidFill>
                  <a:srgbClr val="74191E"/>
                </a:solidFill>
                <a:effectLst/>
                <a:latin typeface="Trebuchet MS" panose="020B0603020202020204" pitchFamily="34" charset="0"/>
              </a:rPr>
              <a:t>Oltócső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 </a:t>
            </a:r>
          </a:p>
        </p:txBody>
      </p:sp>
      <p:pic>
        <p:nvPicPr>
          <p:cNvPr id="2050" name="Picture 2" descr="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993" y="408215"/>
            <a:ext cx="5112593" cy="609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70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800100" y="842032"/>
            <a:ext cx="9372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Az oltócső szerkezete alapvetően két sorba kapcsolt szikraközből áll </a:t>
            </a:r>
            <a:r>
              <a:rPr lang="hu-HU" sz="2400" dirty="0" smtClean="0"/>
              <a:t>. </a:t>
            </a:r>
            <a:r>
              <a:rPr lang="hu-HU" sz="2400" dirty="0"/>
              <a:t>Az </a:t>
            </a:r>
            <a:r>
              <a:rPr lang="hu-HU" sz="2400" dirty="0" err="1"/>
              <a:t>előszikraköz</a:t>
            </a:r>
            <a:r>
              <a:rPr lang="hu-HU" sz="2400" dirty="0"/>
              <a:t> normális üzemviszonyok között a hálózatról leválasztja a készüléket. Ebben az esetben tehát az üzemi feszültség nem roncsolja feleslegesen a gázfejlesztő anyagból készült oltókamrát és a </a:t>
            </a:r>
            <a:r>
              <a:rPr lang="hu-HU" sz="2400" dirty="0" err="1"/>
              <a:t>főszikraköz</a:t>
            </a:r>
            <a:r>
              <a:rPr lang="hu-HU" sz="2400" dirty="0"/>
              <a:t> elektródáit. Az oltócső megszólalási feszültségét döntően az elő- és a </a:t>
            </a:r>
            <a:r>
              <a:rPr lang="hu-HU" sz="2400" dirty="0" err="1"/>
              <a:t>főszikraköz</a:t>
            </a:r>
            <a:r>
              <a:rPr lang="hu-HU" sz="2400" dirty="0"/>
              <a:t> hossza szabja meg. A két szikraköz nagyságának megválasztásánál arra kell törekedni, hogy eredőben a legkisebb megszólalási feszültség adódjon. Az </a:t>
            </a:r>
            <a:r>
              <a:rPr lang="hu-HU" sz="2400" dirty="0" err="1"/>
              <a:t>előszikraköz</a:t>
            </a:r>
            <a:r>
              <a:rPr lang="hu-HU" sz="2400" dirty="0"/>
              <a:t> nagyságának megállapításánál tekintettel kell lenni arra, hogy az </a:t>
            </a:r>
            <a:r>
              <a:rPr lang="hu-HU" sz="2400" dirty="0" err="1"/>
              <a:t>előszikraköznek</a:t>
            </a:r>
            <a:r>
              <a:rPr lang="hu-HU" sz="2400" dirty="0"/>
              <a:t> biztosítani kell az oltócső hatásos leválasztását a hálózatról, a </a:t>
            </a:r>
            <a:r>
              <a:rPr lang="hu-HU" sz="2400" dirty="0" err="1"/>
              <a:t>főszikraköz</a:t>
            </a:r>
            <a:r>
              <a:rPr lang="hu-HU" sz="2400" dirty="0"/>
              <a:t> nagyságának megállapításánál pedig az ívoltás követelményeit kell figyelembe </a:t>
            </a:r>
            <a:r>
              <a:rPr lang="hu-HU" sz="2400" dirty="0" smtClean="0"/>
              <a:t>venni. </a:t>
            </a:r>
            <a:r>
              <a:rPr lang="hu-HU" sz="2400" dirty="0"/>
              <a:t>Az oltócső önoltó típusú megszakítónak tekinthető,</a:t>
            </a:r>
          </a:p>
        </p:txBody>
      </p:sp>
    </p:spTree>
    <p:extLst>
      <p:ext uri="{BB962C8B-B14F-4D97-AF65-F5344CB8AC3E}">
        <p14:creationId xmlns:p14="http://schemas.microsoft.com/office/powerpoint/2010/main" val="66796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ácsa 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486" y="1045029"/>
            <a:ext cx="8011884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2481943" y="283029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OC oltócsövek KÖF hálózaton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66638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111232" y="729732"/>
            <a:ext cx="41306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dirty="0">
                <a:solidFill>
                  <a:srgbClr val="FF0000"/>
                </a:solidFill>
              </a:rPr>
              <a:t>Túlfeszültséglevezető</a:t>
            </a:r>
          </a:p>
        </p:txBody>
      </p:sp>
      <p:sp>
        <p:nvSpPr>
          <p:cNvPr id="3" name="Téglalap 2"/>
          <p:cNvSpPr/>
          <p:nvPr/>
        </p:nvSpPr>
        <p:spPr>
          <a:xfrm>
            <a:off x="1047348" y="1957311"/>
            <a:ext cx="101050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/>
              <a:t>A túlfeszültséglevezető lényegében sorba kapcsolt szikraközöket és feszültségfüggő ellenállásokat tartalmaz. </a:t>
            </a:r>
            <a:r>
              <a:rPr lang="hu-HU" sz="2800" dirty="0" smtClean="0"/>
              <a:t>Az </a:t>
            </a:r>
            <a:r>
              <a:rPr lang="hu-HU" sz="2800" dirty="0"/>
              <a:t>ábrán látható helyettesítő kapcsolás szerint a szikraközökkel potenciálvezérlő ellenállások is vannak párhuzamosan kapcsolva, és ezekkel vannak sorba kötve a nemlineáris levezető ellenállások, amelyek kis feszültség esetén nagy, nagy feszültség esetén kis ellenállást képviselnek az ábrán szintén látható karakterisztika szerint, amelynek matematikai közelítése</a:t>
            </a:r>
            <a:r>
              <a:rPr lang="hu-HU" sz="2800" dirty="0" smtClean="0"/>
              <a:t>:</a:t>
            </a:r>
          </a:p>
          <a:p>
            <a:endParaRPr lang="hu-HU" sz="2800" dirty="0" smtClean="0"/>
          </a:p>
          <a:p>
            <a:r>
              <a:rPr lang="hu-HU" sz="2800" dirty="0" smtClean="0"/>
              <a:t>  </a:t>
            </a:r>
            <a:r>
              <a:rPr lang="hu-HU" sz="2800" dirty="0"/>
              <a:t>nemlinearitási tényező: </a:t>
            </a:r>
            <a:r>
              <a:rPr lang="el-GR" sz="2800" dirty="0"/>
              <a:t>α=4...5 </a:t>
            </a:r>
            <a:r>
              <a:rPr lang="hu-HU" sz="2800" dirty="0"/>
              <a:t>értékű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314" y="5339442"/>
            <a:ext cx="2628900" cy="65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86" y="1"/>
            <a:ext cx="2955471" cy="671104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49" y="555171"/>
            <a:ext cx="5995307" cy="584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0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8" y="571500"/>
            <a:ext cx="6057899" cy="3331029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404257" y="4396965"/>
            <a:ext cx="83928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A túlfeszültséglevezető akkor kezd működni, amikor a feszültség a túlfeszültség-levezető kapcsain eléri a szikraközök megszólalási feszültségét. Ekkor a szikraközök átütnek, és a túlfeszültséget okozó töltés nagy része egy nagy levezetési áramimpulzus formájában a kis értékű nemlineáris ellenálláson keresztül lefolyik a földbe</a:t>
            </a:r>
          </a:p>
        </p:txBody>
      </p:sp>
    </p:spTree>
    <p:extLst>
      <p:ext uri="{BB962C8B-B14F-4D97-AF65-F5344CB8AC3E}">
        <p14:creationId xmlns:p14="http://schemas.microsoft.com/office/powerpoint/2010/main" val="41069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34785" y="702128"/>
            <a:ext cx="6743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dirty="0">
                <a:solidFill>
                  <a:srgbClr val="FF0000"/>
                </a:solidFill>
              </a:rPr>
              <a:t>Fémoxid túlfeszültségkorlátozó</a:t>
            </a:r>
          </a:p>
        </p:txBody>
      </p:sp>
      <p:sp>
        <p:nvSpPr>
          <p:cNvPr id="3" name="Téglalap 2"/>
          <p:cNvSpPr/>
          <p:nvPr/>
        </p:nvSpPr>
        <p:spPr>
          <a:xfrm>
            <a:off x="1240971" y="1859340"/>
            <a:ext cx="9584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A</a:t>
            </a:r>
            <a:r>
              <a:rPr lang="hu-HU" sz="2400" dirty="0" smtClean="0"/>
              <a:t> </a:t>
            </a:r>
            <a:r>
              <a:rPr lang="hu-HU" sz="2400" dirty="0"/>
              <a:t>hagyományos túlfeszültséglevezető esetében a szikraközre csak azért volt szükség, mert az 50 Hz-es üzemi feszültség által áthajtott több száz A értékű maradékáramot meg kellett szakítani. Ellenkező esetben a levezető ellenállások rövid időn belül, túlmelegedés következtében, tönkrementek volna. A levezető ellenállás </a:t>
            </a:r>
            <a:r>
              <a:rPr lang="el-GR" sz="2400" dirty="0"/>
              <a:t>α </a:t>
            </a:r>
            <a:r>
              <a:rPr lang="hu-HU" sz="2400" dirty="0"/>
              <a:t>nemlinearitási tényezőjének növelésével </a:t>
            </a:r>
            <a:r>
              <a:rPr lang="hu-HU" sz="2400" dirty="0" smtClean="0"/>
              <a:t>a </a:t>
            </a:r>
            <a:r>
              <a:rPr lang="hu-HU" sz="2400" dirty="0"/>
              <a:t>maradékáram egyre kisebb értékű lesz és a karakterisztika egyre inkább megközelíti az ideálisnak tekinthető </a:t>
            </a:r>
            <a:r>
              <a:rPr lang="el-GR" sz="2400" dirty="0"/>
              <a:t>α =; ∞ </a:t>
            </a:r>
            <a:r>
              <a:rPr lang="hu-HU" sz="2400" dirty="0"/>
              <a:t>paraméterű függvénygörbét. Ily módon olyan kis maradékáram érhető el, amelyet az ellenállás tartósan termikusan elvisel.</a:t>
            </a:r>
          </a:p>
        </p:txBody>
      </p:sp>
    </p:spTree>
    <p:extLst>
      <p:ext uri="{BB962C8B-B14F-4D97-AF65-F5344CB8AC3E}">
        <p14:creationId xmlns:p14="http://schemas.microsoft.com/office/powerpoint/2010/main" val="56284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215243" y="939418"/>
            <a:ext cx="772885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/>
              <a:t>Szilárdtestfizikai kutatások során jutottak el </a:t>
            </a:r>
            <a:r>
              <a:rPr lang="hu-HU" sz="2000" dirty="0" err="1"/>
              <a:t>ZnO</a:t>
            </a:r>
            <a:r>
              <a:rPr lang="hu-HU" sz="2000" dirty="0"/>
              <a:t> kerámia </a:t>
            </a:r>
            <a:r>
              <a:rPr lang="hu-HU" sz="2000" dirty="0" err="1"/>
              <a:t>kompozició</a:t>
            </a:r>
            <a:r>
              <a:rPr lang="hu-HU" sz="2000" dirty="0"/>
              <a:t> alkalmazásához. A levezető ellenállás mintegy 90%-</a:t>
            </a:r>
            <a:r>
              <a:rPr lang="hu-HU" sz="2000" dirty="0" err="1"/>
              <a:t>ában</a:t>
            </a:r>
            <a:r>
              <a:rPr lang="hu-HU" sz="2000" dirty="0"/>
              <a:t> </a:t>
            </a:r>
            <a:r>
              <a:rPr lang="hu-HU" sz="2000" dirty="0" err="1"/>
              <a:t>ZnO</a:t>
            </a:r>
            <a:r>
              <a:rPr lang="hu-HU" sz="2000" dirty="0"/>
              <a:t> kerámia-alapanyagot, a többi részében adalékanyagokat (bizmut- és kobaltoxid) tartalmaz. Ezen anyagok finom, porszerű keverékéből sajtolással állítják elő a tárcsa </a:t>
            </a:r>
            <a:r>
              <a:rPr lang="hu-HU" sz="2000" dirty="0" err="1" smtClean="0"/>
              <a:t>alakokat.A</a:t>
            </a:r>
            <a:r>
              <a:rPr lang="hu-HU" sz="2000" dirty="0" smtClean="0"/>
              <a:t> </a:t>
            </a:r>
            <a:r>
              <a:rPr lang="hu-HU" sz="2000" dirty="0"/>
              <a:t>szilárd állapotú, 10...20 </a:t>
            </a:r>
            <a:r>
              <a:rPr lang="el-GR" sz="2000" dirty="0"/>
              <a:t>μ</a:t>
            </a:r>
            <a:r>
              <a:rPr lang="hu-HU" sz="2000" dirty="0"/>
              <a:t>m nagyságú (a kobaltoxid diffúziója folytán viszonylag jó vezetővé tett) </a:t>
            </a:r>
            <a:r>
              <a:rPr lang="hu-HU" sz="2000" dirty="0" err="1"/>
              <a:t>ZnO</a:t>
            </a:r>
            <a:r>
              <a:rPr lang="hu-HU" sz="2000" dirty="0"/>
              <a:t>-szemcsék között igen vékony (kb. 0,01 </a:t>
            </a:r>
            <a:r>
              <a:rPr lang="el-GR" sz="2000" dirty="0"/>
              <a:t>μ</a:t>
            </a:r>
            <a:r>
              <a:rPr lang="hu-HU" sz="2000" dirty="0"/>
              <a:t>m) bizmutoxid réteg képződik. Ez a diódákéhoz hasonló záróréteg felelős az ellenállás nemlineáris viselkedésért. Kis villamos térerősség esetén a bizmutoxid réteg gátolja az elektronok mozgását és csak igen kis kapacitív áram folyik át a levezetőn. A térerősség növelésével az elektronok - az alagúthatás következtében - átlépve az elektrongátat az ellenállás igen kicsiny értékűre csökken (végezetül csak a kobaltoxiddal csökkentett </a:t>
            </a:r>
            <a:r>
              <a:rPr lang="hu-HU" sz="2000" dirty="0" err="1"/>
              <a:t>ZnO</a:t>
            </a:r>
            <a:r>
              <a:rPr lang="hu-HU" sz="2000" dirty="0"/>
              <a:t>-szemcsék ellenállására). A levezetőn belül az áramutak cinkoxid-szemcsék általában soros kapcsolásából alakulnak ki.</a:t>
            </a:r>
          </a:p>
        </p:txBody>
      </p:sp>
    </p:spTree>
    <p:extLst>
      <p:ext uri="{BB962C8B-B14F-4D97-AF65-F5344CB8AC3E}">
        <p14:creationId xmlns:p14="http://schemas.microsoft.com/office/powerpoint/2010/main" val="306694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43" y="702127"/>
            <a:ext cx="10352314" cy="4538662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048000" y="517956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/>
              <a:t>Levezető ellenállások E-J karakterisztikái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769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279071" y="2030186"/>
            <a:ext cx="8948058" cy="139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431471" y="2182586"/>
            <a:ext cx="894805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rgbClr val="FF0000"/>
                </a:solidFill>
              </a:rPr>
              <a:t>Túlfeszültség</a:t>
            </a:r>
            <a:r>
              <a:rPr lang="hu-HU" sz="2800" dirty="0"/>
              <a:t>: ha a hálózat ill. a villamos berendezés valamely feszültség alatt álló pontja és a föld között, vagy két feszültség alatt álló pontja között a feszültség csúcsértéke (bármilyen rövid időre is) meghaladja a normál üzemi viszonyok esetében fennálló értéket</a:t>
            </a:r>
            <a:r>
              <a:rPr lang="hu-HU" sz="2800" dirty="0" smtClean="0"/>
              <a:t>.</a:t>
            </a:r>
          </a:p>
          <a:p>
            <a:r>
              <a:rPr lang="hu-HU" sz="2800" dirty="0" smtClean="0"/>
              <a:t> </a:t>
            </a:r>
            <a:r>
              <a:rPr lang="hu-HU" sz="2800" dirty="0"/>
              <a:t>A túlfeszültségek keletkezésének módja</a:t>
            </a:r>
            <a:r>
              <a:rPr lang="hu-HU" sz="2800" dirty="0" smtClean="0"/>
              <a:t>:</a:t>
            </a:r>
          </a:p>
          <a:p>
            <a:endParaRPr lang="hu-HU" sz="2800" dirty="0" smtClean="0"/>
          </a:p>
          <a:p>
            <a:r>
              <a:rPr lang="hu-HU" sz="2800" dirty="0" smtClean="0"/>
              <a:t>• </a:t>
            </a:r>
            <a:r>
              <a:rPr lang="hu-HU" sz="2800" dirty="0"/>
              <a:t>Belső eredetű </a:t>
            </a:r>
            <a:r>
              <a:rPr lang="hu-HU" sz="2800" dirty="0" smtClean="0"/>
              <a:t>túlfeszültségek </a:t>
            </a:r>
          </a:p>
          <a:p>
            <a:r>
              <a:rPr lang="hu-HU" sz="2800" dirty="0" smtClean="0"/>
              <a:t>• </a:t>
            </a:r>
            <a:r>
              <a:rPr lang="hu-HU" sz="2800" dirty="0"/>
              <a:t>Külső, vagy légköri eredetű túlfeszültségek </a:t>
            </a:r>
          </a:p>
        </p:txBody>
      </p:sp>
    </p:spTree>
    <p:extLst>
      <p:ext uri="{BB962C8B-B14F-4D97-AF65-F5344CB8AC3E}">
        <p14:creationId xmlns:p14="http://schemas.microsoft.com/office/powerpoint/2010/main" val="81080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383"/>
          <p:cNvPicPr/>
          <p:nvPr/>
        </p:nvPicPr>
        <p:blipFill>
          <a:blip r:embed="rId2"/>
          <a:stretch>
            <a:fillRect/>
          </a:stretch>
        </p:blipFill>
        <p:spPr>
          <a:xfrm>
            <a:off x="1088572" y="1045029"/>
            <a:ext cx="6117771" cy="54864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033658" y="456141"/>
            <a:ext cx="4049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/>
              <a:t>Fémoxid (</a:t>
            </a:r>
            <a:r>
              <a:rPr lang="hu-HU" sz="3200" b="1" dirty="0" err="1" smtClean="0"/>
              <a:t>ZnO</a:t>
            </a:r>
            <a:r>
              <a:rPr lang="hu-HU" sz="3200" b="1" dirty="0" smtClean="0"/>
              <a:t>) </a:t>
            </a:r>
            <a:r>
              <a:rPr lang="hu-HU" sz="3200" b="1" dirty="0" err="1" smtClean="0"/>
              <a:t>túlfesz</a:t>
            </a:r>
            <a:r>
              <a:rPr lang="hu-HU" sz="3200" b="1" dirty="0" smtClean="0"/>
              <a:t>. korlátozók</a:t>
            </a:r>
          </a:p>
          <a:p>
            <a:r>
              <a:rPr lang="hu-HU" sz="3200" b="1" dirty="0"/>
              <a:t>(</a:t>
            </a:r>
            <a:r>
              <a:rPr lang="hu-HU" sz="3200" b="1" dirty="0" smtClean="0"/>
              <a:t>POLIM típus)</a:t>
            </a:r>
            <a:endParaRPr lang="hu-HU" sz="32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1807029" y="1240971"/>
            <a:ext cx="1611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L típus</a:t>
            </a:r>
            <a:endParaRPr lang="hu-HU" sz="2800" dirty="0">
              <a:solidFill>
                <a:srgbClr val="FF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984171" y="1240971"/>
            <a:ext cx="1240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0000"/>
                </a:solidFill>
              </a:rPr>
              <a:t>N típus</a:t>
            </a:r>
            <a:endParaRPr lang="hu-HU" sz="2400" dirty="0">
              <a:solidFill>
                <a:srgbClr val="FF0000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7924801" y="2242458"/>
            <a:ext cx="415834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rgbClr val="FF0000"/>
                </a:solidFill>
              </a:rPr>
              <a:t>Fontos adatai:</a:t>
            </a:r>
          </a:p>
          <a:p>
            <a:endParaRPr lang="hu-HU" sz="3200" dirty="0"/>
          </a:p>
          <a:p>
            <a:r>
              <a:rPr lang="hu-HU" sz="3200" dirty="0">
                <a:solidFill>
                  <a:srgbClr val="002060"/>
                </a:solidFill>
              </a:rPr>
              <a:t>U</a:t>
            </a:r>
            <a:r>
              <a:rPr lang="hu-HU" sz="3200" dirty="0" smtClean="0">
                <a:solidFill>
                  <a:srgbClr val="002060"/>
                </a:solidFill>
              </a:rPr>
              <a:t>r: a hál. </a:t>
            </a:r>
            <a:r>
              <a:rPr lang="hu-HU" sz="3200" dirty="0" err="1" smtClean="0">
                <a:solidFill>
                  <a:srgbClr val="002060"/>
                </a:solidFill>
              </a:rPr>
              <a:t>max</a:t>
            </a:r>
            <a:r>
              <a:rPr lang="hu-HU" sz="3200" dirty="0" smtClean="0">
                <a:solidFill>
                  <a:srgbClr val="002060"/>
                </a:solidFill>
              </a:rPr>
              <a:t>. fesz.(kV)</a:t>
            </a:r>
          </a:p>
          <a:p>
            <a:r>
              <a:rPr lang="hu-HU" sz="3200" dirty="0" err="1" smtClean="0">
                <a:solidFill>
                  <a:srgbClr val="002060"/>
                </a:solidFill>
              </a:rPr>
              <a:t>Uc</a:t>
            </a:r>
            <a:r>
              <a:rPr lang="hu-HU" sz="3200" dirty="0" smtClean="0">
                <a:solidFill>
                  <a:srgbClr val="002060"/>
                </a:solidFill>
              </a:rPr>
              <a:t>: a TK </a:t>
            </a:r>
            <a:r>
              <a:rPr lang="hu-HU" sz="3200" dirty="0" err="1" smtClean="0">
                <a:solidFill>
                  <a:srgbClr val="002060"/>
                </a:solidFill>
              </a:rPr>
              <a:t>névl.fesz</a:t>
            </a:r>
            <a:r>
              <a:rPr lang="hu-HU" sz="3200" dirty="0" smtClean="0">
                <a:solidFill>
                  <a:srgbClr val="002060"/>
                </a:solidFill>
              </a:rPr>
              <a:t>.(kV)</a:t>
            </a:r>
          </a:p>
          <a:p>
            <a:r>
              <a:rPr lang="hu-HU" sz="3200" dirty="0" err="1" smtClean="0">
                <a:solidFill>
                  <a:srgbClr val="002060"/>
                </a:solidFill>
              </a:rPr>
              <a:t>In</a:t>
            </a:r>
            <a:r>
              <a:rPr lang="hu-HU" sz="3200" dirty="0" smtClean="0">
                <a:solidFill>
                  <a:srgbClr val="002060"/>
                </a:solidFill>
              </a:rPr>
              <a:t>: levezetési áram (</a:t>
            </a:r>
            <a:r>
              <a:rPr lang="hu-HU" sz="3200" dirty="0" err="1" smtClean="0">
                <a:solidFill>
                  <a:srgbClr val="002060"/>
                </a:solidFill>
              </a:rPr>
              <a:t>kA</a:t>
            </a:r>
            <a:r>
              <a:rPr lang="hu-HU" sz="3200" dirty="0" smtClean="0">
                <a:solidFill>
                  <a:srgbClr val="002060"/>
                </a:solidFill>
              </a:rPr>
              <a:t>)</a:t>
            </a:r>
          </a:p>
          <a:p>
            <a:r>
              <a:rPr lang="hu-HU" sz="3200" dirty="0" smtClean="0">
                <a:solidFill>
                  <a:srgbClr val="002060"/>
                </a:solidFill>
              </a:rPr>
              <a:t>Osztály: 1-5 az energia elnyelő képesség (kJ/kV</a:t>
            </a:r>
            <a:r>
              <a:rPr lang="hu-HU" sz="3200" dirty="0" smtClean="0"/>
              <a:t>)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45912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996043" y="1028700"/>
            <a:ext cx="1054825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rgbClr val="FF0000"/>
                </a:solidFill>
              </a:rPr>
              <a:t>A cinkoxid túlfeszültségkorlátozók szerkezeti felépítése </a:t>
            </a:r>
            <a:r>
              <a:rPr lang="hu-HU" dirty="0"/>
              <a:t>is rendkívül egyszerű akár a porcelánházas, akár a polimerházas (szilikongumi) levezetőt tekintjük. Az </a:t>
            </a:r>
            <a:r>
              <a:rPr lang="hu-HU" dirty="0" smtClean="0"/>
              <a:t>utóbbiról </a:t>
            </a:r>
            <a:r>
              <a:rPr lang="hu-HU" dirty="0"/>
              <a:t>mutatunk be egy részletrajzot </a:t>
            </a:r>
            <a:r>
              <a:rPr lang="hu-HU" dirty="0" smtClean="0"/>
              <a:t>az ábrán</a:t>
            </a:r>
            <a:r>
              <a:rPr lang="hu-HU" dirty="0"/>
              <a:t>. A </a:t>
            </a:r>
            <a:r>
              <a:rPr lang="hu-HU" dirty="0" err="1"/>
              <a:t>ZnO</a:t>
            </a:r>
            <a:r>
              <a:rPr lang="hu-HU" dirty="0"/>
              <a:t>-tárcsákat szorosan egymáshoz szorítva helyezik el a légmentesen lezárt szilikongumi-házban, amelynek két végét a csatlakoztatásra szolgáló fémszerelvényekkel látják el.</a:t>
            </a:r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Polimerházas </a:t>
            </a:r>
            <a:r>
              <a:rPr lang="hu-HU" dirty="0" err="1"/>
              <a:t>ZnO</a:t>
            </a:r>
            <a:r>
              <a:rPr lang="hu-HU" dirty="0"/>
              <a:t> túlfeszültségkorlátozó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044" y="2971800"/>
            <a:ext cx="5776912" cy="218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5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891392"/>
            <a:ext cx="4572000" cy="383449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481943" y="283029"/>
            <a:ext cx="6662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/>
              <a:t>Kisfeszültségű hálózati alkalmazás</a:t>
            </a:r>
            <a:endParaRPr lang="hu-HU" sz="3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4" y="1891392"/>
            <a:ext cx="5334000" cy="383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8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14" y="1315397"/>
            <a:ext cx="8186057" cy="5281346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74915" y="348342"/>
            <a:ext cx="8665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/>
              <a:t>Épületvillamossági alkalmazás</a:t>
            </a:r>
            <a:endParaRPr lang="hu-HU" sz="3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771" y="696686"/>
            <a:ext cx="2852057" cy="3635829"/>
          </a:xfrm>
          <a:prstGeom prst="rect">
            <a:avLst/>
          </a:prstGeom>
        </p:spPr>
      </p:pic>
      <p:cxnSp>
        <p:nvCxnSpPr>
          <p:cNvPr id="14" name="Egyenes összekötő nyíllal 13"/>
          <p:cNvCxnSpPr>
            <a:stCxn id="4" idx="1"/>
          </p:cNvCxnSpPr>
          <p:nvPr/>
        </p:nvCxnSpPr>
        <p:spPr>
          <a:xfrm flipH="1">
            <a:off x="4441371" y="2514601"/>
            <a:ext cx="4724400" cy="2721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79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177143" y="811374"/>
            <a:ext cx="87303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 smtClean="0">
                <a:solidFill>
                  <a:srgbClr val="00B0F0"/>
                </a:solidFill>
              </a:rPr>
              <a:t>Elektronikai </a:t>
            </a:r>
            <a:r>
              <a:rPr lang="hu-HU" sz="3200" dirty="0">
                <a:solidFill>
                  <a:srgbClr val="00B0F0"/>
                </a:solidFill>
              </a:rPr>
              <a:t>túlfeszültségvédelmi eszközök</a:t>
            </a:r>
          </a:p>
        </p:txBody>
      </p:sp>
      <p:sp>
        <p:nvSpPr>
          <p:cNvPr id="3" name="Téglalap 2"/>
          <p:cNvSpPr/>
          <p:nvPr/>
        </p:nvSpPr>
        <p:spPr>
          <a:xfrm>
            <a:off x="684179" y="1676791"/>
            <a:ext cx="5350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/>
              <a:t>Fémoxid túlfeszültségkorlátozó (</a:t>
            </a:r>
            <a:r>
              <a:rPr lang="hu-HU" sz="2400" dirty="0" err="1"/>
              <a:t>varisztor</a:t>
            </a:r>
            <a:r>
              <a:rPr lang="hu-HU" sz="2400" dirty="0"/>
              <a:t>)</a:t>
            </a:r>
          </a:p>
        </p:txBody>
      </p:sp>
      <p:sp>
        <p:nvSpPr>
          <p:cNvPr id="4" name="Téglalap 3"/>
          <p:cNvSpPr/>
          <p:nvPr/>
        </p:nvSpPr>
        <p:spPr>
          <a:xfrm>
            <a:off x="684179" y="2357542"/>
            <a:ext cx="5008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/>
              <a:t>Nemesgáztöltésű túlfeszültséglevezető</a:t>
            </a:r>
          </a:p>
        </p:txBody>
      </p:sp>
      <p:sp>
        <p:nvSpPr>
          <p:cNvPr id="5" name="Téglalap 4"/>
          <p:cNvSpPr/>
          <p:nvPr/>
        </p:nvSpPr>
        <p:spPr>
          <a:xfrm>
            <a:off x="684179" y="3244334"/>
            <a:ext cx="60081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Védődióda (</a:t>
            </a:r>
            <a:r>
              <a:rPr lang="hu-HU" sz="2400" dirty="0" err="1" smtClean="0"/>
              <a:t>szupresszor</a:t>
            </a:r>
            <a:r>
              <a:rPr lang="hu-HU" sz="2400" dirty="0" smtClean="0"/>
              <a:t>)</a:t>
            </a:r>
            <a:endParaRPr lang="hu-HU" sz="24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670" y="1396148"/>
            <a:ext cx="2530929" cy="184818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2875" y="3881345"/>
            <a:ext cx="1862747" cy="230174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925085"/>
            <a:ext cx="3048000" cy="2655329"/>
          </a:xfrm>
          <a:prstGeom prst="rect">
            <a:avLst/>
          </a:prstGeom>
        </p:spPr>
      </p:pic>
      <p:cxnSp>
        <p:nvCxnSpPr>
          <p:cNvPr id="11" name="Egyenes összekötő nyíllal 10"/>
          <p:cNvCxnSpPr/>
          <p:nvPr/>
        </p:nvCxnSpPr>
        <p:spPr>
          <a:xfrm>
            <a:off x="3124985" y="3690257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>
            <a:off x="3559629" y="4109751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zögletes összekötő 14"/>
          <p:cNvCxnSpPr/>
          <p:nvPr/>
        </p:nvCxnSpPr>
        <p:spPr>
          <a:xfrm>
            <a:off x="6034875" y="2612571"/>
            <a:ext cx="1949795" cy="131251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 flipH="1">
            <a:off x="6302829" y="1861457"/>
            <a:ext cx="1502228" cy="48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79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84171" y="3167743"/>
            <a:ext cx="7984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KÖSZÖNÖM A FIGYELMET</a:t>
            </a:r>
            <a:endParaRPr lang="hu-H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93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387929" y="612845"/>
            <a:ext cx="9960427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/>
              <a:t> </a:t>
            </a:r>
            <a:r>
              <a:rPr lang="hu-HU" sz="3200" dirty="0">
                <a:solidFill>
                  <a:srgbClr val="FF0000"/>
                </a:solidFill>
              </a:rPr>
              <a:t>Belső eredetű túlfeszültségek </a:t>
            </a:r>
            <a:endParaRPr lang="hu-HU" sz="3200" dirty="0" smtClean="0">
              <a:solidFill>
                <a:srgbClr val="FF0000"/>
              </a:solidFill>
            </a:endParaRPr>
          </a:p>
          <a:p>
            <a:r>
              <a:rPr lang="hu-HU" dirty="0" smtClean="0"/>
              <a:t>Feszültségmentes </a:t>
            </a:r>
            <a:r>
              <a:rPr lang="hu-HU" dirty="0"/>
              <a:t>berendezésben nem léphet fel</a:t>
            </a:r>
            <a:r>
              <a:rPr lang="hu-HU" dirty="0" smtClean="0"/>
              <a:t>!</a:t>
            </a:r>
          </a:p>
          <a:p>
            <a:endParaRPr lang="hu-HU" dirty="0" smtClean="0">
              <a:solidFill>
                <a:srgbClr val="C00000"/>
              </a:solidFill>
            </a:endParaRPr>
          </a:p>
          <a:p>
            <a:r>
              <a:rPr lang="hu-HU" sz="2800" dirty="0" smtClean="0">
                <a:solidFill>
                  <a:srgbClr val="C00000"/>
                </a:solidFill>
              </a:rPr>
              <a:t> </a:t>
            </a:r>
            <a:r>
              <a:rPr lang="hu-HU" sz="2800" dirty="0">
                <a:solidFill>
                  <a:srgbClr val="C00000"/>
                </a:solidFill>
              </a:rPr>
              <a:t>Kapcsolási </a:t>
            </a:r>
            <a:r>
              <a:rPr lang="hu-HU" sz="2800" dirty="0" smtClean="0">
                <a:solidFill>
                  <a:srgbClr val="C00000"/>
                </a:solidFill>
              </a:rPr>
              <a:t>túlfeszültségek</a:t>
            </a:r>
          </a:p>
          <a:p>
            <a:r>
              <a:rPr lang="hu-HU" dirty="0" smtClean="0"/>
              <a:t> </a:t>
            </a:r>
            <a:r>
              <a:rPr lang="hu-HU" dirty="0"/>
              <a:t>Az áram és feszültség viszonyok hirtelen megváltozása szándékos kapcsolások esetén. Ki- vagy bekapcsolások ill. hiba (zárlat) válthatja ki</a:t>
            </a:r>
            <a:r>
              <a:rPr lang="hu-HU" dirty="0" smtClean="0"/>
              <a:t>.</a:t>
            </a:r>
          </a:p>
          <a:p>
            <a:r>
              <a:rPr lang="hu-HU" dirty="0" smtClean="0"/>
              <a:t> </a:t>
            </a:r>
            <a:r>
              <a:rPr lang="hu-HU" dirty="0"/>
              <a:t>Tranziens jellegű, rövid idő alatt lecsengő. Pl. terheletlen hosszú szabadvezeték, vagy kábel töltőáramának megszakítása</a:t>
            </a:r>
            <a:r>
              <a:rPr lang="hu-HU" dirty="0" smtClean="0"/>
              <a:t>.</a:t>
            </a:r>
          </a:p>
          <a:p>
            <a:r>
              <a:rPr lang="hu-HU" dirty="0" smtClean="0"/>
              <a:t> </a:t>
            </a:r>
            <a:r>
              <a:rPr lang="hu-HU" dirty="0"/>
              <a:t>Kapacitív áramok megszakításakor az ív megszakítón belüli többszöri visszagyújtása </a:t>
            </a:r>
            <a:endParaRPr lang="hu-HU" dirty="0" smtClean="0"/>
          </a:p>
          <a:p>
            <a:endParaRPr lang="hu-HU" dirty="0" smtClean="0">
              <a:solidFill>
                <a:srgbClr val="C00000"/>
              </a:solidFill>
            </a:endParaRPr>
          </a:p>
          <a:p>
            <a:r>
              <a:rPr lang="hu-HU" sz="2800" dirty="0" smtClean="0">
                <a:solidFill>
                  <a:srgbClr val="C00000"/>
                </a:solidFill>
              </a:rPr>
              <a:t>Üzemi </a:t>
            </a:r>
            <a:r>
              <a:rPr lang="hu-HU" sz="2800" dirty="0">
                <a:solidFill>
                  <a:srgbClr val="C00000"/>
                </a:solidFill>
              </a:rPr>
              <a:t>frekvenciájú túlfeszültségek </a:t>
            </a:r>
            <a:endParaRPr lang="hu-HU" sz="2800" dirty="0" smtClean="0">
              <a:solidFill>
                <a:srgbClr val="C00000"/>
              </a:solidFill>
            </a:endParaRPr>
          </a:p>
          <a:p>
            <a:r>
              <a:rPr lang="hu-HU" dirty="0" smtClean="0"/>
              <a:t>A </a:t>
            </a:r>
            <a:r>
              <a:rPr lang="hu-HU" dirty="0"/>
              <a:t>hálózati berendezések rendellenes üzemekor, például a hálózati terhelés hirtelen lekapcsolásakor, feszültségszabályozók helytelen működésekor, földzárlatok fellépésekor </a:t>
            </a:r>
            <a:endParaRPr lang="hu-HU" dirty="0" smtClean="0"/>
          </a:p>
          <a:p>
            <a:endParaRPr lang="hu-HU" dirty="0" smtClean="0">
              <a:solidFill>
                <a:srgbClr val="C00000"/>
              </a:solidFill>
            </a:endParaRPr>
          </a:p>
          <a:p>
            <a:r>
              <a:rPr lang="hu-HU" sz="2800" dirty="0" smtClean="0">
                <a:solidFill>
                  <a:srgbClr val="C00000"/>
                </a:solidFill>
              </a:rPr>
              <a:t>Rezonanciás </a:t>
            </a:r>
            <a:r>
              <a:rPr lang="hu-HU" sz="2800" dirty="0">
                <a:solidFill>
                  <a:srgbClr val="C00000"/>
                </a:solidFill>
              </a:rPr>
              <a:t>túlfeszültségek </a:t>
            </a:r>
            <a:endParaRPr lang="hu-HU" sz="2800" dirty="0" smtClean="0">
              <a:solidFill>
                <a:srgbClr val="C00000"/>
              </a:solidFill>
            </a:endParaRPr>
          </a:p>
          <a:p>
            <a:r>
              <a:rPr lang="hu-HU" dirty="0" smtClean="0"/>
              <a:t>Amikor </a:t>
            </a:r>
            <a:r>
              <a:rPr lang="hu-HU" dirty="0"/>
              <a:t>a vezeték, gép és berendezés induktivitása és kapacitása olyan rezonáns kört alkot, amely saját frekvenciája közel esik a tápfeszültség frekvenciájához. Ritkán fordul elő, de hosszabb ideig tart és erősen igénybe veszi a berendezés szigetelését. </a:t>
            </a:r>
          </a:p>
          <a:p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920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96687" y="326571"/>
            <a:ext cx="11125199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 </a:t>
            </a:r>
            <a:r>
              <a:rPr lang="hu-HU" sz="3600" dirty="0">
                <a:solidFill>
                  <a:srgbClr val="7030A0"/>
                </a:solidFill>
              </a:rPr>
              <a:t>Légköri eredetű </a:t>
            </a:r>
            <a:r>
              <a:rPr lang="hu-HU" sz="3600" dirty="0" smtClean="0">
                <a:solidFill>
                  <a:srgbClr val="7030A0"/>
                </a:solidFill>
              </a:rPr>
              <a:t>túlfeszültségek</a:t>
            </a:r>
          </a:p>
          <a:p>
            <a:r>
              <a:rPr lang="hu-HU" dirty="0" smtClean="0"/>
              <a:t> </a:t>
            </a:r>
          </a:p>
          <a:p>
            <a:r>
              <a:rPr lang="hu-HU" dirty="0" smtClean="0"/>
              <a:t>Független </a:t>
            </a:r>
            <a:r>
              <a:rPr lang="hu-HU" dirty="0"/>
              <a:t>a berendezés feszültség alatt lévő vagy feszültségmentes állapotától. Kiváltó oka a villámcsapás </a:t>
            </a:r>
            <a:endParaRPr lang="hu-HU" dirty="0" smtClean="0"/>
          </a:p>
          <a:p>
            <a:endParaRPr lang="hu-HU" dirty="0"/>
          </a:p>
          <a:p>
            <a:r>
              <a:rPr lang="hu-HU" sz="2800" dirty="0" smtClean="0">
                <a:solidFill>
                  <a:srgbClr val="FF0000"/>
                </a:solidFill>
              </a:rPr>
              <a:t>Közvetlen </a:t>
            </a:r>
            <a:r>
              <a:rPr lang="hu-HU" sz="2800" dirty="0">
                <a:solidFill>
                  <a:srgbClr val="FF0000"/>
                </a:solidFill>
              </a:rPr>
              <a:t>villámcsapás</a:t>
            </a:r>
            <a:r>
              <a:rPr lang="hu-HU" sz="2800" dirty="0" smtClean="0">
                <a:solidFill>
                  <a:srgbClr val="FF0000"/>
                </a:solidFill>
              </a:rPr>
              <a:t>:</a:t>
            </a:r>
          </a:p>
          <a:p>
            <a:endParaRPr lang="hu-HU" dirty="0" smtClean="0"/>
          </a:p>
          <a:p>
            <a:r>
              <a:rPr lang="hu-HU" dirty="0" smtClean="0"/>
              <a:t> </a:t>
            </a:r>
            <a:r>
              <a:rPr lang="hu-HU" dirty="0"/>
              <a:t>a villám a fázisvezetőt éri</a:t>
            </a:r>
            <a:r>
              <a:rPr lang="hu-HU" dirty="0" smtClean="0"/>
              <a:t>.</a:t>
            </a:r>
          </a:p>
          <a:p>
            <a:endParaRPr lang="hu-HU" sz="2800" dirty="0" smtClean="0">
              <a:solidFill>
                <a:srgbClr val="FF0000"/>
              </a:solidFill>
            </a:endParaRPr>
          </a:p>
          <a:p>
            <a:r>
              <a:rPr lang="hu-HU" sz="2800" dirty="0" smtClean="0">
                <a:solidFill>
                  <a:srgbClr val="FF0000"/>
                </a:solidFill>
              </a:rPr>
              <a:t> </a:t>
            </a:r>
            <a:r>
              <a:rPr lang="hu-HU" sz="2800" dirty="0">
                <a:solidFill>
                  <a:srgbClr val="FF0000"/>
                </a:solidFill>
              </a:rPr>
              <a:t>Visszacsapás</a:t>
            </a:r>
            <a:r>
              <a:rPr lang="hu-HU" sz="2800" dirty="0" smtClean="0">
                <a:solidFill>
                  <a:srgbClr val="FF0000"/>
                </a:solidFill>
              </a:rPr>
              <a:t>:</a:t>
            </a:r>
          </a:p>
          <a:p>
            <a:endParaRPr lang="hu-HU" dirty="0" smtClean="0"/>
          </a:p>
          <a:p>
            <a:r>
              <a:rPr lang="hu-HU" dirty="0" smtClean="0"/>
              <a:t> </a:t>
            </a:r>
            <a:r>
              <a:rPr lang="hu-HU" dirty="0"/>
              <a:t>a szabadvezeték földelt oszlopába vagy a védővezetőbe csap a villám. A földben folyó villámáram a földelés ellenállásán olyan nagy feszültséget hoz létre, hogy megnő a földelt részek potenciálja, az oszlopról a fázisvezetőhöz következik be az átívelés. Ennek veszélye csökkenthető az oszlop kis földelési ellenállásával</a:t>
            </a:r>
            <a:r>
              <a:rPr lang="hu-HU" dirty="0" smtClean="0"/>
              <a:t>.</a:t>
            </a:r>
          </a:p>
          <a:p>
            <a:r>
              <a:rPr lang="hu-HU" dirty="0" smtClean="0"/>
              <a:t> </a:t>
            </a:r>
            <a:endParaRPr lang="hu-HU" sz="2800" dirty="0" smtClean="0"/>
          </a:p>
          <a:p>
            <a:r>
              <a:rPr lang="hu-HU" sz="2800" dirty="0" smtClean="0">
                <a:solidFill>
                  <a:srgbClr val="FF0000"/>
                </a:solidFill>
              </a:rPr>
              <a:t>Indukált </a:t>
            </a:r>
            <a:r>
              <a:rPr lang="hu-HU" sz="2800" dirty="0">
                <a:solidFill>
                  <a:srgbClr val="FF0000"/>
                </a:solidFill>
              </a:rPr>
              <a:t>túlfeszültségek: </a:t>
            </a:r>
            <a:endParaRPr lang="hu-HU" sz="2800" dirty="0" smtClean="0">
              <a:solidFill>
                <a:srgbClr val="FF0000"/>
              </a:solidFill>
            </a:endParaRPr>
          </a:p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villám a távvezeték közelébe csap. A villámcsatornán lefolyó töltés által létrehozott erőtér hirtelen megváltozása indukál a fázisvezetőben túlfeszültséget. A középfeszültségű hálózaton jelentős ezek hatása. </a:t>
            </a:r>
          </a:p>
        </p:txBody>
      </p:sp>
    </p:spTree>
    <p:extLst>
      <p:ext uri="{BB962C8B-B14F-4D97-AF65-F5344CB8AC3E}">
        <p14:creationId xmlns:p14="http://schemas.microsoft.com/office/powerpoint/2010/main" val="45341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7" y="1023256"/>
            <a:ext cx="10667999" cy="52904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2460171" y="28303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rgbClr val="C00000"/>
                </a:solidFill>
              </a:rPr>
              <a:t>Szokásos </a:t>
            </a:r>
            <a:r>
              <a:rPr lang="hu-HU" sz="3200" dirty="0" err="1" smtClean="0">
                <a:solidFill>
                  <a:srgbClr val="C00000"/>
                </a:solidFill>
              </a:rPr>
              <a:t>túlfesz</a:t>
            </a:r>
            <a:r>
              <a:rPr lang="hu-HU" sz="3200" dirty="0" smtClean="0">
                <a:solidFill>
                  <a:srgbClr val="C00000"/>
                </a:solidFill>
              </a:rPr>
              <a:t>. </a:t>
            </a:r>
            <a:r>
              <a:rPr lang="hu-HU" sz="3200" dirty="0" smtClean="0">
                <a:solidFill>
                  <a:srgbClr val="C00000"/>
                </a:solidFill>
              </a:rPr>
              <a:t>értékek</a:t>
            </a:r>
            <a:endParaRPr lang="hu-H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08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65" y="1110342"/>
            <a:ext cx="5463336" cy="507274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046514" y="391884"/>
            <a:ext cx="8197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rgbClr val="00B050"/>
                </a:solidFill>
              </a:rPr>
              <a:t>Villámvédő vezető </a:t>
            </a:r>
            <a:r>
              <a:rPr lang="hu-HU" sz="3600" dirty="0" smtClean="0">
                <a:solidFill>
                  <a:srgbClr val="00B050"/>
                </a:solidFill>
              </a:rPr>
              <a:t>alkalmazása (NAF)</a:t>
            </a:r>
            <a:endParaRPr lang="hu-HU" sz="3600" dirty="0">
              <a:solidFill>
                <a:srgbClr val="00B05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224642"/>
            <a:ext cx="5225143" cy="495844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046514" y="3277381"/>
            <a:ext cx="248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C00000"/>
                </a:solidFill>
              </a:rPr>
              <a:t>VÉDETT TÉR</a:t>
            </a:r>
            <a:endParaRPr lang="hu-H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9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930729" y="569967"/>
            <a:ext cx="979714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dirty="0">
                <a:solidFill>
                  <a:srgbClr val="7030A0"/>
                </a:solidFill>
              </a:rPr>
              <a:t>Szikraköz</a:t>
            </a:r>
          </a:p>
          <a:p>
            <a:endParaRPr lang="hu-HU" sz="2400" dirty="0"/>
          </a:p>
          <a:p>
            <a:r>
              <a:rPr lang="hu-HU" sz="2400" dirty="0"/>
              <a:t>A szikraköz a legegyszerűbb túlfeszültségvédelmi eszköz </a:t>
            </a:r>
            <a:r>
              <a:rPr lang="hu-HU" sz="2400" dirty="0" smtClean="0"/>
              <a:t>,amely </a:t>
            </a:r>
            <a:r>
              <a:rPr lang="hu-HU" sz="2400" dirty="0"/>
              <a:t>a túlfeszültség hatására átüt, és a föld felé </a:t>
            </a:r>
            <a:r>
              <a:rPr lang="hu-HU" sz="2400" dirty="0" err="1"/>
              <a:t>levezetődik</a:t>
            </a:r>
            <a:r>
              <a:rPr lang="hu-HU" sz="2400" dirty="0"/>
              <a:t> az energia és megszűnik a túlfeszültség. Ezt követően azonban a hálózati feszültség földzárlati áramot hajt át, amit egy megszakítónak kell megszakítania. Ezen hátránya, továbbá megszólalási feszültségének </a:t>
            </a:r>
            <a:r>
              <a:rPr lang="hu-HU" dirty="0"/>
              <a:t>nagy</a:t>
            </a:r>
            <a:r>
              <a:rPr lang="hu-HU" sz="2400" dirty="0"/>
              <a:t> szórása miatt a szikraközt csak tartalékvédelmi eszközként, vagy koordináló szikraközként, illetve - a szigetelő megóvása érdekében - ívterelő szikraközként alkalmazzák</a:t>
            </a:r>
            <a:r>
              <a:rPr lang="hu-HU" sz="2400" dirty="0" smtClean="0"/>
              <a:t>.</a:t>
            </a:r>
            <a:endParaRPr lang="hu-HU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871" y="3986286"/>
            <a:ext cx="2169640" cy="287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2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4" y="457200"/>
            <a:ext cx="6749142" cy="609600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8360229" y="2002972"/>
            <a:ext cx="38317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Koordináló </a:t>
            </a:r>
            <a:r>
              <a:rPr lang="hu-HU" sz="3200" dirty="0" smtClean="0"/>
              <a:t>szikraközök </a:t>
            </a:r>
            <a:r>
              <a:rPr lang="hu-HU" sz="3200" dirty="0" err="1" smtClean="0"/>
              <a:t>Tr-nál</a:t>
            </a:r>
            <a:endParaRPr lang="hu-HU" sz="3200" dirty="0"/>
          </a:p>
        </p:txBody>
      </p:sp>
      <p:cxnSp>
        <p:nvCxnSpPr>
          <p:cNvPr id="5" name="Egyenes összekötő nyíllal 4"/>
          <p:cNvCxnSpPr/>
          <p:nvPr/>
        </p:nvCxnSpPr>
        <p:spPr>
          <a:xfrm flipH="1" flipV="1">
            <a:off x="6836229" y="1502229"/>
            <a:ext cx="1371600" cy="805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 flipH="1" flipV="1">
            <a:off x="5812971" y="1654629"/>
            <a:ext cx="2394858" cy="886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flipH="1" flipV="1">
            <a:off x="4746171" y="2002972"/>
            <a:ext cx="3461658" cy="805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17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7558" y="1001487"/>
            <a:ext cx="6361044" cy="5379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1C0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21C0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966178" y="1001487"/>
            <a:ext cx="3680051" cy="5379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1C0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21C0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2895600" y="174171"/>
            <a:ext cx="7119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/>
              <a:t>Ívterelő </a:t>
            </a:r>
            <a:r>
              <a:rPr lang="hu-HU" sz="3600" dirty="0" smtClean="0"/>
              <a:t>szikraközök (NAF)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160831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523</TotalTime>
  <Words>1011</Words>
  <Application>Microsoft Office PowerPoint</Application>
  <PresentationFormat>Szélesvásznú</PresentationFormat>
  <Paragraphs>91</Paragraphs>
  <Slides>25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Trebuchet MS</vt:lpstr>
      <vt:lpstr>Office-téma</vt:lpstr>
      <vt:lpstr>Office Theme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Túlfeszültségvédelem</dc:title>
  <dc:creator>User</dc:creator>
  <cp:lastModifiedBy>Microsoft-fiók</cp:lastModifiedBy>
  <cp:revision>79</cp:revision>
  <dcterms:created xsi:type="dcterms:W3CDTF">2016-11-08T13:58:49Z</dcterms:created>
  <dcterms:modified xsi:type="dcterms:W3CDTF">2020-11-18T10:49:16Z</dcterms:modified>
</cp:coreProperties>
</file>