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sldIdLst>
    <p:sldId id="256" r:id="rId3"/>
    <p:sldId id="294" r:id="rId4"/>
    <p:sldId id="288" r:id="rId5"/>
    <p:sldId id="295" r:id="rId6"/>
    <p:sldId id="293" r:id="rId7"/>
    <p:sldId id="296" r:id="rId8"/>
    <p:sldId id="291" r:id="rId9"/>
    <p:sldId id="289" r:id="rId10"/>
    <p:sldId id="290" r:id="rId11"/>
    <p:sldId id="266" r:id="rId12"/>
    <p:sldId id="263" r:id="rId13"/>
    <p:sldId id="264" r:id="rId14"/>
    <p:sldId id="265" r:id="rId15"/>
    <p:sldId id="267" r:id="rId16"/>
    <p:sldId id="268" r:id="rId17"/>
    <p:sldId id="269" r:id="rId18"/>
    <p:sldId id="298" r:id="rId19"/>
    <p:sldId id="299" r:id="rId20"/>
    <p:sldId id="29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A7500-8E37-494A-BEB2-312CCED73655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2953-722D-42C1-AF6B-3A8A1B25C6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49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755650"/>
            <a:ext cx="4897438" cy="3671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1024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19.01.2009</a:t>
            </a:r>
          </a:p>
        </p:txBody>
      </p:sp>
      <p:sp>
        <p:nvSpPr>
          <p:cNvPr id="102405" name="Slide Number Placeholder 4"/>
          <p:cNvSpPr>
            <a:spLocks noGrp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fld id="{5CB95242-94DE-4AA6-B7F7-71CC4F159354}" type="slidenum">
              <a:rPr lang="de-DE" altLang="en-US" sz="600" smtClean="0"/>
              <a:pPr>
                <a:spcBef>
                  <a:spcPct val="0"/>
                </a:spcBef>
                <a:buClr>
                  <a:srgbClr val="FFFFFF"/>
                </a:buClr>
                <a:buSzPct val="100000"/>
                <a:buFont typeface="Tele-GroteskFet" pitchFamily="2" charset="0"/>
                <a:buNone/>
              </a:pPr>
              <a:t>3</a:t>
            </a:fld>
            <a:endParaRPr lang="de-DE" altLang="en-US" sz="600" smtClean="0"/>
          </a:p>
        </p:txBody>
      </p:sp>
      <p:sp>
        <p:nvSpPr>
          <p:cNvPr id="102406" name="Header Placeholder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Autor / Thema der Präsentation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smtClean="0"/>
          </a:p>
        </p:txBody>
      </p:sp>
      <p:sp>
        <p:nvSpPr>
          <p:cNvPr id="107524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19.01.2009</a:t>
            </a:r>
          </a:p>
        </p:txBody>
      </p:sp>
      <p:sp>
        <p:nvSpPr>
          <p:cNvPr id="107525" name="Foliennummernplatzhalter 4"/>
          <p:cNvSpPr>
            <a:spLocks noGrp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fld id="{FCC95C9C-1CEB-4713-9922-3B3A12837ABC}" type="slidenum">
              <a:rPr lang="de-DE" altLang="en-US" sz="600" smtClean="0"/>
              <a:pPr>
                <a:spcBef>
                  <a:spcPct val="0"/>
                </a:spcBef>
                <a:buClr>
                  <a:srgbClr val="FFFFFF"/>
                </a:buClr>
                <a:buSzPct val="100000"/>
                <a:buFont typeface="Tele-GroteskFet" pitchFamily="2" charset="0"/>
                <a:buNone/>
              </a:pPr>
              <a:t>5</a:t>
            </a:fld>
            <a:endParaRPr lang="de-DE" altLang="en-US" sz="600" smtClean="0"/>
          </a:p>
        </p:txBody>
      </p:sp>
      <p:sp>
        <p:nvSpPr>
          <p:cNvPr id="107526" name="Kopfzeilenplatzhalter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Autor / Thema der Präsentation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755650"/>
            <a:ext cx="4897438" cy="3671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1054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19.01.2009</a:t>
            </a: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fld id="{0A93BCB1-19C0-4F22-8EC9-11DBCFCAE68D}" type="slidenum">
              <a:rPr lang="de-DE" altLang="en-US" sz="600" smtClean="0"/>
              <a:pPr>
                <a:spcBef>
                  <a:spcPct val="0"/>
                </a:spcBef>
                <a:buClr>
                  <a:srgbClr val="FFFFFF"/>
                </a:buClr>
                <a:buSzPct val="100000"/>
                <a:buFont typeface="Tele-GroteskFet" pitchFamily="2" charset="0"/>
                <a:buNone/>
              </a:pPr>
              <a:t>7</a:t>
            </a:fld>
            <a:endParaRPr lang="de-DE" altLang="en-US" sz="600" smtClean="0"/>
          </a:p>
        </p:txBody>
      </p:sp>
      <p:sp>
        <p:nvSpPr>
          <p:cNvPr id="105478" name="Header Placeholder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Autor / Thema der Präsentation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755650"/>
            <a:ext cx="4897438" cy="3671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10342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19.01.2009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fld id="{A9F3F1F5-4A40-4EEA-8505-EB1147578501}" type="slidenum">
              <a:rPr lang="de-DE" altLang="en-US" sz="600" smtClean="0"/>
              <a:pPr>
                <a:spcBef>
                  <a:spcPct val="0"/>
                </a:spcBef>
                <a:buClr>
                  <a:srgbClr val="FFFFFF"/>
                </a:buClr>
                <a:buSzPct val="100000"/>
                <a:buFont typeface="Tele-GroteskFet" pitchFamily="2" charset="0"/>
                <a:buNone/>
              </a:pPr>
              <a:t>8</a:t>
            </a:fld>
            <a:endParaRPr lang="de-DE" altLang="en-US" sz="600" smtClean="0"/>
          </a:p>
        </p:txBody>
      </p:sp>
      <p:sp>
        <p:nvSpPr>
          <p:cNvPr id="103430" name="Header Placeholder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Autor / Thema der Präsentation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smtClean="0"/>
          </a:p>
        </p:txBody>
      </p:sp>
      <p:sp>
        <p:nvSpPr>
          <p:cNvPr id="104452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19.01.2009</a:t>
            </a:r>
          </a:p>
        </p:txBody>
      </p:sp>
      <p:sp>
        <p:nvSpPr>
          <p:cNvPr id="104453" name="Foliennummernplatzhalter 4"/>
          <p:cNvSpPr>
            <a:spLocks noGrp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fld id="{0FE61E12-35BB-48C4-AA8B-B4408B1BEAB0}" type="slidenum">
              <a:rPr lang="de-DE" altLang="en-US" sz="600" smtClean="0"/>
              <a:pPr>
                <a:spcBef>
                  <a:spcPct val="0"/>
                </a:spcBef>
                <a:buClr>
                  <a:srgbClr val="FFFFFF"/>
                </a:buClr>
                <a:buSzPct val="100000"/>
                <a:buFont typeface="Tele-GroteskFet" pitchFamily="2" charset="0"/>
                <a:buNone/>
              </a:pPr>
              <a:t>9</a:t>
            </a:fld>
            <a:endParaRPr lang="de-DE" altLang="en-US" sz="600" smtClean="0"/>
          </a:p>
        </p:txBody>
      </p:sp>
      <p:sp>
        <p:nvSpPr>
          <p:cNvPr id="104454" name="Kopfzeilenplatzhalter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defTabSz="449263" eaLnBrk="0" hangingPunct="0">
              <a:spcBef>
                <a:spcPct val="30000"/>
              </a:spcBef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•"/>
              <a:defRPr sz="16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</a:pPr>
            <a:r>
              <a:rPr lang="de-DE" altLang="en-US" sz="600" smtClean="0"/>
              <a:t>Autor / Thema der Präsentation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82953-722D-42C1-AF6B-3A8A1B25C61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10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82953-722D-42C1-AF6B-3A8A1B25C61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41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26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6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52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4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49225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9225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04800" y="225425"/>
            <a:ext cx="62357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de-DE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3C4F-2926-4092-91B3-D94BBAA6BA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2724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21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89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703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20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88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32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8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144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493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44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872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86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26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23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8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4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97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16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37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8A0C-43D2-4FCE-8EA7-C8EEAD6735D7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735F-B634-41BB-9D60-7E03FF0A7E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5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7E01-9E49-4555-B493-583D4605282E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54D2-F3E0-4BD2-AB50-90D098D8A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91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Szem%C3%A9lyi_sz%C3%A1m%C3%ADt%C3%B3g%C3%A9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Adatátvitel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Csatlakozók, vezetékek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697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Hol használnak optikai szálat?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4006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hírközlésben, telefonbeszélgetések, illetve a számítógépes hálózatokban a jelek átvitelére.</a:t>
            </a:r>
          </a:p>
          <a:p>
            <a:r>
              <a:rPr lang="hu-HU" dirty="0" smtClean="0"/>
              <a:t>Orvosi alkalmazása során sok, akár 100, vagy ezer darabot is összefognak egy köteggé, és ezen keresztül juttatnak fényt a belső szervek vizsgálata során.</a:t>
            </a:r>
          </a:p>
          <a:p>
            <a:r>
              <a:rPr lang="hu-HU" dirty="0" smtClean="0"/>
              <a:t>Képtovábbításra is használják az orvostudományban, műtétek, endoszkópos vizsgálatok során.</a:t>
            </a:r>
          </a:p>
          <a:p>
            <a:r>
              <a:rPr lang="hu-HU" dirty="0" smtClean="0"/>
              <a:t>A lakberendezési tárgyak között is megjelentek optikai szálakból készült lámpák stb.</a:t>
            </a:r>
          </a:p>
          <a:p>
            <a:r>
              <a:rPr lang="hu-HU" dirty="0" smtClean="0"/>
              <a:t>HP </a:t>
            </a:r>
            <a:r>
              <a:rPr lang="hu-HU" dirty="0" err="1" smtClean="0"/>
              <a:t>memrisztor</a:t>
            </a:r>
            <a:r>
              <a:rPr lang="hu-HU" dirty="0" smtClean="0"/>
              <a:t> alapú számítógép architektúrájánál.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103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Kábel és csatlakozó – Fényvezető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32859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Fényvezető kábelek előnyei:</a:t>
            </a:r>
          </a:p>
          <a:p>
            <a:pPr lvl="1"/>
            <a:r>
              <a:rPr lang="hu-HU" dirty="0" smtClean="0"/>
              <a:t>kiváló jeltovábbítás</a:t>
            </a:r>
          </a:p>
          <a:p>
            <a:pPr lvl="1"/>
            <a:r>
              <a:rPr lang="hu-HU" dirty="0" smtClean="0"/>
              <a:t>zavarmentesség  --- első alkalmazások a nagyfeszültségű vezetékek, illetve a vasúttal párhuzamos vonalban történt kiépítések voltak</a:t>
            </a:r>
          </a:p>
          <a:p>
            <a:pPr lvl="1"/>
            <a:r>
              <a:rPr lang="hu-HU" dirty="0" smtClean="0"/>
              <a:t>biztonság</a:t>
            </a:r>
          </a:p>
          <a:p>
            <a:pPr lvl="1"/>
            <a:r>
              <a:rPr lang="hu-HU" dirty="0"/>
              <a:t>kisebb </a:t>
            </a:r>
            <a:r>
              <a:rPr lang="hu-HU" dirty="0" smtClean="0"/>
              <a:t>szálátmérő </a:t>
            </a:r>
            <a:r>
              <a:rPr lang="hu-HU" dirty="0" err="1" smtClean="0"/>
              <a:t>---csökken</a:t>
            </a:r>
            <a:r>
              <a:rPr lang="hu-HU" dirty="0" smtClean="0"/>
              <a:t> a kábel súlya</a:t>
            </a:r>
          </a:p>
          <a:p>
            <a:r>
              <a:rPr lang="hu-HU" dirty="0" smtClean="0"/>
              <a:t>Hátrányai</a:t>
            </a:r>
          </a:p>
          <a:p>
            <a:pPr lvl="1"/>
            <a:r>
              <a:rPr lang="hu-HU" dirty="0" smtClean="0"/>
              <a:t>új technikai felszereltséget kíván, </a:t>
            </a:r>
          </a:p>
          <a:p>
            <a:pPr lvl="1"/>
            <a:r>
              <a:rPr lang="hu-HU" dirty="0" smtClean="0"/>
              <a:t>költségessé váltak az összeköttetés megvalósításához szükséges műszerek - processzor-vezérelt, nagy bonyolultságú eszközök</a:t>
            </a:r>
          </a:p>
          <a:p>
            <a:pPr lvl="1"/>
            <a:r>
              <a:rPr lang="hu-HU" dirty="0"/>
              <a:t>régi technológiához történő illesztés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759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19268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dirty="0" smtClean="0"/>
              <a:t>kiváló jeltovábbítás</a:t>
            </a:r>
          </a:p>
          <a:p>
            <a:pPr marL="742950" lvl="2" indent="-342900"/>
            <a:r>
              <a:rPr lang="hu-HU" sz="2000" dirty="0" smtClean="0"/>
              <a:t>megfelelő csatolás és lezárás esetén – a jeleket kis veszteséggel továbbítják, az adatátvitel sebessége pedig könnyen elérheti, sőt meghaladhatja a 100 </a:t>
            </a:r>
            <a:r>
              <a:rPr lang="hu-HU" sz="2000" dirty="0" err="1" smtClean="0"/>
              <a:t>Mbit</a:t>
            </a:r>
            <a:r>
              <a:rPr lang="hu-HU" sz="2000" dirty="0" smtClean="0"/>
              <a:t>/s értéket is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dirty="0" smtClean="0"/>
              <a:t>zavarmentesség </a:t>
            </a:r>
          </a:p>
          <a:p>
            <a:pPr marL="742950" lvl="2" indent="-342900"/>
            <a:r>
              <a:rPr lang="hu-HU" sz="2000" b="1" dirty="0" smtClean="0"/>
              <a:t>Villamos zavarokkal szembeni érzéketlenség</a:t>
            </a:r>
            <a:r>
              <a:rPr lang="hu-HU" sz="2000" dirty="0" smtClean="0"/>
              <a:t> – A fényvezetők nemfémes jelvezetőt használnak, így nem vesznek fel és nem bocsátanak ki elektromágneses, vagy rádiófrekvenciás zavarokat (EMI, RFI). </a:t>
            </a:r>
          </a:p>
          <a:p>
            <a:pPr marL="742950" lvl="2" indent="-342900"/>
            <a:r>
              <a:rPr lang="hu-HU" sz="2000" b="1" dirty="0" smtClean="0"/>
              <a:t>Áthallás</a:t>
            </a:r>
            <a:r>
              <a:rPr lang="hu-HU" sz="2000" dirty="0" smtClean="0"/>
              <a:t> (szomszédos kommunikációs csatornák közötti csatolás) nem fordulhat elő - növeli az átvitel minőségét. </a:t>
            </a:r>
          </a:p>
          <a:p>
            <a:pPr marL="742950" lvl="2" indent="-342900"/>
            <a:r>
              <a:rPr lang="hu-HU" sz="2000" dirty="0" smtClean="0"/>
              <a:t>közeli villámlások és a nagyfeszültségű zavarások teljesen hatástalanok</a:t>
            </a:r>
          </a:p>
          <a:p>
            <a:pPr marL="742950" lvl="2" indent="-342900"/>
            <a:r>
              <a:rPr lang="hu-HU" sz="2000" dirty="0" smtClean="0"/>
              <a:t>A fényvezetők </a:t>
            </a:r>
            <a:r>
              <a:rPr lang="hu-HU" sz="2000" b="1" dirty="0" smtClean="0"/>
              <a:t>villamosan szigetelő jellegűek</a:t>
            </a:r>
            <a:r>
              <a:rPr lang="hu-HU" sz="2000" dirty="0" smtClean="0"/>
              <a:t>, így a készülékekben villamos meghibásodásokat nem okoznak.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hu-HU" dirty="0" smtClean="0"/>
              <a:t>Biztonság</a:t>
            </a:r>
          </a:p>
          <a:p>
            <a:pPr marL="857250" lvl="2" indent="-457200"/>
            <a:r>
              <a:rPr lang="hu-HU" dirty="0" smtClean="0"/>
              <a:t>Az elektronikus lehallgatás céljára hozzá kell férni és figyelni kell az </a:t>
            </a:r>
            <a:r>
              <a:rPr lang="hu-HU" dirty="0" err="1" smtClean="0"/>
              <a:t>adatottovábbító</a:t>
            </a:r>
            <a:r>
              <a:rPr lang="hu-HU" dirty="0" smtClean="0"/>
              <a:t> rézvezető elektromágneses jeleit. Mivel a fényvezetők fénysugarat használnak adatátviteli célra, az </a:t>
            </a:r>
            <a:r>
              <a:rPr lang="hu-HU" b="1" dirty="0" smtClean="0"/>
              <a:t>elektromágneses jellegű lehallgatásra teljesen érzéketlenek</a:t>
            </a:r>
            <a:r>
              <a:rPr lang="hu-HU" dirty="0" smtClean="0"/>
              <a:t>. </a:t>
            </a:r>
          </a:p>
          <a:p>
            <a:pPr marL="742950" lvl="2" indent="-342900"/>
            <a:endParaRPr lang="hu-HU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996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Fényvezető</a:t>
            </a:r>
            <a:r>
              <a:rPr lang="hu-HU" dirty="0" smtClean="0"/>
              <a:t> </a:t>
            </a:r>
            <a:r>
              <a:rPr lang="nl-NL" dirty="0" smtClean="0"/>
              <a:t>kábelek szerkezete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86950" cy="53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3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Fényvezető kábelek részei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Mag: </a:t>
            </a:r>
            <a:r>
              <a:rPr lang="hu-HU" sz="2800" dirty="0" smtClean="0"/>
              <a:t>az optikai adatjeleket továbbítja a hozzá csatlakoztatott fényforrástól a vevő készülékig. A mag üvegből vagy műanyagból készülő egyetlen folytonos szál, amelyet mikronokban mérhető külső átmérőjével jellemeznek.  Leggyakrabban az 50; 62,5 és a 100 mikronos kábelméretek használatosak. </a:t>
            </a:r>
          </a:p>
          <a:p>
            <a:r>
              <a:rPr lang="hu-HU" sz="2800" b="1" dirty="0" smtClean="0"/>
              <a:t>Héj/Köpeny</a:t>
            </a:r>
            <a:r>
              <a:rPr lang="hu-HU" sz="2800" dirty="0" smtClean="0"/>
              <a:t>: </a:t>
            </a:r>
            <a:r>
              <a:rPr lang="hu-HU" sz="2800" dirty="0"/>
              <a:t>közvetlenül a </a:t>
            </a:r>
            <a:r>
              <a:rPr lang="hu-HU" sz="2800" dirty="0" smtClean="0"/>
              <a:t>magot </a:t>
            </a:r>
            <a:r>
              <a:rPr lang="hu-HU" sz="2800" dirty="0"/>
              <a:t>veszi </a:t>
            </a:r>
            <a:r>
              <a:rPr lang="hu-HU" sz="2800" dirty="0" smtClean="0"/>
              <a:t>körül</a:t>
            </a:r>
            <a:r>
              <a:rPr lang="hu-HU" sz="2800" dirty="0"/>
              <a:t>, </a:t>
            </a:r>
            <a:r>
              <a:rPr lang="hu-HU" sz="2800" dirty="0" smtClean="0"/>
              <a:t>fénytörést </a:t>
            </a:r>
            <a:r>
              <a:rPr lang="hu-HU" sz="2800" dirty="0"/>
              <a:t>okozva </a:t>
            </a:r>
            <a:r>
              <a:rPr lang="hu-HU" sz="2800" dirty="0" smtClean="0"/>
              <a:t>megőrzi </a:t>
            </a:r>
            <a:r>
              <a:rPr lang="hu-HU" sz="2800" dirty="0"/>
              <a:t>a fénysugarat, </a:t>
            </a:r>
            <a:r>
              <a:rPr lang="hu-HU" sz="2800" dirty="0" smtClean="0"/>
              <a:t>és </a:t>
            </a:r>
            <a:r>
              <a:rPr lang="hu-HU" sz="2800" dirty="0"/>
              <a:t>ezzel </a:t>
            </a:r>
            <a:r>
              <a:rPr lang="hu-HU" sz="2800" dirty="0" smtClean="0"/>
              <a:t>lehetővé </a:t>
            </a:r>
            <a:r>
              <a:rPr lang="hu-HU" sz="2800" dirty="0"/>
              <a:t>teszi az adatnak a szál teljes hosszán való végighaladását. </a:t>
            </a:r>
            <a:endParaRPr lang="hu-HU" sz="2800" dirty="0" smtClean="0"/>
          </a:p>
          <a:p>
            <a:r>
              <a:rPr lang="hu-HU" sz="2800" dirty="0" err="1" smtClean="0"/>
              <a:t>Bevonat---Erősítő</a:t>
            </a:r>
            <a:r>
              <a:rPr lang="hu-HU" sz="2800" dirty="0" smtClean="0"/>
              <a:t> </a:t>
            </a:r>
            <a:r>
              <a:rPr lang="hu-HU" sz="2800" dirty="0" err="1" smtClean="0"/>
              <a:t>szálak---Kábel</a:t>
            </a:r>
            <a:r>
              <a:rPr lang="hu-HU" sz="2800" dirty="0" smtClean="0"/>
              <a:t> burkolat</a:t>
            </a:r>
            <a:endParaRPr lang="hu-HU" sz="2800" dirty="0"/>
          </a:p>
          <a:p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036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Fénytörés, teljes visszaverődés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0832" y="1988840"/>
            <a:ext cx="8229600" cy="4525963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7"/>
            <a:ext cx="7595982" cy="40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2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Ha </a:t>
            </a:r>
            <a:r>
              <a:rPr lang="hu-HU" dirty="0"/>
              <a:t>a beesés szögét növeljük, elérkezünk egy bizonyos pontig, amelynél a törési szög éppen 90°. Ezt a beesési szöget nevezzük határszögnek ( </a:t>
            </a:r>
            <a:r>
              <a:rPr lang="hu-HU" dirty="0" err="1"/>
              <a:t>α</a:t>
            </a:r>
            <a:r>
              <a:rPr lang="hu-HU" baseline="-25000" dirty="0" err="1"/>
              <a:t>h</a:t>
            </a:r>
            <a:r>
              <a:rPr lang="hu-HU" dirty="0"/>
              <a:t> ).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 </a:t>
            </a:r>
          </a:p>
          <a:p>
            <a:r>
              <a:rPr lang="hu-HU" dirty="0"/>
              <a:t>Tovább növelve a beesés szögét az anyagból már nem fog a fény távozni, hanem teljes egészében visszaverődik.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Ezt </a:t>
            </a:r>
            <a:r>
              <a:rPr lang="hu-HU" dirty="0"/>
              <a:t>a jelenséget nevezzük teljes visszaverődésnek (totál reflexió).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Mivel teljes visszaverődés esetén a határfelületről visszaverődő fény nem szenved veszteséget, ezért ezt a jelenséget fel lehet használni optikai közegek kialakítására (fényszálak gyártására), sőt a fény nem csak egyenes vonalban történő továbbítására.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Fénytörés, teljes visszaverődés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518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Multimódusú</a:t>
            </a:r>
            <a:r>
              <a:rPr lang="hu-HU" dirty="0" smtClean="0"/>
              <a:t> optikai szál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multimode</a:t>
            </a:r>
            <a:r>
              <a:rPr lang="hu-HU" dirty="0" smtClean="0"/>
              <a:t> </a:t>
            </a:r>
            <a:r>
              <a:rPr lang="hu-HU" dirty="0" err="1" smtClean="0"/>
              <a:t>optical</a:t>
            </a:r>
            <a:r>
              <a:rPr lang="hu-HU" dirty="0" smtClean="0"/>
              <a:t> </a:t>
            </a:r>
            <a:r>
              <a:rPr lang="hu-HU" dirty="0" err="1" smtClean="0"/>
              <a:t>fiber</a:t>
            </a:r>
            <a:r>
              <a:rPr lang="hu-HU" dirty="0" smtClean="0"/>
              <a:t>):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hu-HU" smtClean="0"/>
              <a:t>Olcsóbb</a:t>
            </a:r>
          </a:p>
          <a:p>
            <a:r>
              <a:rPr lang="hu-HU" smtClean="0"/>
              <a:t> </a:t>
            </a:r>
            <a:r>
              <a:rPr lang="hu-HU" dirty="0"/>
              <a:t>A </a:t>
            </a:r>
            <a:r>
              <a:rPr lang="hu-HU" dirty="0" err="1"/>
              <a:t>multimódusú</a:t>
            </a:r>
            <a:r>
              <a:rPr lang="hu-HU" dirty="0"/>
              <a:t> szál több </a:t>
            </a:r>
            <a:r>
              <a:rPr lang="hu-HU" dirty="0" smtClean="0"/>
              <a:t>frekvencián </a:t>
            </a:r>
            <a:r>
              <a:rPr lang="hu-HU" dirty="0"/>
              <a:t>is képes a fény </a:t>
            </a:r>
            <a:r>
              <a:rPr lang="hu-HU" dirty="0" smtClean="0"/>
              <a:t>nagyobb </a:t>
            </a:r>
            <a:r>
              <a:rPr lang="hu-HU" dirty="0"/>
              <a:t>távolságra való </a:t>
            </a:r>
            <a:r>
              <a:rPr lang="hu-HU" dirty="0" smtClean="0"/>
              <a:t>eljuttatására, </a:t>
            </a:r>
            <a:r>
              <a:rPr lang="hu-HU" dirty="0"/>
              <a:t>bár az egyes frekvenciák </a:t>
            </a:r>
            <a:r>
              <a:rPr lang="hu-HU" dirty="0" smtClean="0"/>
              <a:t>körüli </a:t>
            </a:r>
            <a:r>
              <a:rPr lang="hu-HU" dirty="0"/>
              <a:t>sávszélesség némileg kisebb, mint az </a:t>
            </a:r>
            <a:r>
              <a:rPr lang="hu-HU" dirty="0" err="1" smtClean="0"/>
              <a:t>egymódusú</a:t>
            </a:r>
            <a:r>
              <a:rPr lang="hu-HU" dirty="0" smtClean="0"/>
              <a:t> </a:t>
            </a:r>
            <a:r>
              <a:rPr lang="hu-HU" dirty="0"/>
              <a:t>szál esetében.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multimódusú</a:t>
            </a:r>
            <a:r>
              <a:rPr lang="hu-HU" dirty="0"/>
              <a:t> optikai </a:t>
            </a:r>
            <a:r>
              <a:rPr lang="hu-HU" dirty="0" smtClean="0"/>
              <a:t>kábel magátmérője </a:t>
            </a:r>
            <a:r>
              <a:rPr lang="hu-HU" dirty="0"/>
              <a:t>tipikusan 50 illetve 62,5 mikron. 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00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hu-HU" sz="3800" dirty="0" err="1" smtClean="0"/>
              <a:t>Monomódusú</a:t>
            </a:r>
            <a:r>
              <a:rPr lang="hu-HU" sz="3800" dirty="0" smtClean="0"/>
              <a:t> vagy </a:t>
            </a:r>
            <a:r>
              <a:rPr lang="hu-HU" sz="3800" dirty="0" err="1" smtClean="0"/>
              <a:t>egymódusú</a:t>
            </a:r>
            <a:r>
              <a:rPr lang="hu-HU" sz="3800" dirty="0" smtClean="0"/>
              <a:t> optikai szál (</a:t>
            </a:r>
            <a:r>
              <a:rPr lang="hu-HU" sz="3800" dirty="0" err="1" smtClean="0"/>
              <a:t>single-mode</a:t>
            </a:r>
            <a:r>
              <a:rPr lang="hu-HU" sz="3800" dirty="0" smtClean="0"/>
              <a:t> </a:t>
            </a:r>
            <a:r>
              <a:rPr lang="hu-HU" sz="3800" dirty="0" err="1" smtClean="0"/>
              <a:t>fiber</a:t>
            </a:r>
            <a:r>
              <a:rPr lang="hu-HU" sz="3800" dirty="0" smtClean="0"/>
              <a:t>): 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0912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Olyan </a:t>
            </a:r>
            <a:r>
              <a:rPr lang="hu-HU" dirty="0"/>
              <a:t>optikai szál, </a:t>
            </a:r>
            <a:r>
              <a:rPr lang="hu-HU" dirty="0" smtClean="0"/>
              <a:t>mely </a:t>
            </a:r>
            <a:r>
              <a:rPr lang="hu-HU" dirty="0"/>
              <a:t>csak egy adott frekvencián - és annak </a:t>
            </a:r>
            <a:r>
              <a:rPr lang="hu-HU" dirty="0" smtClean="0"/>
              <a:t>közvetlen </a:t>
            </a:r>
            <a:r>
              <a:rPr lang="hu-HU" dirty="0"/>
              <a:t>környezetében - képes a fény átvitelére, </a:t>
            </a:r>
            <a:r>
              <a:rPr lang="hu-HU" dirty="0" smtClean="0"/>
              <a:t>más </a:t>
            </a:r>
            <a:r>
              <a:rPr lang="hu-HU" dirty="0"/>
              <a:t>frekvenciákon a szál </a:t>
            </a:r>
          </a:p>
          <a:p>
            <a:r>
              <a:rPr lang="hu-HU" dirty="0"/>
              <a:t>csillapítása igen </a:t>
            </a:r>
            <a:r>
              <a:rPr lang="hu-HU" dirty="0" smtClean="0"/>
              <a:t>erős</a:t>
            </a:r>
            <a:r>
              <a:rPr lang="hu-HU" dirty="0"/>
              <a:t>. </a:t>
            </a:r>
          </a:p>
          <a:p>
            <a:r>
              <a:rPr lang="hu-HU" dirty="0"/>
              <a:t>Az </a:t>
            </a:r>
            <a:r>
              <a:rPr lang="hu-HU" dirty="0" err="1"/>
              <a:t>egymódusú</a:t>
            </a:r>
            <a:r>
              <a:rPr lang="hu-HU" dirty="0"/>
              <a:t> szálak valamivel nagyobb </a:t>
            </a:r>
            <a:r>
              <a:rPr lang="hu-HU" dirty="0" smtClean="0"/>
              <a:t>sávszélességen </a:t>
            </a:r>
            <a:r>
              <a:rPr lang="hu-HU" dirty="0"/>
              <a:t>képesek jelátvitelre, mint </a:t>
            </a:r>
            <a:r>
              <a:rPr lang="hu-HU" dirty="0" smtClean="0"/>
              <a:t>a </a:t>
            </a:r>
            <a:r>
              <a:rPr lang="hu-HU" dirty="0" err="1" smtClean="0"/>
              <a:t>multimódusú</a:t>
            </a:r>
            <a:r>
              <a:rPr lang="hu-HU" dirty="0" smtClean="0"/>
              <a:t> </a:t>
            </a:r>
            <a:r>
              <a:rPr lang="hu-HU" dirty="0"/>
              <a:t>szálak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Monomódusú</a:t>
            </a:r>
            <a:r>
              <a:rPr lang="hu-HU" dirty="0" smtClean="0"/>
              <a:t> </a:t>
            </a:r>
            <a:r>
              <a:rPr lang="hu-HU" dirty="0"/>
              <a:t>optikai </a:t>
            </a:r>
            <a:r>
              <a:rPr lang="hu-HU" dirty="0" smtClean="0"/>
              <a:t>szálak esetén </a:t>
            </a:r>
            <a:r>
              <a:rPr lang="hu-HU" dirty="0"/>
              <a:t>a sávszélesség korlátlannak </a:t>
            </a:r>
          </a:p>
          <a:p>
            <a:r>
              <a:rPr lang="hu-HU" dirty="0" smtClean="0"/>
              <a:t>tekinthető</a:t>
            </a:r>
            <a:endParaRPr lang="hu-HU" dirty="0"/>
          </a:p>
          <a:p>
            <a:r>
              <a:rPr lang="hu-HU" dirty="0"/>
              <a:t>. Az átvitel sebességének </a:t>
            </a:r>
            <a:r>
              <a:rPr lang="hu-HU" dirty="0" smtClean="0"/>
              <a:t>egyetlen </a:t>
            </a:r>
            <a:r>
              <a:rPr lang="hu-HU" dirty="0"/>
              <a:t>korlátozó </a:t>
            </a:r>
            <a:r>
              <a:rPr lang="hu-HU" dirty="0" smtClean="0"/>
              <a:t>tényezője </a:t>
            </a:r>
            <a:r>
              <a:rPr lang="hu-HU" dirty="0"/>
              <a:t>az aktív eszközök </a:t>
            </a:r>
            <a:r>
              <a:rPr lang="hu-HU" dirty="0" smtClean="0"/>
              <a:t>jelenlegi fejlettségi szintje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533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" y="1556792"/>
            <a:ext cx="8945819" cy="49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2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25658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VGA</a:t>
            </a:r>
          </a:p>
          <a:p>
            <a:pPr lvl="1"/>
            <a:r>
              <a:rPr lang="hu-HU" dirty="0" smtClean="0"/>
              <a:t> </a:t>
            </a:r>
            <a:r>
              <a:rPr lang="hu-HU" sz="2400" dirty="0" smtClean="0"/>
              <a:t>IBM fejlesztette ki. Eredetileg 640x480-as grafikus képfelbontásra képes, 16 szín megjelenítésével. </a:t>
            </a:r>
          </a:p>
          <a:p>
            <a:pPr lvl="1"/>
            <a:r>
              <a:rPr lang="hu-HU" sz="2400" dirty="0" smtClean="0"/>
              <a:t>A monitort már </a:t>
            </a:r>
            <a:r>
              <a:rPr lang="hu-HU" sz="2400" b="1" dirty="0" smtClean="0"/>
              <a:t>analóg jelekkel </a:t>
            </a:r>
            <a:r>
              <a:rPr lang="hu-HU" sz="2400" dirty="0" smtClean="0"/>
              <a:t>(75 Ohm, 0.7 V) </a:t>
            </a:r>
            <a:r>
              <a:rPr lang="hu-HU" sz="2400" b="1" dirty="0" smtClean="0"/>
              <a:t>működteti </a:t>
            </a:r>
          </a:p>
          <a:p>
            <a:pPr lvl="1"/>
            <a:r>
              <a:rPr lang="hu-HU" sz="2400" dirty="0" smtClean="0"/>
              <a:t>Csatlakozója egy 15pólusú D-SUB aljzat, a következő funkcionális kiosztással. </a:t>
            </a:r>
          </a:p>
          <a:p>
            <a:pPr marL="900113" lvl="2" indent="-180975"/>
            <a:r>
              <a:rPr lang="hu-HU" sz="2000" dirty="0" smtClean="0"/>
              <a:t>1 - Red (piros), 2 - </a:t>
            </a:r>
            <a:r>
              <a:rPr lang="hu-HU" sz="2000" dirty="0" err="1" smtClean="0"/>
              <a:t>Green</a:t>
            </a:r>
            <a:r>
              <a:rPr lang="hu-HU" sz="2000" dirty="0" smtClean="0"/>
              <a:t> (zöld), 3 - </a:t>
            </a:r>
            <a:r>
              <a:rPr lang="hu-HU" sz="2000" dirty="0" err="1" smtClean="0"/>
              <a:t>Blue</a:t>
            </a:r>
            <a:r>
              <a:rPr lang="hu-HU" sz="2000" dirty="0" smtClean="0"/>
              <a:t> (kék)</a:t>
            </a:r>
          </a:p>
          <a:p>
            <a:pPr marL="900113" lvl="2" indent="-180975"/>
            <a:r>
              <a:rPr lang="hu-HU" sz="2000" dirty="0" smtClean="0"/>
              <a:t>4 - Monitor azonosító 2 </a:t>
            </a:r>
          </a:p>
          <a:p>
            <a:pPr marL="900113" lvl="2" indent="-180975"/>
            <a:r>
              <a:rPr lang="hu-HU" sz="2000" dirty="0" smtClean="0"/>
              <a:t>5 - TTL GND (monitor önteszt)</a:t>
            </a:r>
          </a:p>
          <a:p>
            <a:pPr marL="900113" lvl="2" indent="-180975"/>
            <a:r>
              <a:rPr lang="hu-HU" sz="2000" dirty="0" smtClean="0"/>
              <a:t>6 - </a:t>
            </a:r>
            <a:r>
              <a:rPr lang="hu-HU" sz="2000" dirty="0" err="1" smtClean="0"/>
              <a:t>Gnd</a:t>
            </a:r>
            <a:r>
              <a:rPr lang="hu-HU" sz="2000" dirty="0" smtClean="0"/>
              <a:t> (piros), 7 - </a:t>
            </a:r>
            <a:r>
              <a:rPr lang="hu-HU" sz="2000" dirty="0" err="1" smtClean="0"/>
              <a:t>Gnd</a:t>
            </a:r>
            <a:r>
              <a:rPr lang="hu-HU" sz="2000" dirty="0" smtClean="0"/>
              <a:t> (zöld) , 8 - </a:t>
            </a:r>
            <a:r>
              <a:rPr lang="hu-HU" sz="2000" dirty="0" err="1" smtClean="0"/>
              <a:t>Gnd</a:t>
            </a:r>
            <a:r>
              <a:rPr lang="hu-HU" sz="2000" dirty="0" smtClean="0"/>
              <a:t> (kék)</a:t>
            </a:r>
          </a:p>
          <a:p>
            <a:pPr marL="900113" lvl="2" indent="-180975"/>
            <a:r>
              <a:rPr lang="hu-HU" sz="2000" dirty="0" smtClean="0"/>
              <a:t>9 - Illesztés (üres) </a:t>
            </a:r>
          </a:p>
          <a:p>
            <a:pPr marL="900113" lvl="2" indent="-180975"/>
            <a:r>
              <a:rPr lang="hu-HU" sz="2000" dirty="0" smtClean="0"/>
              <a:t>10 - </a:t>
            </a:r>
            <a:r>
              <a:rPr lang="hu-HU" sz="2000" dirty="0" err="1" smtClean="0"/>
              <a:t>Gnd</a:t>
            </a:r>
            <a:r>
              <a:rPr lang="hu-HU" sz="2000" dirty="0" smtClean="0"/>
              <a:t> (szinkron föld)</a:t>
            </a:r>
          </a:p>
          <a:p>
            <a:pPr marL="900113" lvl="2" indent="-180975"/>
            <a:r>
              <a:rPr lang="hu-HU" sz="2000" dirty="0" smtClean="0"/>
              <a:t>11 - Monitor azonosító 0, 12 - Monitor azonosító 1</a:t>
            </a:r>
          </a:p>
          <a:p>
            <a:pPr marL="900113" lvl="2" indent="-180975"/>
            <a:r>
              <a:rPr lang="hu-HU" sz="2000" dirty="0" smtClean="0"/>
              <a:t>13 - Vízszintes szinkronjel, 14 - Függőleges szinkronjel</a:t>
            </a:r>
          </a:p>
          <a:p>
            <a:pPr marL="900113" lvl="2" indent="-180975"/>
            <a:r>
              <a:rPr lang="hu-HU" sz="2000" dirty="0" smtClean="0"/>
              <a:t>15 - Monitor azonosító 3 </a:t>
            </a:r>
          </a:p>
          <a:p>
            <a:pPr lvl="2"/>
            <a:endParaRPr lang="hu-HU" sz="2000" dirty="0" smtClean="0"/>
          </a:p>
          <a:p>
            <a:pPr lvl="1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Informatikában alkalmazott csatlakozók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47" y="812502"/>
            <a:ext cx="19272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07" y="4149080"/>
            <a:ext cx="2626731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57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dirty="0" smtClean="0"/>
              <a:t>Csatlakozók a villamos szakmában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2" y="764704"/>
            <a:ext cx="8561118" cy="59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2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113"/>
            <a:ext cx="8352928" cy="6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2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8" y="836712"/>
            <a:ext cx="867094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3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4" y="692696"/>
            <a:ext cx="882986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79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" y="620687"/>
            <a:ext cx="9037137" cy="555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407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" y="1196752"/>
            <a:ext cx="90913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82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" y="1268760"/>
            <a:ext cx="90412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018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7" y="0"/>
            <a:ext cx="8216749" cy="68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77644" cy="66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53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3" y="332656"/>
            <a:ext cx="868115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7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114752"/>
          </a:xfrm>
        </p:spPr>
        <p:txBody>
          <a:bodyPr>
            <a:normAutofit/>
          </a:bodyPr>
          <a:lstStyle/>
          <a:p>
            <a:r>
              <a:rPr lang="hu-HU" dirty="0" smtClean="0"/>
              <a:t>DVI </a:t>
            </a:r>
            <a:r>
              <a:rPr lang="pt-BR" sz="2400" dirty="0"/>
              <a:t>(Digital Video/Visual Interface) Digitális vizuális/video </a:t>
            </a:r>
            <a:r>
              <a:rPr lang="pt-BR" sz="2400" dirty="0" smtClean="0"/>
              <a:t>illesztő</a:t>
            </a:r>
            <a:endParaRPr lang="pt-BR" sz="2400" dirty="0"/>
          </a:p>
          <a:p>
            <a:pPr lvl="1"/>
            <a:r>
              <a:rPr lang="hu-HU" sz="2400" dirty="0"/>
              <a:t>alkalmas Plazma, LCD </a:t>
            </a:r>
            <a:r>
              <a:rPr lang="hu-HU" sz="2400" dirty="0" smtClean="0"/>
              <a:t>TV </a:t>
            </a:r>
            <a:r>
              <a:rPr lang="hu-HU" sz="2400" dirty="0"/>
              <a:t>és HDTV </a:t>
            </a:r>
            <a:r>
              <a:rPr lang="hu-HU" sz="2400" dirty="0" smtClean="0"/>
              <a:t>csatlakoztatásához </a:t>
            </a:r>
            <a:r>
              <a:rPr lang="hu-HU" sz="2400" dirty="0"/>
              <a:t>is. </a:t>
            </a:r>
            <a:endParaRPr lang="hu-HU" sz="2400" dirty="0" smtClean="0"/>
          </a:p>
          <a:p>
            <a:pPr lvl="1"/>
            <a:r>
              <a:rPr lang="hu-HU" sz="2400" dirty="0" smtClean="0"/>
              <a:t>Jobb képminőség</a:t>
            </a:r>
          </a:p>
          <a:p>
            <a:r>
              <a:rPr lang="hu-HU" sz="2400" dirty="0" smtClean="0"/>
              <a:t>DVI-A: Nagyfelbontású </a:t>
            </a:r>
            <a:r>
              <a:rPr lang="hu-HU" sz="2400" dirty="0"/>
              <a:t>jelet továbbítanak egy analóg </a:t>
            </a:r>
            <a:r>
              <a:rPr lang="hu-HU" sz="2400" dirty="0" smtClean="0"/>
              <a:t>megjelenítőkre</a:t>
            </a:r>
            <a:r>
              <a:rPr lang="hu-HU" sz="2400" dirty="0"/>
              <a:t>. </a:t>
            </a:r>
            <a:r>
              <a:rPr lang="hu-HU" sz="2400" dirty="0" smtClean="0"/>
              <a:t>(hagyományos </a:t>
            </a:r>
            <a:r>
              <a:rPr lang="hu-HU" sz="2400" dirty="0"/>
              <a:t>CRT, vagy LCD monitor, illetve </a:t>
            </a:r>
            <a:r>
              <a:rPr lang="hu-HU" sz="2400" dirty="0" smtClean="0"/>
              <a:t>HDTV) </a:t>
            </a:r>
            <a:endParaRPr lang="hu-HU" sz="2400" dirty="0"/>
          </a:p>
          <a:p>
            <a:r>
              <a:rPr lang="hu-HU" sz="2400" dirty="0" smtClean="0"/>
              <a:t>DVI-D: Kizárólag </a:t>
            </a:r>
            <a:r>
              <a:rPr lang="hu-HU" sz="2400" dirty="0"/>
              <a:t>digitálisan, és kiváló </a:t>
            </a:r>
            <a:r>
              <a:rPr lang="hu-HU" sz="2400" dirty="0" smtClean="0"/>
              <a:t>minőségben </a:t>
            </a:r>
            <a:r>
              <a:rPr lang="hu-HU" sz="2400" dirty="0"/>
              <a:t>viszik át a jelet. A videokártya a </a:t>
            </a:r>
            <a:r>
              <a:rPr lang="hu-HU" sz="2400" dirty="0" smtClean="0"/>
              <a:t> már </a:t>
            </a:r>
            <a:r>
              <a:rPr lang="hu-HU" sz="2400" dirty="0"/>
              <a:t>létrehozott digitális jelet nem </a:t>
            </a:r>
            <a:r>
              <a:rPr lang="hu-HU" sz="2400" dirty="0" smtClean="0"/>
              <a:t>alakítja </a:t>
            </a:r>
            <a:r>
              <a:rPr lang="hu-HU" sz="2400" dirty="0"/>
              <a:t>át analóggá (és vissza), hanem </a:t>
            </a:r>
            <a:r>
              <a:rPr lang="hu-HU" sz="2400" dirty="0" smtClean="0"/>
              <a:t>egyből küldi </a:t>
            </a:r>
            <a:r>
              <a:rPr lang="hu-HU" sz="2400" dirty="0"/>
              <a:t>a monitornak. Így kimarad az </a:t>
            </a:r>
            <a:r>
              <a:rPr lang="hu-HU" sz="2400" dirty="0" smtClean="0"/>
              <a:t>átalakítás</a:t>
            </a:r>
            <a:r>
              <a:rPr lang="hu-HU" sz="2400" dirty="0"/>
              <a:t>, és </a:t>
            </a:r>
            <a:r>
              <a:rPr lang="hu-HU" sz="2400" dirty="0" smtClean="0"/>
              <a:t>nem </a:t>
            </a:r>
            <a:r>
              <a:rPr lang="hu-HU" sz="2400" dirty="0"/>
              <a:t>romlik a jel </a:t>
            </a:r>
            <a:r>
              <a:rPr lang="hu-HU" sz="2400" dirty="0" smtClean="0"/>
              <a:t>minősége</a:t>
            </a:r>
            <a:r>
              <a:rPr lang="hu-HU" sz="2400" dirty="0"/>
              <a:t>. </a:t>
            </a:r>
          </a:p>
          <a:p>
            <a:r>
              <a:rPr lang="hu-HU" sz="2400" dirty="0" smtClean="0"/>
              <a:t>DVI-I: Az előző kettő kombinációja</a:t>
            </a:r>
            <a:r>
              <a:rPr lang="hu-HU" sz="2400" dirty="0"/>
              <a:t>.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Képes </a:t>
            </a:r>
            <a:r>
              <a:rPr lang="hu-HU" sz="2400" dirty="0"/>
              <a:t>analóg, és digitális </a:t>
            </a:r>
            <a:r>
              <a:rPr lang="hu-HU" sz="2400" dirty="0" smtClean="0"/>
              <a:t>jelek továbbítására is.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/>
            <a:fld id="{3A456032-E196-4983-946F-F44DA287ADBE}" type="slidenum">
              <a:rPr lang="de-DE" altLang="en-US" sz="900" smtClean="0"/>
              <a:pPr eaLnBrk="1" hangingPunct="1"/>
              <a:t>3</a:t>
            </a:fld>
            <a:endParaRPr lang="de-DE" altLang="en-US" sz="900" smtClean="0"/>
          </a:p>
        </p:txBody>
      </p:sp>
      <p:pic>
        <p:nvPicPr>
          <p:cNvPr id="43015" name="Picture 4" descr="C:\Users\dtozser\Desktop\uj_dvi_dvi_k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10635" r="14590" b="14917"/>
          <a:stretch>
            <a:fillRect/>
          </a:stretch>
        </p:blipFill>
        <p:spPr bwMode="auto">
          <a:xfrm>
            <a:off x="6673850" y="4271963"/>
            <a:ext cx="21463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5" descr="C:\Users\dtozser\Desktop\dvi-tipus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05475"/>
            <a:ext cx="1944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6" descr="C:\Users\dtozser\Desktop\DVI-Buch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75" y="5705475"/>
            <a:ext cx="2220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6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03"/>
            <a:ext cx="8640960" cy="66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1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9" y="260648"/>
            <a:ext cx="85306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25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380"/>
            <a:ext cx="8208911" cy="59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5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784976" cy="6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044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8568952" cy="679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156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0" y="404664"/>
            <a:ext cx="8308854" cy="60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03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7" y="116632"/>
            <a:ext cx="8733941" cy="666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37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5308" cy="66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A DVI-D és a DVI-I további két csoportra bontható:</a:t>
            </a:r>
          </a:p>
          <a:p>
            <a:pPr lvl="1"/>
            <a:r>
              <a:rPr lang="hu-HU" dirty="0" err="1"/>
              <a:t>Single</a:t>
            </a:r>
            <a:r>
              <a:rPr lang="hu-HU" dirty="0"/>
              <a:t> </a:t>
            </a:r>
            <a:r>
              <a:rPr lang="hu-HU" dirty="0" smtClean="0"/>
              <a:t>Link: WUXGA </a:t>
            </a:r>
            <a:r>
              <a:rPr lang="hu-HU" dirty="0"/>
              <a:t>1920x1200 és a HDTV 1080p/60 felbontásokhoz </a:t>
            </a:r>
            <a:r>
              <a:rPr lang="hu-HU" dirty="0" smtClean="0"/>
              <a:t> biztosít </a:t>
            </a:r>
            <a:r>
              <a:rPr lang="hu-HU" dirty="0"/>
              <a:t>kapcsolatot (165 </a:t>
            </a:r>
            <a:r>
              <a:rPr lang="hu-HU" dirty="0" smtClean="0"/>
              <a:t>MHz-es </a:t>
            </a:r>
            <a:r>
              <a:rPr lang="hu-HU" dirty="0"/>
              <a:t>pixelfrekvencia). </a:t>
            </a:r>
          </a:p>
          <a:p>
            <a:pPr lvl="1"/>
            <a:r>
              <a:rPr lang="hu-HU" dirty="0" err="1"/>
              <a:t>Dual</a:t>
            </a:r>
            <a:r>
              <a:rPr lang="hu-HU" dirty="0"/>
              <a:t> </a:t>
            </a:r>
            <a:r>
              <a:rPr lang="hu-HU" dirty="0" smtClean="0"/>
              <a:t>Link: 2560x1600 </a:t>
            </a:r>
            <a:r>
              <a:rPr lang="hu-HU" dirty="0"/>
              <a:t>felbontásig, nagyobb színmélységgel biztosít </a:t>
            </a:r>
            <a:r>
              <a:rPr lang="hu-HU" dirty="0" smtClean="0"/>
              <a:t>kapcsolatot </a:t>
            </a:r>
            <a:r>
              <a:rPr lang="hu-HU" dirty="0"/>
              <a:t>(330 MHz-es pixelfrekvencia).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" y="4797152"/>
            <a:ext cx="892286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81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512" y="188640"/>
            <a:ext cx="896448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800100" indent="-3429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360363" lvl="2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HDMI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multimédiás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jelátviteli szabvány, amely kábel segítségével teszi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lehetővé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digitális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kép-, hang- 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vezérlő jel tömörítetlen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továbbítását.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összeköttetés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egyetlen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kábellel úgy,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a felhasználónak nem kell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figyelnie, melyik a ki- és melyik a bemenet, illetve melyik szolgál a hang és melyik a kép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átvitelére.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HDMI 1.3 csatlakozó adatátviteli sebessége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Gbps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Kb. 5 méter felett a jel gyengül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Jackdugó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2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hu-HU" sz="2400" dirty="0" smtClean="0"/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/>
            <a:fld id="{F664B091-94C4-438C-9CA3-926964CF38D3}" type="slidenum">
              <a:rPr lang="de-DE" altLang="en-US" sz="900" smtClean="0"/>
              <a:pPr eaLnBrk="1" hangingPunct="1"/>
              <a:t>5</a:t>
            </a:fld>
            <a:endParaRPr lang="de-DE" altLang="en-US" sz="900" smtClean="0"/>
          </a:p>
        </p:txBody>
      </p:sp>
      <p:pic>
        <p:nvPicPr>
          <p:cNvPr id="47109" name="Picture 18" descr="hd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>
            <a:fillRect/>
          </a:stretch>
        </p:blipFill>
        <p:spPr bwMode="auto">
          <a:xfrm>
            <a:off x="6106257" y="5229200"/>
            <a:ext cx="28003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 descr="C:\Users\dtozser\Desktop\HDMI-to-Mini-HDMI-c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18217" r="5113" b="12190"/>
          <a:stretch>
            <a:fillRect/>
          </a:stretch>
        </p:blipFill>
        <p:spPr bwMode="auto">
          <a:xfrm>
            <a:off x="5846608" y="3380010"/>
            <a:ext cx="3319648" cy="192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8892"/>
            <a:ext cx="2163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88" y="4442934"/>
            <a:ext cx="18351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3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4525963"/>
          </a:xfrm>
        </p:spPr>
        <p:txBody>
          <a:bodyPr/>
          <a:lstStyle/>
          <a:p>
            <a:r>
              <a:rPr lang="hu-HU" dirty="0" err="1" smtClean="0"/>
              <a:t>DisplayPort</a:t>
            </a:r>
            <a:endParaRPr lang="hu-HU" dirty="0" smtClean="0"/>
          </a:p>
          <a:p>
            <a:r>
              <a:rPr lang="hu-HU" sz="2400" dirty="0" smtClean="0"/>
              <a:t>A technológiát a </a:t>
            </a:r>
            <a:r>
              <a:rPr lang="hu-HU" sz="2400" dirty="0" err="1"/>
              <a:t>a</a:t>
            </a:r>
            <a:r>
              <a:rPr lang="hu-HU" sz="2400" dirty="0"/>
              <a:t> Video Electronics </a:t>
            </a:r>
            <a:r>
              <a:rPr lang="hu-HU" sz="2400" dirty="0" err="1" smtClean="0"/>
              <a:t>Standards</a:t>
            </a:r>
            <a:r>
              <a:rPr lang="hu-HU" sz="2400" dirty="0" smtClean="0"/>
              <a:t> </a:t>
            </a:r>
            <a:r>
              <a:rPr lang="hu-HU" sz="2400" dirty="0" err="1"/>
              <a:t>Association</a:t>
            </a:r>
            <a:r>
              <a:rPr lang="hu-HU" sz="2400" dirty="0"/>
              <a:t> (VESA) </a:t>
            </a:r>
            <a:r>
              <a:rPr lang="hu-HU" sz="2400" dirty="0" smtClean="0"/>
              <a:t>felügyeli</a:t>
            </a:r>
          </a:p>
          <a:p>
            <a:r>
              <a:rPr lang="hu-HU" sz="2400" dirty="0"/>
              <a:t>nagyobb felbontást és színszámot, </a:t>
            </a:r>
            <a:r>
              <a:rPr lang="hu-HU" sz="2400" dirty="0" smtClean="0"/>
              <a:t> magasabb </a:t>
            </a:r>
            <a:r>
              <a:rPr lang="hu-HU" sz="2400" dirty="0"/>
              <a:t>frissítési </a:t>
            </a:r>
            <a:r>
              <a:rPr lang="hu-HU" sz="2400" dirty="0" smtClean="0"/>
              <a:t>frekvenciát </a:t>
            </a:r>
            <a:r>
              <a:rPr lang="hu-HU" sz="2400" dirty="0"/>
              <a:t>és kevesebb </a:t>
            </a:r>
            <a:r>
              <a:rPr lang="hu-HU" sz="2400" dirty="0" smtClean="0"/>
              <a:t>kábellel </a:t>
            </a:r>
            <a:r>
              <a:rPr lang="hu-HU" sz="2400" dirty="0"/>
              <a:t>megvalósítható </a:t>
            </a:r>
            <a:r>
              <a:rPr lang="hu-HU" sz="2400" dirty="0" smtClean="0"/>
              <a:t>csatlakoztatást biztosít </a:t>
            </a:r>
          </a:p>
          <a:p>
            <a:r>
              <a:rPr lang="hu-HU" sz="2400" dirty="0"/>
              <a:t>A </a:t>
            </a:r>
            <a:r>
              <a:rPr lang="hu-HU" sz="2400" dirty="0" err="1"/>
              <a:t>DisplayPort</a:t>
            </a:r>
            <a:r>
              <a:rPr lang="hu-HU" sz="2400" dirty="0"/>
              <a:t> 1.2 maximum 3820x2400 pixeles felbontást támogat 60 Hz-es </a:t>
            </a:r>
            <a:r>
              <a:rPr lang="hu-HU" sz="2400" dirty="0" smtClean="0"/>
              <a:t>képfrissítéssel</a:t>
            </a:r>
            <a:r>
              <a:rPr lang="hu-HU" sz="2400" dirty="0"/>
              <a:t>, vagy 2560x1600 pixeles </a:t>
            </a:r>
            <a:r>
              <a:rPr lang="hu-HU" sz="2400" dirty="0" smtClean="0"/>
              <a:t>felbontást </a:t>
            </a:r>
            <a:r>
              <a:rPr lang="hu-HU" sz="2400" dirty="0"/>
              <a:t>120 Hz-es képfrissítés mellett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dirty="0"/>
          </a:p>
          <a:p>
            <a:pPr lvl="1"/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90351"/>
            <a:ext cx="6192688" cy="269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-27384"/>
            <a:ext cx="874871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800100" indent="-3429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360363" lvl="2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Párhuzamos Port </a:t>
            </a: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LPT</a:t>
            </a:r>
            <a:b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Terminal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Lineáris Nyomtató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Terminál)</a:t>
            </a:r>
          </a:p>
          <a:p>
            <a:pPr marL="1160463" lvl="3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LPT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8 adatbitje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kontroll bitje (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Strobe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Linefeed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Initialize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 további 5 bemeneti kontroll bitje,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nyomtató küld a gép felé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out).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0463" lvl="3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átviteli sebessége 12.000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kbit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/sec.</a:t>
            </a:r>
          </a:p>
          <a:p>
            <a:pPr marL="360363" lvl="2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08038" algn="l"/>
              </a:tabLst>
              <a:defRPr/>
            </a:pPr>
            <a:r>
              <a:rPr lang="hu-HU" sz="2000" dirty="0"/>
              <a:t>	</a:t>
            </a: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Soros Port / COM</a:t>
            </a:r>
          </a:p>
          <a:p>
            <a:pPr marL="1160463" lvl="3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08038" algn="l"/>
              </a:tabLst>
              <a:defRPr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kommunikációs port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adatátvitelű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Személyi számítógép"/>
              </a:rPr>
              <a:t>PC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csatlakozó</a:t>
            </a:r>
            <a:endParaRPr lang="hu-H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eaLnBrk="1" hangingPunct="1">
              <a:lnSpc>
                <a:spcPct val="150000"/>
              </a:lnSpc>
              <a:tabLst>
                <a:tab pos="808038" algn="l"/>
              </a:tabLst>
              <a:defRPr/>
            </a:pPr>
            <a:r>
              <a:rPr lang="hu-HU" sz="1800" dirty="0"/>
              <a:t>	</a:t>
            </a:r>
            <a:endParaRPr lang="hu-HU" sz="1800" dirty="0" smtClean="0"/>
          </a:p>
          <a:p>
            <a:pPr marL="457200" lvl="2" indent="0" eaLnBrk="1" hangingPunct="1">
              <a:lnSpc>
                <a:spcPct val="150000"/>
              </a:lnSpc>
              <a:tabLst>
                <a:tab pos="808038" algn="l"/>
              </a:tabLst>
              <a:defRPr/>
            </a:pPr>
            <a:r>
              <a:rPr lang="hu-HU" sz="1800" dirty="0"/>
              <a:t>	</a:t>
            </a:r>
            <a:endParaRPr lang="hu-HU" sz="1800" dirty="0" smtClean="0"/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/>
            <a:fld id="{BE815D13-9C0A-4503-82A2-5E2F071ACB1A}" type="slidenum">
              <a:rPr lang="de-DE" altLang="en-US" sz="900" smtClean="0"/>
              <a:pPr eaLnBrk="1" hangingPunct="1"/>
              <a:t>7</a:t>
            </a:fld>
            <a:endParaRPr lang="de-DE" altLang="en-US" sz="900" smtClean="0"/>
          </a:p>
        </p:txBody>
      </p:sp>
      <p:pic>
        <p:nvPicPr>
          <p:cNvPr id="50180" name="Picture 2" descr="C:\Users\dtozser\Desktop\DB9F-DB9M_Serial_c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10568" r="21136" b="658"/>
          <a:stretch>
            <a:fillRect/>
          </a:stretch>
        </p:blipFill>
        <p:spPr bwMode="auto">
          <a:xfrm>
            <a:off x="6084019" y="4953843"/>
            <a:ext cx="15843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C:\Users\dtozser\Desktop\Parallel_Printer_C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6644" r="13452" b="12906"/>
          <a:stretch>
            <a:fillRect/>
          </a:stretch>
        </p:blipFill>
        <p:spPr bwMode="auto">
          <a:xfrm>
            <a:off x="7001643" y="476250"/>
            <a:ext cx="16748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C:\Users\dtozser\Desktop\serial-parallel-300x2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3" r="7372" b="7230"/>
          <a:stretch>
            <a:fillRect/>
          </a:stretch>
        </p:blipFill>
        <p:spPr bwMode="auto">
          <a:xfrm>
            <a:off x="5220072" y="2564904"/>
            <a:ext cx="32019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3059832" y="332656"/>
            <a:ext cx="2491656" cy="266454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563888" y="4076700"/>
            <a:ext cx="1655812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993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95288" y="1052513"/>
            <a:ext cx="8353425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465138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819150" indent="-3619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360363" lvl="2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1413" lvl="3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 körűen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Plug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Play</a:t>
            </a:r>
          </a:p>
          <a:p>
            <a:pPr marL="0" lvl="2" indent="0" eaLnBrk="1" hangingPunct="1"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Szabványok: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2" indent="-360363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USB-1.0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2" indent="-360363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USB-1.1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ez a gyakorlatban elterjedt első szabvány.</a:t>
            </a:r>
          </a:p>
          <a:p>
            <a:pPr marL="360363" lvl="2" indent="-360363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USB-2.0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gyakorlati előnye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mini-B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csatlakozó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Hi-Speed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bevezetése</a:t>
            </a:r>
          </a:p>
          <a:p>
            <a:pPr marL="360363" lvl="2" indent="-360363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USB-3.0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SuperSpeed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lehetősége,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mihez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4 jelvezeték átvitele szükséges.</a:t>
            </a:r>
          </a:p>
          <a:p>
            <a:pPr marL="360363" lvl="2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hu-H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2" indent="-360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PS2 </a:t>
            </a: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</a:p>
          <a:p>
            <a:pPr lvl="2" eaLnBrk="1" hangingPunct="1">
              <a:lnSpc>
                <a:spcPct val="150000"/>
              </a:lnSpc>
              <a:buClr>
                <a:schemeClr val="tx2"/>
              </a:buClr>
              <a:defRPr/>
            </a:pPr>
            <a:r>
              <a:rPr lang="hu-HU" sz="1800" dirty="0" smtClean="0"/>
              <a:t>	</a:t>
            </a:r>
            <a:endParaRPr lang="de-DE" sz="2000" dirty="0" smtClean="0"/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/>
            <a:fld id="{165F65ED-0778-4DF6-AFB7-CABF125C6F94}" type="slidenum">
              <a:rPr lang="de-DE" altLang="en-US" sz="900" smtClean="0"/>
              <a:pPr eaLnBrk="1" hangingPunct="1"/>
              <a:t>8</a:t>
            </a:fld>
            <a:endParaRPr lang="de-DE" altLang="en-US" sz="900" smtClean="0"/>
          </a:p>
        </p:txBody>
      </p:sp>
      <p:pic>
        <p:nvPicPr>
          <p:cNvPr id="41989" name="Picture 2" descr="C:\Users\dtozser\Desktop\US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2367" r="7608" b="11642"/>
          <a:stretch>
            <a:fillRect/>
          </a:stretch>
        </p:blipFill>
        <p:spPr bwMode="auto">
          <a:xfrm>
            <a:off x="6011863" y="404664"/>
            <a:ext cx="18732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C:\Users\dtozser\Desktop\220px-Types-usb_new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19350"/>
            <a:ext cx="18732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 descr="C:\Users\dtozser\Desktop\PS2_Ports_AT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35525"/>
            <a:ext cx="9366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 descr="C:\Users\dtozser\Desktop\Mini-USB-Datenkab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9" r="12772" b="4803"/>
          <a:stretch>
            <a:fillRect/>
          </a:stretch>
        </p:blipFill>
        <p:spPr bwMode="auto">
          <a:xfrm>
            <a:off x="4329113" y="-315416"/>
            <a:ext cx="21844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7" descr="C:\Users\dtoz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0" r="31279" b="2"/>
          <a:stretch>
            <a:fillRect/>
          </a:stretch>
        </p:blipFill>
        <p:spPr bwMode="auto">
          <a:xfrm>
            <a:off x="5795963" y="4746625"/>
            <a:ext cx="17430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6513513" y="2509838"/>
            <a:ext cx="871537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>
            <a:off x="6513513" y="2781300"/>
            <a:ext cx="722312" cy="107950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 bwMode="auto">
          <a:xfrm>
            <a:off x="6667500" y="2781300"/>
            <a:ext cx="568325" cy="538163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41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15899" y="404664"/>
            <a:ext cx="8353425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2pPr>
            <a:lvl3pPr marL="800100" indent="-3429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360363" lvl="2" indent="-26987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Unshielded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Twisted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(UTP)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árnyékolatlan, csavart érpáras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hálózati kábeltípus</a:t>
            </a:r>
            <a:endParaRPr lang="hu-HU" sz="1800" dirty="0">
              <a:latin typeface="Times New Roman" panose="02020603050405020304" pitchFamily="18" charset="0"/>
            </a:endParaRP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RJ45 csatlakozó kategóriák: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CAT1 - telefonkábel (hangátvitel, 2 érpár)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CAT2 - maximum 4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adatátviteli sebesség érhető el vele.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CAT3 - 10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az adatátviteli sebessége. Csillag topológiánál alkalmazzák,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hálózatokban (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Legacy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Ethernet[10MB/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s-os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közege).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CAT4 -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adatátviteli sebességű.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CAT5 - 100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adatátviteli sebességű, csillag topológiánál alkalmazzák,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hálózatokban.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CAT5e, CAT6 - 1000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átviteli sebesség.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felsőbb kategóriás kábelek visszafelé kompatibilisek.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2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(telefonvonal)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84-113 ohm 4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(Local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3 100 ohm 10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100 m (Ethernet)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4 100 ohm 20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100 m (16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Ring)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 100 ohm 100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100 m (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Ethernet)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6. 100 ohm 1000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100 m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7. 100 ohm 1200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100 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809625" lvl="3" indent="-269875" eaLnBrk="1" hangingPunct="1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7" name="Picture 16" descr="Netzwerkbuch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31" y="5579894"/>
            <a:ext cx="1800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C:\Users\dtozser\Desktop\1m%20Patchkabel%20RJ45%20(Cat%206,S-STP)%20Netzwerkk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28174" b="12440"/>
          <a:stretch>
            <a:fillRect/>
          </a:stretch>
        </p:blipFill>
        <p:spPr bwMode="auto">
          <a:xfrm>
            <a:off x="6772275" y="3648172"/>
            <a:ext cx="23717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80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1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1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1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PLR84hVGBkmePoWQ_Rsf8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GAdRb4k7UGlu0MB0ojy8A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1158</Words>
  <Application>Microsoft Office PowerPoint</Application>
  <PresentationFormat>Diavetítés a képernyőre (4:3 oldalarány)</PresentationFormat>
  <Paragraphs>148</Paragraphs>
  <Slides>37</Slides>
  <Notes>7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0" baseType="lpstr">
      <vt:lpstr>Office-téma</vt:lpstr>
      <vt:lpstr>Egyéni tervezés</vt:lpstr>
      <vt:lpstr>TCLayout.ActiveDocument.1</vt:lpstr>
      <vt:lpstr>Adatátvitel</vt:lpstr>
      <vt:lpstr>Informatikában alkalmazott csatlakozók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Hol használnak optikai szálat?</vt:lpstr>
      <vt:lpstr>Kábel és csatlakozó – Fényvezető kábel</vt:lpstr>
      <vt:lpstr>PowerPoint bemutató</vt:lpstr>
      <vt:lpstr>Fényvezető kábelek szerkezete</vt:lpstr>
      <vt:lpstr>Fényvezető kábelek részei</vt:lpstr>
      <vt:lpstr>Fénytörés, teljes visszaverődés</vt:lpstr>
      <vt:lpstr>Fénytörés, teljes visszaverődés</vt:lpstr>
      <vt:lpstr>Multimódusú optikai szál  (multimode optical fiber):</vt:lpstr>
      <vt:lpstr>Monomódusú vagy egymódusú optikai szál (single-mode fiber): </vt:lpstr>
      <vt:lpstr>PowerPoint bemutató</vt:lpstr>
      <vt:lpstr>Csatlakozók a villamos szakmában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ildiko</dc:creator>
  <cp:lastModifiedBy>ildiko</cp:lastModifiedBy>
  <cp:revision>51</cp:revision>
  <dcterms:created xsi:type="dcterms:W3CDTF">2015-03-29T09:07:15Z</dcterms:created>
  <dcterms:modified xsi:type="dcterms:W3CDTF">2015-03-29T15:44:03Z</dcterms:modified>
</cp:coreProperties>
</file>