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48"/>
  </p:notesMasterIdLst>
  <p:sldIdLst>
    <p:sldId id="256" r:id="rId4"/>
    <p:sldId id="257" r:id="rId5"/>
    <p:sldId id="261" r:id="rId6"/>
    <p:sldId id="258" r:id="rId7"/>
    <p:sldId id="259" r:id="rId8"/>
    <p:sldId id="260" r:id="rId9"/>
    <p:sldId id="301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91" r:id="rId18"/>
    <p:sldId id="271" r:id="rId19"/>
    <p:sldId id="272" r:id="rId20"/>
    <p:sldId id="273" r:id="rId21"/>
    <p:sldId id="274" r:id="rId22"/>
    <p:sldId id="270" r:id="rId23"/>
    <p:sldId id="275" r:id="rId24"/>
    <p:sldId id="276" r:id="rId25"/>
    <p:sldId id="277" r:id="rId26"/>
    <p:sldId id="278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2" r:id="rId39"/>
    <p:sldId id="293" r:id="rId40"/>
    <p:sldId id="295" r:id="rId41"/>
    <p:sldId id="296" r:id="rId42"/>
    <p:sldId id="297" r:id="rId43"/>
    <p:sldId id="298" r:id="rId44"/>
    <p:sldId id="299" r:id="rId45"/>
    <p:sldId id="294" r:id="rId46"/>
    <p:sldId id="300" r:id="rId4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451" autoAdjust="0"/>
  </p:normalViewPr>
  <p:slideViewPr>
    <p:cSldViewPr showGuides="1">
      <p:cViewPr varScale="1">
        <p:scale>
          <a:sx n="89" d="100"/>
          <a:sy n="89" d="100"/>
        </p:scale>
        <p:origin x="21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FD1A1-1269-42FE-950F-EBCA81C3E5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FB4D7-ECE0-49FB-9812-0BA1390604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0391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FB4D7-ECE0-49FB-9812-0BA139060427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746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FB4D7-ECE0-49FB-9812-0BA139060427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1834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957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271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6418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501" y="592139"/>
            <a:ext cx="8326966" cy="5937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571501" y="1185864"/>
            <a:ext cx="4095044" cy="42322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802012" y="1185864"/>
            <a:ext cx="4096455" cy="42322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24018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563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6381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7774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8132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3590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9249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767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5337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8355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33242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44697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42179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 bwMode="gray">
      <p:bgPr>
        <a:gradFill rotWithShape="0">
          <a:gsLst>
            <a:gs pos="0">
              <a:schemeClr val="bg1"/>
            </a:gs>
            <a:gs pos="100000">
              <a:srgbClr val="9999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285750" y="4330700"/>
            <a:ext cx="8572500" cy="1690688"/>
          </a:xfrm>
          <a:prstGeom prst="rect">
            <a:avLst/>
          </a:prstGeo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16000" tIns="126000" rIns="0" bIns="0" numCol="1" anchor="t" anchorCtr="0" compatLnSpc="1">
            <a:prstTxWarp prst="textNoShape">
              <a:avLst/>
            </a:prstTxWarp>
          </a:bodyPr>
          <a:lstStyle>
            <a:lvl1pPr>
              <a:defRPr sz="3200"/>
            </a:lvl1pPr>
          </a:lstStyle>
          <a:p>
            <a:pPr lvl="0"/>
            <a:r>
              <a:rPr lang="de-DE" altLang="hu-HU" noProof="0" smtClean="0"/>
              <a:t>Mastertitelformat bearbeiten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04800" y="5486400"/>
            <a:ext cx="85344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34000" tIns="0" rIns="0" bIns="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 sz="1600"/>
            </a:lvl1pPr>
          </a:lstStyle>
          <a:p>
            <a:pPr lvl="0"/>
            <a:r>
              <a:rPr lang="de-DE" altLang="hu-HU" noProof="0" smtClean="0"/>
              <a:t>Master-Untertitelformat bearbeiten</a:t>
            </a:r>
          </a:p>
        </p:txBody>
      </p:sp>
      <p:pic>
        <p:nvPicPr>
          <p:cNvPr id="137220" name="Picture 3" descr="C:\MUNKA\IT Services\elektronikus anyagok\power point\T es ITSH alap egyben\hasznalt kepek\diak alapjai T logo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6000750"/>
            <a:ext cx="85725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21" name="Picture 2" descr="C:\MUNKA\IT Services\elektronikus anyagok\power point\T es ITSH alap egyben\hasznalt kepek\diak alapjai IT logo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363" y="188913"/>
            <a:ext cx="212725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339877"/>
      </p:ext>
    </p:extLst>
  </p:cSld>
  <p:clrMapOvr>
    <a:masterClrMapping/>
  </p:clrMapOvr>
  <p:transition spd="slow">
    <p:zoom dir="in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F7A232-786B-4DE3-AD1E-820F54BDBA5A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37211"/>
      </p:ext>
    </p:extLst>
  </p:cSld>
  <p:clrMapOvr>
    <a:masterClrMapping/>
  </p:clrMapOvr>
  <p:transition spd="slow">
    <p:zoom dir="in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C11E8C-1778-4815-A9FA-8D138BCB334B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42524"/>
      </p:ext>
    </p:extLst>
  </p:cSld>
  <p:clrMapOvr>
    <a:masterClrMapping/>
  </p:clrMapOvr>
  <p:transition spd="slow">
    <p:zoom dir="in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1C5493-5CB4-4150-92AB-66ACE01161EE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296840"/>
      </p:ext>
    </p:extLst>
  </p:cSld>
  <p:clrMapOvr>
    <a:masterClrMapping/>
  </p:clrMapOvr>
  <p:transition spd="slow">
    <p:zoom dir="in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32AE6C-4D5C-47FE-8E66-7BA98A2508E3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4284"/>
      </p:ext>
    </p:extLst>
  </p:cSld>
  <p:clrMapOvr>
    <a:masterClrMapping/>
  </p:clrMapOvr>
  <p:transition spd="slow">
    <p:zoom dir="in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A9D240-B5D3-4386-B0BD-7BF28B0910DB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894564"/>
      </p:ext>
    </p:extLst>
  </p:cSld>
  <p:clrMapOvr>
    <a:masterClrMapping/>
  </p:clrMapOvr>
  <p:transition spd="slow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78911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8CB52B-37D8-4EAE-BC9F-B222F086A88B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647820"/>
      </p:ext>
    </p:extLst>
  </p:cSld>
  <p:clrMapOvr>
    <a:masterClrMapping/>
  </p:clrMapOvr>
  <p:transition spd="slow">
    <p:zoom dir="in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D078B8-246A-4D8F-BE9E-0CD324FA01D4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392064"/>
      </p:ext>
    </p:extLst>
  </p:cSld>
  <p:clrMapOvr>
    <a:masterClrMapping/>
  </p:clrMapOvr>
  <p:transition spd="slow">
    <p:zoom dir="in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320E05-C82E-4C0F-B4DE-20110B0B1DD2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590482"/>
      </p:ext>
    </p:extLst>
  </p:cSld>
  <p:clrMapOvr>
    <a:masterClrMapping/>
  </p:clrMapOvr>
  <p:transition spd="slow">
    <p:zoom dir="in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1B96A6-DDB3-47B0-B2D0-5CE7E0B935BB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596805"/>
      </p:ext>
    </p:extLst>
  </p:cSld>
  <p:clrMapOvr>
    <a:masterClrMapping/>
  </p:clrMapOvr>
  <p:transition spd="slow">
    <p:zoom dir="in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A4C9ED-E082-44D8-A06F-4CDDD5DC5E4B}" type="slidenum">
              <a:rPr lang="de-DE" altLang="hu-HU">
                <a:solidFill>
                  <a:srgbClr val="000000"/>
                </a:solidFill>
              </a:rPr>
              <a:pPr/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892603"/>
      </p:ext>
    </p:extLst>
  </p:cSld>
  <p:clrMapOvr>
    <a:masterClrMapping/>
  </p:clrMapOvr>
  <p:transition spd="slow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658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852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150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110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305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439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5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92754-1ACA-4A91-B6D1-21B1C494C00E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0B47A-E91F-4379-9B9B-47B740C147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350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F2B83-E4F1-4510-8D92-18028ADE2A11}" type="datetimeFigureOut">
              <a:rPr lang="hu-HU" smtClean="0"/>
              <a:t>2015.03.09.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15A2A-4A28-49AA-A1DA-B399D0F1370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98725" y="6602413"/>
            <a:ext cx="44132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9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hu-HU">
                <a:solidFill>
                  <a:srgbClr val="000000"/>
                </a:solidFill>
              </a:rPr>
              <a:t>Trainer: </a:t>
            </a:r>
            <a:r>
              <a:rPr lang="hu-HU" altLang="hu-HU">
                <a:solidFill>
                  <a:srgbClr val="000000"/>
                </a:solidFill>
              </a:rPr>
              <a:t>Botond Veres/Ildikó Horváth	</a:t>
            </a:r>
            <a:r>
              <a:rPr lang="de-DE" altLang="hu-HU">
                <a:solidFill>
                  <a:srgbClr val="000000"/>
                </a:solidFill>
              </a:rPr>
              <a:t>	Hardware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1038" y="6602413"/>
            <a:ext cx="539750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9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7D793D-59F9-4BCB-BE1E-5E7461040CEC}" type="slidenum">
              <a:rPr lang="de-DE" alt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de-DE" altLang="hu-HU">
              <a:solidFill>
                <a:srgbClr val="000000"/>
              </a:solidFill>
            </a:endParaRPr>
          </a:p>
        </p:txBody>
      </p:sp>
      <p:graphicFrame>
        <p:nvGraphicFramePr>
          <p:cNvPr id="136196" name="Rectangle 4" hidden="1"/>
          <p:cNvGraphicFramePr>
            <a:graphicFrameLocks/>
          </p:cNvGraphicFramePr>
          <p:nvPr userDrawn="1">
            <p:custDataLst>
              <p:tags r:id="rId14"/>
            </p:custDataLst>
          </p:nvPr>
        </p:nvGraphicFramePr>
        <p:xfrm>
          <a:off x="0" y="0"/>
          <a:ext cx="149225" cy="14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r:id="rId16" imgW="0" imgH="0" progId="TCLayout.ActiveDocument.1">
                  <p:embed/>
                </p:oleObj>
              </mc:Choice>
              <mc:Fallback>
                <p:oleObj r:id="rId16" imgW="0" imgH="0" progId="TCLayout.ActiveDocument.1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9225" cy="14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197" name="Rectangle 5"/>
          <p:cNvSpPr>
            <a:spLocks noChangeArrowheads="1"/>
          </p:cNvSpPr>
          <p:nvPr userDrawn="1">
            <p:custDataLst>
              <p:tags r:id="rId15"/>
            </p:custDataLst>
          </p:nvPr>
        </p:nvSpPr>
        <p:spPr bwMode="gray">
          <a:xfrm>
            <a:off x="304800" y="225425"/>
            <a:ext cx="623570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2800">
                <a:solidFill>
                  <a:schemeClr val="tx2"/>
                </a:solidFill>
                <a:latin typeface="Tele-GroteskNor" pitchFamily="2" charset="0"/>
              </a:defRPr>
            </a:lvl1pPr>
            <a:lvl2pPr>
              <a:defRPr sz="2800">
                <a:solidFill>
                  <a:schemeClr val="tx2"/>
                </a:solidFill>
                <a:latin typeface="Tele-GroteskNor" pitchFamily="2" charset="0"/>
              </a:defRPr>
            </a:lvl2pPr>
            <a:lvl3pPr>
              <a:defRPr sz="2800">
                <a:solidFill>
                  <a:schemeClr val="tx2"/>
                </a:solidFill>
                <a:latin typeface="Tele-GroteskNor" pitchFamily="2" charset="0"/>
              </a:defRPr>
            </a:lvl3pPr>
            <a:lvl4pPr>
              <a:defRPr sz="2800">
                <a:solidFill>
                  <a:schemeClr val="tx2"/>
                </a:solidFill>
                <a:latin typeface="Tele-GroteskNor" pitchFamily="2" charset="0"/>
              </a:defRPr>
            </a:lvl4pPr>
            <a:lvl5pPr>
              <a:defRPr sz="2800">
                <a:solidFill>
                  <a:schemeClr val="tx2"/>
                </a:solidFill>
                <a:latin typeface="Tele-GroteskNor" pitchFamily="2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ele-GroteskNor" pitchFamily="2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ele-GroteskNor" pitchFamily="2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ele-GroteskNor" pitchFamily="2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ele-GroteskNor" pitchFamily="2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hu-HU">
                <a:solidFill>
                  <a:srgbClr val="E20074"/>
                </a:solidFill>
              </a:rPr>
              <a:t>Hardware</a:t>
            </a:r>
          </a:p>
        </p:txBody>
      </p:sp>
      <p:pic>
        <p:nvPicPr>
          <p:cNvPr id="136198" name="Picture 2" descr="C:\MUNKA\IT Services\elektronikus anyagok\power point\T es ITSH alap egyben\hasznalt kepek\diak alapjai IT logo.wmf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363" y="188913"/>
            <a:ext cx="212725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34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zoom dir="in"/>
  </p:transition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9pPr>
    </p:titleStyle>
    <p:bodyStyle>
      <a:lvl1pPr marL="222250" indent="-22225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225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941388" indent="-2206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209675" indent="-13811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662113" indent="-230188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19313" indent="-230188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76513" indent="-230188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33713" indent="-230188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90913" indent="-230188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hyperlink" Target="http://hu.wikipedia.org/wiki/K%C3%A9p:RAID_0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u.wikipedia.org/wiki/K%C3%A9p:RAID_5.svg" TargetMode="External"/><Relationship Id="rId5" Type="http://schemas.openxmlformats.org/officeDocument/2006/relationships/image" Target="../media/image22.png"/><Relationship Id="rId4" Type="http://schemas.openxmlformats.org/officeDocument/2006/relationships/hyperlink" Target="http://hu.wikipedia.org/wiki/K%C3%A9p:RAID_1.sv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Háttértárolók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3890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Logikai felépítés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525963"/>
          </a:xfrm>
        </p:spPr>
        <p:txBody>
          <a:bodyPr>
            <a:normAutofit fontScale="85000" lnSpcReduction="10000"/>
          </a:bodyPr>
          <a:lstStyle/>
          <a:p>
            <a:r>
              <a:rPr lang="hu-HU" dirty="0"/>
              <a:t>Az új merevlemezt használatba vétel </a:t>
            </a:r>
            <a:r>
              <a:rPr lang="hu-HU" dirty="0" smtClean="0"/>
              <a:t>előtt előkell készíteni </a:t>
            </a:r>
            <a:r>
              <a:rPr lang="hu-HU" dirty="0"/>
              <a:t>az adatok fogadásara. </a:t>
            </a:r>
            <a:r>
              <a:rPr lang="hu-HU" dirty="0" smtClean="0"/>
              <a:t>Merevlemezek esetében </a:t>
            </a:r>
            <a:r>
              <a:rPr lang="hu-HU" dirty="0"/>
              <a:t>ez </a:t>
            </a:r>
            <a:r>
              <a:rPr lang="hu-HU" dirty="0" smtClean="0"/>
              <a:t>először </a:t>
            </a:r>
            <a:r>
              <a:rPr lang="hu-HU" dirty="0" err="1" smtClean="0"/>
              <a:t>partícionálást</a:t>
            </a:r>
            <a:r>
              <a:rPr lang="hu-HU" dirty="0" smtClean="0"/>
              <a:t> jelent</a:t>
            </a:r>
            <a:r>
              <a:rPr lang="hu-HU" dirty="0"/>
              <a:t>. Ekkor történik meg többek </a:t>
            </a:r>
            <a:r>
              <a:rPr lang="hu-HU" dirty="0" smtClean="0"/>
              <a:t>között </a:t>
            </a:r>
            <a:r>
              <a:rPr lang="hu-HU" dirty="0"/>
              <a:t>a </a:t>
            </a:r>
            <a:r>
              <a:rPr lang="hu-HU" dirty="0" err="1" smtClean="0"/>
              <a:t>meghajtónév-hozzárendelés</a:t>
            </a:r>
            <a:r>
              <a:rPr lang="hu-HU" dirty="0"/>
              <a:t>.</a:t>
            </a:r>
            <a:r>
              <a:rPr lang="hu-HU" dirty="0" smtClean="0"/>
              <a:t> </a:t>
            </a:r>
            <a:r>
              <a:rPr lang="hu-HU" dirty="0"/>
              <a:t>Itt </a:t>
            </a:r>
            <a:r>
              <a:rPr lang="hu-HU" dirty="0" smtClean="0"/>
              <a:t>adódik lehetőségünk </a:t>
            </a:r>
            <a:r>
              <a:rPr lang="hu-HU" dirty="0"/>
              <a:t>arra, hogy nagy merevlemezünket logikai </a:t>
            </a:r>
            <a:r>
              <a:rPr lang="hu-HU" dirty="0" smtClean="0"/>
              <a:t>egységekre </a:t>
            </a:r>
            <a:r>
              <a:rPr lang="hu-HU" dirty="0"/>
              <a:t>osszuk fel, több meghajtót létrehozva. </a:t>
            </a:r>
          </a:p>
          <a:p>
            <a:r>
              <a:rPr lang="hu-HU" dirty="0"/>
              <a:t>Ha „egészben hagyjuk” a merevlemezünket, akkor a </a:t>
            </a:r>
            <a:r>
              <a:rPr lang="hu-HU" dirty="0" smtClean="0"/>
              <a:t>teljes </a:t>
            </a:r>
            <a:r>
              <a:rPr lang="hu-HU" dirty="0"/>
              <a:t>terület </a:t>
            </a:r>
            <a:r>
              <a:rPr lang="hu-HU" dirty="0" smtClean="0"/>
              <a:t>elsődleges </a:t>
            </a:r>
            <a:r>
              <a:rPr lang="hu-HU" dirty="0"/>
              <a:t>partíció lesz. Több partíció esetén az </a:t>
            </a:r>
            <a:r>
              <a:rPr lang="hu-HU" dirty="0" smtClean="0"/>
              <a:t>első rész </a:t>
            </a:r>
            <a:r>
              <a:rPr lang="hu-HU" dirty="0"/>
              <a:t>az </a:t>
            </a:r>
            <a:r>
              <a:rPr lang="hu-HU" dirty="0" smtClean="0"/>
              <a:t>elsődleges</a:t>
            </a:r>
            <a:r>
              <a:rPr lang="hu-HU" dirty="0"/>
              <a:t>, a fennmaradó rész a kiterjesztett </a:t>
            </a:r>
            <a:r>
              <a:rPr lang="hu-HU" dirty="0" smtClean="0"/>
              <a:t>partíció. Ezen </a:t>
            </a:r>
            <a:r>
              <a:rPr lang="hu-HU" dirty="0"/>
              <a:t>a fennmaradó részen hozhatunk létre logikai </a:t>
            </a:r>
            <a:r>
              <a:rPr lang="hu-HU" dirty="0" smtClean="0"/>
              <a:t>meghajtókat 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35898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88" y="537088"/>
            <a:ext cx="8975512" cy="607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0333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 az előnye a partíciók létrehozásának?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Több operációs rendszer</a:t>
            </a:r>
          </a:p>
          <a:p>
            <a:r>
              <a:rPr lang="hu-HU" dirty="0" smtClean="0"/>
              <a:t>Több fájlrendszer</a:t>
            </a:r>
          </a:p>
          <a:p>
            <a:r>
              <a:rPr lang="hu-HU" dirty="0" smtClean="0"/>
              <a:t>Nagyobb adatbiztonság</a:t>
            </a:r>
          </a:p>
          <a:p>
            <a:r>
              <a:rPr lang="hu-HU" dirty="0" smtClean="0"/>
              <a:t>Jobban strukturált </a:t>
            </a:r>
            <a:br>
              <a:rPr lang="hu-HU" dirty="0" smtClean="0"/>
            </a:br>
            <a:r>
              <a:rPr lang="hu-HU" dirty="0" smtClean="0"/>
              <a:t>adathalmaz / rendezettség</a:t>
            </a:r>
            <a:endParaRPr lang="hu-HU" dirty="0"/>
          </a:p>
        </p:txBody>
      </p:sp>
      <p:pic>
        <p:nvPicPr>
          <p:cNvPr id="4" name="Picture 16" descr="partic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140" y="1988840"/>
            <a:ext cx="3744159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982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5076056" y="4005064"/>
            <a:ext cx="144016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54461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/>
              <a:t>Start/Számítógép-jobb gomb—Kezelés</a:t>
            </a:r>
            <a:br>
              <a:rPr lang="hu-HU" dirty="0" smtClean="0"/>
            </a:br>
            <a:r>
              <a:rPr lang="hu-HU" dirty="0" smtClean="0"/>
              <a:t>Start/Vezérlőpult/Rendszer és biztonság/ Felügyeleti eszközök/Számítógép kezelés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Felületen TÁROLÁS „csomópont” /lemezkezelés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Nem foglalt területen jobb </a:t>
            </a:r>
            <a:r>
              <a:rPr lang="hu-HU" dirty="0" err="1" smtClean="0"/>
              <a:t>gomb--új</a:t>
            </a:r>
            <a:r>
              <a:rPr lang="hu-HU" dirty="0" smtClean="0"/>
              <a:t> egyszerű kötet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Új, egyszerű kötet varázsló  TOVÁBB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Kötet méret megadás  TOVÁBB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Betűjel megadás  TOVÁBB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Partíció formázás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Partíció/Kötet létrehozás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742518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Formázás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24744"/>
            <a:ext cx="9036496" cy="5544616"/>
          </a:xfrm>
        </p:spPr>
        <p:txBody>
          <a:bodyPr>
            <a:normAutofit fontScale="85000" lnSpcReduction="10000"/>
          </a:bodyPr>
          <a:lstStyle/>
          <a:p>
            <a:r>
              <a:rPr lang="hu-HU" dirty="0" smtClean="0"/>
              <a:t>Kialakul </a:t>
            </a:r>
            <a:r>
              <a:rPr lang="hu-HU" dirty="0"/>
              <a:t>a sávok, </a:t>
            </a:r>
            <a:r>
              <a:rPr lang="hu-HU" dirty="0" smtClean="0"/>
              <a:t>szektorok </a:t>
            </a:r>
            <a:r>
              <a:rPr lang="hu-HU" dirty="0"/>
              <a:t>rendszere. </a:t>
            </a:r>
            <a:endParaRPr lang="hu-HU" dirty="0" smtClean="0"/>
          </a:p>
          <a:p>
            <a:r>
              <a:rPr lang="hu-HU" dirty="0" smtClean="0"/>
              <a:t>Az egyenlő sugarú</a:t>
            </a:r>
            <a:r>
              <a:rPr lang="hu-HU" dirty="0"/>
              <a:t>, </a:t>
            </a:r>
            <a:r>
              <a:rPr lang="hu-HU" dirty="0" smtClean="0"/>
              <a:t>különböző felületekhez </a:t>
            </a:r>
            <a:r>
              <a:rPr lang="hu-HU" dirty="0"/>
              <a:t>tartozó sávok </a:t>
            </a:r>
            <a:r>
              <a:rPr lang="hu-HU" dirty="0" smtClean="0"/>
              <a:t>együttese a  cilinder.</a:t>
            </a:r>
          </a:p>
          <a:p>
            <a:r>
              <a:rPr lang="hu-HU" dirty="0" smtClean="0"/>
              <a:t>Mivel </a:t>
            </a:r>
            <a:r>
              <a:rPr lang="hu-HU" dirty="0"/>
              <a:t>az </a:t>
            </a:r>
            <a:r>
              <a:rPr lang="hu-HU" dirty="0" smtClean="0"/>
              <a:t>író/olvasó </a:t>
            </a:r>
            <a:r>
              <a:rPr lang="hu-HU" dirty="0"/>
              <a:t>fejek együtt mozognak, ezért egy adott </a:t>
            </a:r>
            <a:r>
              <a:rPr lang="hu-HU" dirty="0" smtClean="0"/>
              <a:t>állásban </a:t>
            </a:r>
            <a:r>
              <a:rPr lang="hu-HU" dirty="0"/>
              <a:t>egy </a:t>
            </a:r>
            <a:r>
              <a:rPr lang="hu-HU" dirty="0" smtClean="0"/>
              <a:t>teljes </a:t>
            </a:r>
            <a:r>
              <a:rPr lang="hu-HU" dirty="0"/>
              <a:t>cilinder (több sáv) írására/olvasására </a:t>
            </a:r>
            <a:r>
              <a:rPr lang="hu-HU" dirty="0" smtClean="0"/>
              <a:t>alkalmasak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/>
              <a:t>A merevlemezek másik jellegzetessége a nagyobb </a:t>
            </a:r>
            <a:r>
              <a:rPr lang="hu-HU" dirty="0" smtClean="0"/>
              <a:t>tárolási egységek</a:t>
            </a:r>
            <a:r>
              <a:rPr lang="hu-HU" dirty="0"/>
              <a:t>, azaz a több szektort magukba foglaló </a:t>
            </a:r>
            <a:r>
              <a:rPr lang="hu-HU" dirty="0" smtClean="0"/>
              <a:t>klaszterek (</a:t>
            </a:r>
            <a:r>
              <a:rPr lang="hu-HU" dirty="0" err="1"/>
              <a:t>cluster</a:t>
            </a:r>
            <a:r>
              <a:rPr lang="hu-HU" dirty="0"/>
              <a:t>) használata. Ezek általában 4 KB </a:t>
            </a:r>
            <a:r>
              <a:rPr lang="hu-HU" dirty="0" smtClean="0"/>
              <a:t>méretűek</a:t>
            </a:r>
            <a:r>
              <a:rPr lang="hu-HU" dirty="0"/>
              <a:t>, azaz 8 </a:t>
            </a:r>
            <a:r>
              <a:rPr lang="hu-HU" dirty="0" smtClean="0"/>
              <a:t>darab </a:t>
            </a:r>
            <a:r>
              <a:rPr lang="hu-HU" dirty="0"/>
              <a:t>512 bájtos szektort foglalhatnak magukba. </a:t>
            </a:r>
            <a:r>
              <a:rPr lang="hu-HU" dirty="0" smtClean="0"/>
              <a:t>Ebben </a:t>
            </a:r>
            <a:r>
              <a:rPr lang="hu-HU" dirty="0"/>
              <a:t>az </a:t>
            </a:r>
            <a:r>
              <a:rPr lang="hu-HU" dirty="0" smtClean="0"/>
              <a:t>esetben </a:t>
            </a:r>
            <a:r>
              <a:rPr lang="hu-HU" dirty="0"/>
              <a:t>egy 1 KB </a:t>
            </a:r>
            <a:r>
              <a:rPr lang="hu-HU" dirty="0" smtClean="0"/>
              <a:t>méretű fájl </a:t>
            </a:r>
            <a:r>
              <a:rPr lang="hu-HU" dirty="0"/>
              <a:t>mentés után ténylegesen 4 KB </a:t>
            </a:r>
            <a:r>
              <a:rPr lang="hu-HU" dirty="0" smtClean="0"/>
              <a:t>helyet </a:t>
            </a:r>
            <a:r>
              <a:rPr lang="hu-HU" dirty="0"/>
              <a:t>foglal el a merevlemezünkön, hiszen egy </a:t>
            </a:r>
            <a:r>
              <a:rPr lang="hu-HU" dirty="0" smtClean="0"/>
              <a:t>tárolási </a:t>
            </a:r>
            <a:r>
              <a:rPr lang="hu-HU" dirty="0"/>
              <a:t>egységen belül nem lehetnek </a:t>
            </a:r>
            <a:r>
              <a:rPr lang="hu-HU" dirty="0" smtClean="0"/>
              <a:t>különböző fájlok </a:t>
            </a:r>
            <a:r>
              <a:rPr lang="hu-HU" dirty="0"/>
              <a:t>ill. </a:t>
            </a:r>
            <a:r>
              <a:rPr lang="hu-HU" dirty="0" smtClean="0"/>
              <a:t>különböző fájlokhoz tartozó darabok.</a:t>
            </a: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8300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11256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/>
              <a:t>Start/Számítógép-jobb gomb—Kezelés</a:t>
            </a:r>
            <a:br>
              <a:rPr lang="hu-HU" dirty="0" smtClean="0"/>
            </a:br>
            <a:r>
              <a:rPr lang="hu-HU" dirty="0" smtClean="0"/>
              <a:t>Start/Vezérlőpult/Rendszer és biztonság/ Felügyeleti eszközök/Számítógép kezelés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Felületen TÁROLÁS „csomópont” /lemezkezelés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jobb gombbal a formázni kívánt kötetre, majd  Formázás parancs.</a:t>
            </a:r>
            <a:br>
              <a:rPr lang="hu-HU" dirty="0" smtClean="0"/>
            </a:br>
            <a:r>
              <a:rPr lang="hu-HU" dirty="0" smtClean="0"/>
              <a:t>Alapértelmezett beállítások szerint formáz.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Formázás lépései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033871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61248"/>
          </a:xfrm>
        </p:spPr>
        <p:txBody>
          <a:bodyPr/>
          <a:lstStyle/>
          <a:p>
            <a:r>
              <a:rPr lang="hu-HU" dirty="0" smtClean="0"/>
              <a:t>A fájlrendszer fogalma:</a:t>
            </a:r>
          </a:p>
          <a:p>
            <a:pPr lvl="1"/>
            <a:r>
              <a:rPr lang="hu-HU" altLang="hu-HU" u="sng" dirty="0" smtClean="0"/>
              <a:t>A számítástechnika egy </a:t>
            </a:r>
            <a:r>
              <a:rPr lang="hu-HU" altLang="hu-HU" b="1" u="sng" dirty="0" smtClean="0"/>
              <a:t>fájlrendszer</a:t>
            </a:r>
            <a:r>
              <a:rPr lang="hu-HU" altLang="hu-HU" u="sng" dirty="0" smtClean="0"/>
              <a:t> alatt a számítógépes fájlok tárolásának és rendszerezésének a módszerét érti, ideértve a tárolt adatokhoz való hozzáférést és az adatok egyszerű megtalálását is</a:t>
            </a:r>
            <a:r>
              <a:rPr lang="hu-HU" altLang="hu-HU" dirty="0" smtClean="0"/>
              <a:t>.</a:t>
            </a:r>
          </a:p>
          <a:p>
            <a:r>
              <a:rPr lang="hu-HU" dirty="0" smtClean="0"/>
              <a:t>A fájlrendszer feladata:</a:t>
            </a:r>
          </a:p>
          <a:p>
            <a:pPr lvl="1"/>
            <a:r>
              <a:rPr lang="hu-HU" altLang="hu-HU" dirty="0" smtClean="0"/>
              <a:t>A fájlrendszer szoftvere biztosítja, hogy az adattárolón található szektorokat fájlokká és a katalógusokká szervezze össze, és tartsa nyilván, melyik szektor melyik fájlhoz tartozik, és melyik szektorok nem használhatók már tárolásra 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Fájlrendszerek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47604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Fájlrendszer típusok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96752"/>
            <a:ext cx="8892480" cy="4929411"/>
          </a:xfrm>
        </p:spPr>
        <p:txBody>
          <a:bodyPr/>
          <a:lstStyle/>
          <a:p>
            <a:r>
              <a:rPr lang="hu-HU" dirty="0" smtClean="0"/>
              <a:t>A fájlrendszerek 3 fő csoportja:</a:t>
            </a:r>
          </a:p>
          <a:p>
            <a:pPr lvl="1">
              <a:buFont typeface="Wingdings" pitchFamily="2" charset="2"/>
              <a:buChar char="Ø"/>
            </a:pPr>
            <a:r>
              <a:rPr lang="hu-HU" altLang="hu-HU" dirty="0" smtClean="0"/>
              <a:t>lemezes fájlrendszerek (FAT12, FAT16, FAT32, NTFS, HFS, </a:t>
            </a:r>
            <a:r>
              <a:rPr lang="hu-HU" altLang="hu-HU" dirty="0" err="1" smtClean="0"/>
              <a:t>HFS</a:t>
            </a:r>
            <a:r>
              <a:rPr lang="hu-HU" altLang="hu-HU" dirty="0" smtClean="0"/>
              <a:t>+, ext3, ext4, ISO 9660, ODS-5)</a:t>
            </a:r>
          </a:p>
          <a:p>
            <a:pPr lvl="1">
              <a:buFont typeface="Wingdings" pitchFamily="2" charset="2"/>
              <a:buChar char="Ø"/>
            </a:pPr>
            <a:r>
              <a:rPr lang="hu-HU" altLang="hu-HU" dirty="0" smtClean="0"/>
              <a:t> hálózati fájlrendszerek (NFS, SMB, AFP,</a:t>
            </a:r>
            <a:br>
              <a:rPr lang="hu-HU" altLang="hu-HU" dirty="0" smtClean="0"/>
            </a:br>
            <a:r>
              <a:rPr lang="hu-HU" altLang="hu-HU" dirty="0" smtClean="0"/>
              <a:t>9P protokollok, és fájlrendszer-szerű kliensek a </a:t>
            </a:r>
            <a:r>
              <a:rPr lang="hu-HU" altLang="hu-HU" dirty="0" err="1" smtClean="0"/>
              <a:t>FTP-vel</a:t>
            </a:r>
            <a:r>
              <a:rPr lang="hu-HU" altLang="hu-HU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hu-HU" altLang="hu-HU" dirty="0" smtClean="0"/>
              <a:t> speciális célú (A mélyűri felfedező űrhajók, mint a Voyager–1 és a Voyager–2 egy speciális, digitális szalag-alapú fájlrendszert használtak. A Mars Roverek is egy valós idejű fájlrendszert használnak, amelyet </a:t>
            </a:r>
            <a:r>
              <a:rPr lang="hu-HU" altLang="hu-HU" dirty="0" err="1" smtClean="0"/>
              <a:t>flash</a:t>
            </a:r>
            <a:r>
              <a:rPr lang="hu-HU" altLang="hu-HU" dirty="0" smtClean="0"/>
              <a:t> memóriával valósítottak meg)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9550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589240"/>
          </a:xfrm>
        </p:spPr>
        <p:txBody>
          <a:bodyPr/>
          <a:lstStyle/>
          <a:p>
            <a:r>
              <a:rPr lang="hu-HU" altLang="hu-HU" i="1" u="sng" dirty="0"/>
              <a:t>FAT fájlrendszerek </a:t>
            </a:r>
            <a:r>
              <a:rPr lang="hu-HU" altLang="hu-HU" i="1" dirty="0"/>
              <a:t>(FAT12, FAT16, FAT32</a:t>
            </a:r>
            <a:r>
              <a:rPr lang="hu-HU" altLang="hu-HU" i="1" dirty="0" smtClean="0"/>
              <a:t>)</a:t>
            </a:r>
          </a:p>
          <a:p>
            <a:pPr lvl="1"/>
            <a:r>
              <a:rPr lang="hu-HU" altLang="hu-HU" dirty="0" smtClean="0"/>
              <a:t>FAT (</a:t>
            </a:r>
            <a:r>
              <a:rPr lang="hu-HU" altLang="hu-HU" dirty="0" err="1" smtClean="0"/>
              <a:t>Fat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Allocation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Table</a:t>
            </a:r>
            <a:r>
              <a:rPr lang="hu-HU" altLang="hu-HU" dirty="0" smtClean="0"/>
              <a:t>) </a:t>
            </a:r>
          </a:p>
          <a:p>
            <a:pPr lvl="1"/>
            <a:r>
              <a:rPr lang="hu-HU" altLang="hu-HU" dirty="0" smtClean="0"/>
              <a:t> A FAT tábla tartalmazza azokat az adatokat, hogy egy fájl tartalmának végigolvasásához melyik klaszter után melyik klasztert kell olvasni. A FAT tábla minden bejegyzése tehát egy klaszterre mutat. </a:t>
            </a:r>
          </a:p>
          <a:p>
            <a:pPr lvl="1"/>
            <a:r>
              <a:rPr lang="hu-HU" altLang="hu-HU" dirty="0" smtClean="0"/>
              <a:t>FAT12, FAT16: Fájl megnevezés.: 8.3</a:t>
            </a:r>
          </a:p>
          <a:p>
            <a:pPr lvl="1"/>
            <a:r>
              <a:rPr lang="hu-HU" altLang="hu-HU" dirty="0" err="1" smtClean="0"/>
              <a:t>FAT-ra</a:t>
            </a:r>
            <a:r>
              <a:rPr lang="hu-HU" altLang="hu-HU" dirty="0" smtClean="0"/>
              <a:t> formázott kötetek alkotóegységei a klaszterek. A klaszter méretét a kötet mérete határozza meg 512 bájt és 64 KB közötti lehet. </a:t>
            </a:r>
          </a:p>
          <a:p>
            <a:pPr lvl="1"/>
            <a:endParaRPr lang="hu-HU" altLang="hu-HU" dirty="0" smtClean="0"/>
          </a:p>
          <a:p>
            <a:pPr lvl="1"/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Fájlrendszerek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950131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FAT12, FAT16, FAT32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FAT12: </a:t>
            </a:r>
            <a:r>
              <a:rPr lang="hu-HU" altLang="hu-HU" dirty="0" smtClean="0"/>
              <a:t>A 12 bites FAT tábla 12 bites számokkal azonosította a klasztereket, tehát maximum 4096 klasztert tudott kijelölni(2</a:t>
            </a:r>
            <a:r>
              <a:rPr lang="hu-HU" altLang="hu-HU" baseline="30000" dirty="0" smtClean="0"/>
              <a:t>12</a:t>
            </a:r>
            <a:r>
              <a:rPr lang="hu-HU" altLang="hu-HU" dirty="0" smtClean="0"/>
              <a:t>). A hajlékony lemezeknél alkalmazták. </a:t>
            </a:r>
          </a:p>
          <a:p>
            <a:r>
              <a:rPr lang="hu-HU" altLang="hu-HU" dirty="0" smtClean="0"/>
              <a:t>FAT16: A 16 bites FAT tábla már 65536 klasztert azonosíthatott, maximum 2GB-os partíciókat lehetett vele kezelni. </a:t>
            </a:r>
          </a:p>
          <a:p>
            <a:r>
              <a:rPr lang="hu-HU" altLang="hu-HU" dirty="0" smtClean="0"/>
              <a:t>FAT32(WIN95, 98, </a:t>
            </a:r>
            <a:r>
              <a:rPr lang="hu-HU" altLang="hu-HU" dirty="0" err="1" smtClean="0"/>
              <a:t>Millenium</a:t>
            </a:r>
            <a:r>
              <a:rPr lang="hu-HU" altLang="hu-HU" dirty="0" smtClean="0"/>
              <a:t>, WIN2000):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hatékonyabban használta ki a rendelkezésre álló lemezterületet - kisebb (4 KB méretű) szektorcsoportokat használ.</a:t>
            </a:r>
          </a:p>
          <a:p>
            <a:pPr lvl="1"/>
            <a:r>
              <a:rPr lang="hu-HU" dirty="0" smtClean="0"/>
              <a:t>A FAT32 fájlrendszerben használható meghajtók maximális kapacitása akár 2 </a:t>
            </a:r>
            <a:r>
              <a:rPr lang="hu-HU" dirty="0" err="1" smtClean="0"/>
              <a:t>terabájt</a:t>
            </a:r>
            <a:r>
              <a:rPr lang="hu-HU" dirty="0" smtClean="0"/>
              <a:t> is lehetett.</a:t>
            </a:r>
          </a:p>
          <a:p>
            <a:pPr lvl="1"/>
            <a:r>
              <a:rPr lang="hu-HU" dirty="0" smtClean="0"/>
              <a:t>Maximálisan kezelt adat-nagyság: 4GB</a:t>
            </a:r>
            <a:endParaRPr lang="hu-HU" alt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655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Háttértárolók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628800"/>
            <a:ext cx="914400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2141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/>
              <a:t>NTFS</a:t>
            </a:r>
            <a:br>
              <a:rPr lang="hu-HU" sz="4000" b="1" dirty="0" smtClean="0"/>
            </a:b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96752"/>
            <a:ext cx="8964488" cy="5256584"/>
          </a:xfrm>
        </p:spPr>
        <p:txBody>
          <a:bodyPr>
            <a:normAutofit/>
          </a:bodyPr>
          <a:lstStyle/>
          <a:p>
            <a:r>
              <a:rPr lang="hu-HU" dirty="0" smtClean="0"/>
              <a:t>Az NTFS a Windows jelenlegi verziójához ajánlott fájlrendszer. A korábbi FAT32 fájlrendszerrel szemben a következő előnyökkel rendelkezik: </a:t>
            </a:r>
          </a:p>
          <a:p>
            <a:pPr lvl="1"/>
            <a:r>
              <a:rPr lang="hu-HU" dirty="0" smtClean="0"/>
              <a:t>Merevlemezekkel kapcsolatos bizonyos hibák automatikus helyreállításának képessége, ami a FAT32 rendszer estében nem volt lehetséges.</a:t>
            </a:r>
          </a:p>
          <a:p>
            <a:pPr lvl="1"/>
            <a:r>
              <a:rPr lang="hu-HU" dirty="0" smtClean="0"/>
              <a:t>Nagyobb merevlemezek támogatása.</a:t>
            </a:r>
          </a:p>
          <a:p>
            <a:pPr lvl="1"/>
            <a:r>
              <a:rPr lang="hu-HU" dirty="0" smtClean="0"/>
              <a:t>Nagyobb biztonságot nyújt, mivel lehetőség van az engedélyek és a titkosítás használatára, ezáltal a megadott fájlokhoz elérhetősége a jóváhagyott felhasználókra korlátozható.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5746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400600"/>
          </a:xfrm>
        </p:spPr>
        <p:txBody>
          <a:bodyPr>
            <a:normAutofit/>
          </a:bodyPr>
          <a:lstStyle/>
          <a:p>
            <a:r>
              <a:rPr lang="hu-HU" altLang="hu-HU" u="sng" dirty="0" smtClean="0"/>
              <a:t>Az </a:t>
            </a:r>
            <a:r>
              <a:rPr lang="hu-HU" altLang="hu-HU" u="sng" dirty="0" err="1" smtClean="0"/>
              <a:t>NTFS-en</a:t>
            </a:r>
            <a:r>
              <a:rPr lang="hu-HU" altLang="hu-HU" u="sng" dirty="0" smtClean="0"/>
              <a:t> belül minden fájlokkal kapcsolatos információt (fájlnév, létrehozás dátuma, hozzáférési jogok, tartalom) </a:t>
            </a:r>
            <a:r>
              <a:rPr lang="hu-HU" altLang="hu-HU" u="sng" dirty="0" err="1" smtClean="0"/>
              <a:t>metaadatként</a:t>
            </a:r>
            <a:r>
              <a:rPr lang="hu-HU" altLang="hu-HU" u="sng" dirty="0" smtClean="0"/>
              <a:t> tárolnak</a:t>
            </a:r>
            <a:r>
              <a:rPr lang="hu-HU" altLang="hu-HU" dirty="0" smtClean="0"/>
              <a:t>, valamint már rendelkezik </a:t>
            </a:r>
            <a:r>
              <a:rPr lang="hu-HU" altLang="hu-HU" u="sng" dirty="0" err="1" smtClean="0"/>
              <a:t>hozzáférésvédelmi</a:t>
            </a:r>
            <a:r>
              <a:rPr lang="hu-HU" altLang="hu-HU" u="sng" dirty="0" smtClean="0"/>
              <a:t> listával</a:t>
            </a:r>
            <a:r>
              <a:rPr lang="hu-HU" altLang="hu-HU" dirty="0" smtClean="0"/>
              <a:t> </a:t>
            </a:r>
            <a:r>
              <a:rPr lang="hu-HU" altLang="hu-HU" u="sng" dirty="0" smtClean="0"/>
              <a:t>(ACL </a:t>
            </a:r>
            <a:r>
              <a:rPr lang="hu-HU" altLang="hu-HU" u="sng" dirty="0" err="1" smtClean="0"/>
              <a:t>acces</a:t>
            </a:r>
            <a:r>
              <a:rPr lang="hu-HU" altLang="hu-HU" u="sng" dirty="0" smtClean="0"/>
              <a:t> </a:t>
            </a:r>
            <a:r>
              <a:rPr lang="hu-HU" altLang="hu-HU" u="sng" dirty="0" err="1" smtClean="0"/>
              <a:t>control</a:t>
            </a:r>
            <a:r>
              <a:rPr lang="hu-HU" altLang="hu-HU" u="sng" dirty="0" smtClean="0"/>
              <a:t> </a:t>
            </a:r>
            <a:r>
              <a:rPr lang="hu-HU" altLang="hu-HU" u="sng" dirty="0" err="1" smtClean="0"/>
              <a:t>list</a:t>
            </a:r>
            <a:r>
              <a:rPr lang="hu-HU" altLang="hu-HU" u="sng" dirty="0" smtClean="0"/>
              <a:t>)és</a:t>
            </a:r>
            <a:r>
              <a:rPr lang="hu-HU" altLang="hu-HU" dirty="0" smtClean="0"/>
              <a:t> megtalálható benne a naplózás is A fájlnevek Unicode (UTF-16) formátumban vannak tárolva</a:t>
            </a:r>
            <a:r>
              <a:rPr lang="hu-HU" altLang="hu-HU" sz="2800" dirty="0" smtClean="0"/>
              <a:t>. </a:t>
            </a:r>
            <a:br>
              <a:rPr lang="hu-HU" altLang="hu-HU" sz="2800" dirty="0" smtClean="0"/>
            </a:br>
            <a:r>
              <a:rPr lang="hu-HU" altLang="hu-HU" sz="2800" dirty="0" smtClean="0"/>
              <a:t>(</a:t>
            </a:r>
            <a:r>
              <a:rPr lang="hu-HU" altLang="hu-HU" sz="2800" b="1" dirty="0" smtClean="0"/>
              <a:t>UTF-16</a:t>
            </a:r>
            <a:r>
              <a:rPr lang="hu-HU" altLang="hu-HU" sz="2800" dirty="0" smtClean="0"/>
              <a:t> változó hosszúságú (16 vagy 32 bites) karakterkódolási módszer. )</a:t>
            </a:r>
            <a:br>
              <a:rPr lang="hu-HU" altLang="hu-HU" sz="2800" dirty="0" smtClean="0"/>
            </a:br>
            <a:r>
              <a:rPr lang="hu-HU" altLang="hu-HU" sz="2800" dirty="0" smtClean="0"/>
              <a:t>Egy NTFS partíció formázása során </a:t>
            </a:r>
            <a:r>
              <a:rPr lang="hu-HU" altLang="hu-HU" sz="2800" u="sng" dirty="0" smtClean="0"/>
              <a:t>11 ilyen meta-adat file jön létre.</a:t>
            </a:r>
            <a:endParaRPr lang="hu-HU" altLang="hu-HU" sz="2800" dirty="0" smtClean="0"/>
          </a:p>
          <a:p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b="1" dirty="0" smtClean="0"/>
              <a:t>NTFS belső működése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387060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NTFS </a:t>
            </a:r>
            <a:r>
              <a:rPr lang="hu-HU" dirty="0" err="1" smtClean="0"/>
              <a:t>metaadat-file-ok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Picture 4" descr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73238"/>
            <a:ext cx="8640638" cy="338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724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hu-HU" altLang="hu-HU" sz="4000" smtClean="0">
                <a:solidFill>
                  <a:srgbClr val="FF3300"/>
                </a:solidFill>
              </a:rPr>
              <a:t>Az </a:t>
            </a:r>
            <a:r>
              <a:rPr lang="hu-HU" altLang="hu-HU" sz="4000" b="1" u="sng" smtClean="0">
                <a:solidFill>
                  <a:srgbClr val="FF3300"/>
                </a:solidFill>
              </a:rPr>
              <a:t>MFT</a:t>
            </a:r>
            <a:r>
              <a:rPr lang="hu-HU" altLang="hu-HU" sz="4000" smtClean="0"/>
              <a:t> </a:t>
            </a:r>
            <a:br>
              <a:rPr lang="hu-HU" altLang="hu-HU" sz="4000" smtClean="0"/>
            </a:br>
            <a:r>
              <a:rPr lang="hu-HU" altLang="hu-HU" sz="3200" smtClean="0"/>
              <a:t>(Master File Table - Mester File Tábla)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  <a:p>
            <a:pPr eaLnBrk="1" hangingPunct="1"/>
            <a:r>
              <a:rPr lang="hu-HU" altLang="hu-HU" smtClean="0"/>
              <a:t>Az </a:t>
            </a:r>
            <a:r>
              <a:rPr lang="hu-HU" altLang="hu-HU" b="1" u="sng" smtClean="0"/>
              <a:t>MFT</a:t>
            </a:r>
            <a:r>
              <a:rPr lang="hu-HU" altLang="hu-HU" smtClean="0"/>
              <a:t> az NTFS legközpontibb része. Az MFT a DOS file-rendszerének a FAT táblájához (file allokációs tábla) hasonlítható, hisz minden file-t, könyvtárat, és meta-adat file-t magába foglal. </a:t>
            </a:r>
          </a:p>
        </p:txBody>
      </p:sp>
    </p:spTree>
    <p:extLst>
      <p:ext uri="{BB962C8B-B14F-4D97-AF65-F5344CB8AC3E}">
        <p14:creationId xmlns:p14="http://schemas.microsoft.com/office/powerpoint/2010/main" val="791606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08912" cy="5256584"/>
          </a:xfrm>
        </p:spPr>
        <p:txBody>
          <a:bodyPr/>
          <a:lstStyle/>
          <a:p>
            <a:pPr eaLnBrk="1" hangingPunct="1"/>
            <a:r>
              <a:rPr lang="hu-HU" altLang="hu-HU" dirty="0" smtClean="0"/>
              <a:t>Az MFT különálló egységekből, rekordokból áll. </a:t>
            </a:r>
            <a:r>
              <a:rPr lang="hu-HU" altLang="hu-HU" u="sng" dirty="0" smtClean="0"/>
              <a:t>Az NTFS egy vagy több MFT rekordot használ egy file vagy könyvtár meta-adatainak</a:t>
            </a:r>
            <a:r>
              <a:rPr lang="hu-HU" altLang="hu-HU" dirty="0" smtClean="0"/>
              <a:t> (biztonsági információk, általános attribútumok), </a:t>
            </a:r>
            <a:r>
              <a:rPr lang="hu-HU" altLang="hu-HU" u="sng" dirty="0" smtClean="0"/>
              <a:t>illetve annak elhelyezkedési jellemzőjének tárolására </a:t>
            </a:r>
          </a:p>
        </p:txBody>
      </p:sp>
    </p:spTree>
    <p:extLst>
      <p:ext uri="{BB962C8B-B14F-4D97-AF65-F5344CB8AC3E}">
        <p14:creationId xmlns:p14="http://schemas.microsoft.com/office/powerpoint/2010/main" val="759990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>
                <a:solidFill>
                  <a:srgbClr val="FF3300"/>
                </a:solidFill>
              </a:rPr>
              <a:t>Egy általános MFT rekord</a:t>
            </a:r>
          </a:p>
        </p:txBody>
      </p:sp>
      <p:pic>
        <p:nvPicPr>
          <p:cNvPr id="40963" name="Picture 4" descr="Pasted Graphic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2852738"/>
            <a:ext cx="8497887" cy="1104900"/>
          </a:xfrm>
          <a:noFill/>
        </p:spPr>
      </p:pic>
    </p:spTree>
    <p:extLst>
      <p:ext uri="{BB962C8B-B14F-4D97-AF65-F5344CB8AC3E}">
        <p14:creationId xmlns:p14="http://schemas.microsoft.com/office/powerpoint/2010/main" val="1517892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PL:  a cikk.doc fájl MFT rekordja </a:t>
            </a:r>
          </a:p>
        </p:txBody>
      </p:sp>
      <p:pic>
        <p:nvPicPr>
          <p:cNvPr id="41987" name="Picture 4" descr="Pasted Graphic 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060575"/>
            <a:ext cx="8642350" cy="3489325"/>
          </a:xfrm>
          <a:noFill/>
        </p:spPr>
      </p:pic>
    </p:spTree>
    <p:extLst>
      <p:ext uri="{BB962C8B-B14F-4D97-AF65-F5344CB8AC3E}">
        <p14:creationId xmlns:p14="http://schemas.microsoft.com/office/powerpoint/2010/main" val="30938253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dirty="0" smtClean="0"/>
              <a:t>NTFS könyvtárak</a:t>
            </a:r>
            <a:endParaRPr lang="hu-HU" altLang="hu-HU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eaLnBrk="1" hangingPunct="1"/>
            <a:r>
              <a:rPr lang="hu-HU" altLang="hu-HU" sz="2800" dirty="0" smtClean="0"/>
              <a:t>Az NTFS alatt a könyvtár egy index attribútum, amelyet a file-nevek tárolására és egyeztetésére hoz létre a file-rendszer.</a:t>
            </a:r>
          </a:p>
          <a:p>
            <a:pPr eaLnBrk="1" hangingPunct="1"/>
            <a:r>
              <a:rPr lang="hu-HU" altLang="hu-HU" sz="2800" dirty="0" smtClean="0"/>
              <a:t>A könyvtárbejegyzés tartalmazza a file nevét és az általános attribútumainak másolatát, így az NTFS gyors listázást tesz lehetővé anélkül, hogy be kellene olvasnia a file-ok MFT rekordjait </a:t>
            </a:r>
          </a:p>
        </p:txBody>
      </p:sp>
    </p:spTree>
    <p:extLst>
      <p:ext uri="{BB962C8B-B14F-4D97-AF65-F5344CB8AC3E}">
        <p14:creationId xmlns:p14="http://schemas.microsoft.com/office/powerpoint/2010/main" val="11284935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pic>
        <p:nvPicPr>
          <p:cNvPr id="44036" name="Picture 4" descr="Pasted Graphic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73238"/>
            <a:ext cx="8353425" cy="391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7228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009900"/>
          </a:xfrm>
        </p:spPr>
        <p:txBody>
          <a:bodyPr/>
          <a:lstStyle/>
          <a:p>
            <a:pPr eaLnBrk="1" hangingPunct="1"/>
            <a:r>
              <a:rPr lang="hu-HU" altLang="hu-HU" smtClean="0">
                <a:solidFill>
                  <a:srgbClr val="FF3300"/>
                </a:solidFill>
              </a:rPr>
              <a:t>NTFS képességek</a:t>
            </a:r>
            <a:r>
              <a:rPr lang="hu-HU" altLang="hu-HU" smtClean="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60800"/>
            <a:ext cx="8229600" cy="2265363"/>
          </a:xfrm>
        </p:spPr>
        <p:txBody>
          <a:bodyPr/>
          <a:lstStyle/>
          <a:p>
            <a:pPr algn="ctr"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08838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TPI?</a:t>
            </a:r>
          </a:p>
          <a:p>
            <a:r>
              <a:rPr lang="hu-HU" dirty="0" smtClean="0"/>
              <a:t>Mi a legkisebb címezhető adategység? Mekkora a mérete?</a:t>
            </a:r>
          </a:p>
          <a:p>
            <a:r>
              <a:rPr lang="hu-HU" dirty="0" smtClean="0"/>
              <a:t>Mi a </a:t>
            </a:r>
            <a:r>
              <a:rPr lang="hu-HU" dirty="0" err="1" smtClean="0"/>
              <a:t>cluster</a:t>
            </a:r>
            <a:r>
              <a:rPr lang="hu-HU" dirty="0" smtClean="0"/>
              <a:t>?</a:t>
            </a:r>
          </a:p>
          <a:p>
            <a:r>
              <a:rPr lang="hu-HU" dirty="0" smtClean="0"/>
              <a:t>Mi a partíció?</a:t>
            </a:r>
          </a:p>
          <a:p>
            <a:r>
              <a:rPr lang="hu-HU" dirty="0" smtClean="0"/>
              <a:t>Mi a cilinder?</a:t>
            </a:r>
          </a:p>
          <a:p>
            <a:r>
              <a:rPr lang="hu-HU" dirty="0" smtClean="0"/>
              <a:t>Mi a lemezkarbantartó program feladata?</a:t>
            </a:r>
          </a:p>
          <a:p>
            <a:r>
              <a:rPr lang="hu-HU" dirty="0" smtClean="0"/>
              <a:t>Mi a </a:t>
            </a:r>
            <a:r>
              <a:rPr lang="hu-HU" dirty="0" err="1" smtClean="0"/>
              <a:t>defregmentáló</a:t>
            </a:r>
            <a:r>
              <a:rPr lang="hu-HU" dirty="0" smtClean="0"/>
              <a:t> program feladata</a:t>
            </a:r>
            <a:r>
              <a:rPr lang="hu-HU" dirty="0" smtClean="0"/>
              <a:t>?</a:t>
            </a:r>
          </a:p>
          <a:p>
            <a:r>
              <a:rPr lang="hu-HU" dirty="0" smtClean="0"/>
              <a:t>Fájlrendszerek, jellemzőik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Mágneses elvű háttértárak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54937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1.) ADS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Alternatív adatfolyam (ADS – alternative data stream)</a:t>
            </a:r>
          </a:p>
          <a:p>
            <a:pPr eaLnBrk="1" hangingPunct="1"/>
            <a:r>
              <a:rPr lang="hu-HU" altLang="hu-HU" smtClean="0"/>
              <a:t>Az alternatív adatfolyamok  lehetővé teszik egy fájl csatolását több adatfolyamhoz. Például a szöveg.txt nevű fájl tartalmazhat egy ADS-t szöveg.txt:titok.txt néven. </a:t>
            </a:r>
          </a:p>
          <a:p>
            <a:pPr eaLnBrk="1" hangingPunct="1"/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6636791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2.) KVÓTA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z="2800" smtClean="0"/>
              <a:t>A fájlrendszer kvótákat az NTFS 5-ben vezették be. Lehetővé teszik az adminisztrátorok számára, hogy </a:t>
            </a:r>
            <a:r>
              <a:rPr lang="hu-HU" altLang="hu-HU" sz="2800" b="1" u="sng" smtClean="0"/>
              <a:t>korlátozzák az egyes felhasználók által lefoglalható tárterületet</a:t>
            </a:r>
            <a:r>
              <a:rPr lang="hu-HU" altLang="hu-HU" sz="2800" smtClean="0"/>
              <a:t>. Lehetővé teszi az adminisztrátor számára azt is, hogy lekérdezze az egyes felhasználók által lefoglalt terület méretét. Beállítható, hogy a felhasználó mikor kapjon figyelmeztetést, majd mikor tiltsa le a lemezfoglalást a rendszer </a:t>
            </a:r>
          </a:p>
        </p:txBody>
      </p:sp>
    </p:spTree>
    <p:extLst>
      <p:ext uri="{BB962C8B-B14F-4D97-AF65-F5344CB8AC3E}">
        <p14:creationId xmlns:p14="http://schemas.microsoft.com/office/powerpoint/2010/main" val="3296165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hu-HU" altLang="hu-HU" sz="4000" smtClean="0"/>
              <a:t>3.)Kötet csatolási pont</a:t>
            </a:r>
            <a:br>
              <a:rPr lang="hu-HU" altLang="hu-HU" sz="4000" smtClean="0"/>
            </a:br>
            <a:endParaRPr lang="hu-HU" altLang="hu-HU" sz="400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Hasonló a Unix csatolási pontokhoz, </a:t>
            </a:r>
            <a:r>
              <a:rPr lang="hu-HU" altLang="hu-HU" u="sng" smtClean="0"/>
              <a:t>ahol egy másik fájlrendszer gyökerét csatolják egy könyvtárba.</a:t>
            </a:r>
            <a:r>
              <a:rPr lang="hu-HU" altLang="hu-HU" smtClean="0"/>
              <a:t> Az NTFS esetén ez lehetővé teszi fájlrendszerek csatolását </a:t>
            </a:r>
            <a:r>
              <a:rPr lang="hu-HU" altLang="hu-HU" u="sng" smtClean="0"/>
              <a:t>külön meghajtó betűjel (például d:) használata nélkül</a:t>
            </a:r>
            <a:r>
              <a:rPr lang="hu-HU" altLang="hu-HU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88372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4.) NTFS jogosultságok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u="sng" smtClean="0"/>
              <a:t>Minden állományhoz és mappához rendelhetők hozzáférési jogok, amelyek meghatározzák, hogy ki és hogyan kezelheti az adott objektumot</a:t>
            </a:r>
            <a:r>
              <a:rPr lang="hu-HU" altLang="hu-HU" smtClean="0"/>
              <a:t>. Ezzel a módszerrel szinte a teljes rendszer levédhető az illetéktelen hozzáférésektől </a:t>
            </a:r>
          </a:p>
        </p:txBody>
      </p:sp>
    </p:spTree>
    <p:extLst>
      <p:ext uri="{BB962C8B-B14F-4D97-AF65-F5344CB8AC3E}">
        <p14:creationId xmlns:p14="http://schemas.microsoft.com/office/powerpoint/2010/main" val="32439406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Korlátozások: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A könyvtár vagy fájlnév legfeljebb 255 karakter hosszúságú lehet. A nevek megőrzik kis- vagy nagybetűs írásmódjukat, ám a program nem tesz különbséget kisbetűk és nagybetűk között, tehát az NTFS fájlrendszer ugyanúgy értelmezi az adott fájlnév kisbetűs és nagybetűs írásmódját </a:t>
            </a:r>
          </a:p>
        </p:txBody>
      </p:sp>
    </p:spTree>
    <p:extLst>
      <p:ext uri="{BB962C8B-B14F-4D97-AF65-F5344CB8AC3E}">
        <p14:creationId xmlns:p14="http://schemas.microsoft.com/office/powerpoint/2010/main" val="36293057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Lemeztöredezettség mentesítő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START/</a:t>
            </a:r>
            <a:br>
              <a:rPr lang="hu-HU" dirty="0" smtClean="0"/>
            </a:br>
            <a:r>
              <a:rPr lang="hu-HU" dirty="0" smtClean="0"/>
              <a:t>Minden program/</a:t>
            </a:r>
            <a:br>
              <a:rPr lang="hu-HU" dirty="0" smtClean="0"/>
            </a:br>
            <a:r>
              <a:rPr lang="hu-HU" dirty="0" smtClean="0"/>
              <a:t>Kellékek/</a:t>
            </a:r>
            <a:br>
              <a:rPr lang="hu-HU" dirty="0" smtClean="0"/>
            </a:br>
            <a:r>
              <a:rPr lang="hu-HU" dirty="0" smtClean="0"/>
              <a:t>Rendszereszközök/</a:t>
            </a:r>
            <a:br>
              <a:rPr lang="hu-HU" dirty="0" smtClean="0"/>
            </a:br>
            <a:r>
              <a:rPr lang="hu-HU" dirty="0" smtClean="0"/>
              <a:t>lemeztöredezettség-</a:t>
            </a:r>
            <a:br>
              <a:rPr lang="hu-HU" dirty="0" smtClean="0"/>
            </a:br>
            <a:r>
              <a:rPr lang="hu-HU" dirty="0" err="1" smtClean="0"/>
              <a:t>-mentesítő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4" name="AutoShape 80" descr="defrag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684213" y="4653235"/>
            <a:ext cx="3384550" cy="2016125"/>
          </a:xfrm>
          <a:prstGeom prst="roundRect">
            <a:avLst>
              <a:gd name="adj" fmla="val 3245"/>
            </a:avLst>
          </a:prstGeom>
          <a:blipFill dpi="0" rotWithShape="1">
            <a:blip r:embed="rId4"/>
            <a:srcRect/>
            <a:stretch>
              <a:fillRect/>
            </a:stretch>
          </a:blip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0975" indent="-180975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E20074"/>
              </a:buClr>
              <a:buSzPct val="75000"/>
              <a:buFont typeface="Wingdings" pitchFamily="2" charset="2"/>
              <a:buChar char="§"/>
              <a:defRPr/>
            </a:pPr>
            <a:endParaRPr lang="de-DE" sz="1400" kern="0">
              <a:solidFill>
                <a:srgbClr val="000000"/>
              </a:solidFill>
            </a:endParaRPr>
          </a:p>
          <a:p>
            <a:pPr marL="180975" indent="-180975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E20074"/>
              </a:buClr>
              <a:buSzPct val="75000"/>
              <a:buFont typeface="Wingdings" pitchFamily="2" charset="2"/>
              <a:buNone/>
              <a:defRPr/>
            </a:pPr>
            <a:endParaRPr lang="de-DE" sz="1400" kern="0">
              <a:solidFill>
                <a:srgbClr val="000000"/>
              </a:solidFill>
            </a:endParaRPr>
          </a:p>
        </p:txBody>
      </p:sp>
      <p:sp>
        <p:nvSpPr>
          <p:cNvPr id="5" name="AutoShape 80" descr="defrag2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4284663" y="1916113"/>
            <a:ext cx="4392612" cy="2808287"/>
          </a:xfrm>
          <a:prstGeom prst="roundRect">
            <a:avLst>
              <a:gd name="adj" fmla="val 3245"/>
            </a:avLst>
          </a:prstGeom>
          <a:blipFill dpi="0" rotWithShape="1">
            <a:blip r:embed="rId5"/>
            <a:srcRect/>
            <a:stretch>
              <a:fillRect/>
            </a:stretch>
          </a:blip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0975" indent="-180975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E20074"/>
              </a:buClr>
              <a:buSzPct val="75000"/>
              <a:buFont typeface="Wingdings" pitchFamily="2" charset="2"/>
              <a:buChar char="§"/>
              <a:defRPr/>
            </a:pPr>
            <a:endParaRPr lang="de-DE" sz="1400" kern="0">
              <a:solidFill>
                <a:srgbClr val="000000"/>
              </a:solidFill>
            </a:endParaRPr>
          </a:p>
          <a:p>
            <a:pPr marL="180975" indent="-180975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E20074"/>
              </a:buClr>
              <a:buSzPct val="75000"/>
              <a:buFont typeface="Wingdings" pitchFamily="2" charset="2"/>
              <a:buNone/>
              <a:defRPr/>
            </a:pPr>
            <a:endParaRPr lang="de-DE" sz="1400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1266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Lemeztöredezettség mentesítő</a:t>
            </a:r>
            <a:endParaRPr lang="hu-HU" dirty="0"/>
          </a:p>
        </p:txBody>
      </p:sp>
      <p:pic>
        <p:nvPicPr>
          <p:cNvPr id="5" name="Picture 9" descr="defra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39" y="1556792"/>
            <a:ext cx="8235017" cy="496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14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sz="2800" dirty="0" smtClean="0"/>
              <a:t>START/Minden program/Kellékek/Rendszereszközök/ Lemezkarbantartó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90007"/>
            <a:ext cx="8640960" cy="5440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91087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4624"/>
            <a:ext cx="9144000" cy="936104"/>
          </a:xfrm>
        </p:spPr>
        <p:txBody>
          <a:bodyPr>
            <a:noAutofit/>
          </a:bodyPr>
          <a:lstStyle/>
          <a:p>
            <a:r>
              <a:rPr lang="hu-HU" altLang="hu-HU" sz="3600" dirty="0" smtClean="0"/>
              <a:t>Adatbiztonság növelése: </a:t>
            </a:r>
            <a:r>
              <a:rPr lang="hu-HU" altLang="hu-HU" sz="3600" b="1" dirty="0" smtClean="0"/>
              <a:t>RAID technika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pPr marL="0" indent="0">
              <a:lnSpc>
                <a:spcPct val="91000"/>
              </a:lnSpc>
              <a:buNone/>
            </a:pPr>
            <a:r>
              <a:rPr lang="hu-HU" altLang="hu-HU" sz="2400" dirty="0" smtClean="0"/>
              <a:t>RAID: </a:t>
            </a:r>
            <a:r>
              <a:rPr lang="hu-HU" altLang="hu-HU" sz="2400" b="1" dirty="0" err="1" smtClean="0"/>
              <a:t>R</a:t>
            </a:r>
            <a:r>
              <a:rPr lang="hu-HU" altLang="hu-HU" sz="2400" dirty="0" err="1" smtClean="0"/>
              <a:t>edundant</a:t>
            </a:r>
            <a:r>
              <a:rPr lang="hu-HU" altLang="hu-HU" sz="2400" dirty="0" smtClean="0"/>
              <a:t> </a:t>
            </a:r>
            <a:r>
              <a:rPr lang="hu-HU" altLang="hu-HU" sz="2400" b="1" dirty="0" err="1" smtClean="0"/>
              <a:t>A</a:t>
            </a:r>
            <a:r>
              <a:rPr lang="hu-HU" altLang="hu-HU" sz="2400" dirty="0" err="1" smtClean="0"/>
              <a:t>rray</a:t>
            </a:r>
            <a:r>
              <a:rPr lang="hu-HU" altLang="hu-HU" sz="2400" dirty="0" smtClean="0"/>
              <a:t> of </a:t>
            </a:r>
            <a:r>
              <a:rPr lang="hu-HU" altLang="hu-HU" sz="2400" b="1" dirty="0" err="1" smtClean="0"/>
              <a:t>I</a:t>
            </a:r>
            <a:r>
              <a:rPr lang="hu-HU" altLang="hu-HU" sz="2400" dirty="0" err="1" smtClean="0"/>
              <a:t>ntependent</a:t>
            </a:r>
            <a:r>
              <a:rPr lang="hu-HU" altLang="hu-HU" sz="2400" dirty="0" smtClean="0"/>
              <a:t> </a:t>
            </a:r>
            <a:r>
              <a:rPr lang="hu-HU" altLang="hu-HU" sz="2400" b="1" dirty="0" err="1" smtClean="0"/>
              <a:t>D</a:t>
            </a:r>
            <a:r>
              <a:rPr lang="hu-HU" altLang="hu-HU" sz="2400" dirty="0" err="1" smtClean="0"/>
              <a:t>isks</a:t>
            </a:r>
            <a:r>
              <a:rPr lang="hu-HU" altLang="hu-HU" sz="2400" dirty="0" smtClean="0"/>
              <a:t>, magyarul független lemezek redundáns tömbje.</a:t>
            </a:r>
          </a:p>
          <a:p>
            <a:pPr marL="0" indent="0">
              <a:lnSpc>
                <a:spcPct val="91000"/>
              </a:lnSpc>
              <a:buNone/>
            </a:pPr>
            <a:r>
              <a:rPr lang="hu-HU" altLang="hu-HU" sz="1100" dirty="0" smtClean="0"/>
              <a:t/>
            </a:r>
            <a:br>
              <a:rPr lang="hu-HU" altLang="hu-HU" sz="1100" dirty="0" smtClean="0"/>
            </a:br>
            <a:r>
              <a:rPr lang="hu-HU" altLang="hu-HU" sz="2400" dirty="0" smtClean="0"/>
              <a:t>Mint a neve is sugallja, kihasználásához több (merev)lemez szükségeltetik. Az optimális RAID "rendszerben" azonos típusú és méretű merevlemezek vannak 	</a:t>
            </a:r>
          </a:p>
          <a:p>
            <a:pPr marL="536575" indent="-536575">
              <a:lnSpc>
                <a:spcPct val="91000"/>
              </a:lnSpc>
            </a:pPr>
            <a:r>
              <a:rPr lang="hu-HU" altLang="hu-HU" sz="2400" dirty="0" smtClean="0"/>
              <a:t>A RAID segítségével az adattárolás gyorsabbá és biztonságosabbá    tehető.	</a:t>
            </a:r>
          </a:p>
          <a:p>
            <a:pPr marL="457200" indent="-457200">
              <a:lnSpc>
                <a:spcPct val="91000"/>
              </a:lnSpc>
            </a:pPr>
            <a:r>
              <a:rPr lang="hu-HU" altLang="hu-HU" sz="2400" dirty="0" smtClean="0"/>
              <a:t> Alapvetően a </a:t>
            </a:r>
            <a:r>
              <a:rPr lang="hu-HU" altLang="hu-HU" sz="2400" dirty="0" err="1" smtClean="0"/>
              <a:t>RAID-ből</a:t>
            </a:r>
            <a:r>
              <a:rPr lang="hu-HU" altLang="hu-HU" sz="2400" dirty="0" smtClean="0"/>
              <a:t> többféle mód létezik. Mi ebből csak a négy leggyakrabban használtat vizsgáljuk. Ezek a </a:t>
            </a:r>
            <a:r>
              <a:rPr lang="hu-HU" altLang="hu-HU" sz="2400" dirty="0" err="1" smtClean="0"/>
              <a:t>Raid</a:t>
            </a:r>
            <a:r>
              <a:rPr lang="hu-HU" altLang="hu-HU" sz="2400" dirty="0" smtClean="0"/>
              <a:t> 0, 1, 0+1, 5.</a:t>
            </a:r>
          </a:p>
          <a:p>
            <a:pPr marL="457200" indent="-457200">
              <a:lnSpc>
                <a:spcPct val="91000"/>
              </a:lnSpc>
            </a:pPr>
            <a:r>
              <a:rPr lang="hu-HU" sz="2400" dirty="0"/>
              <a:t>Nagyon fontos, hogy a létrejövő logikai lemez mögött álló technológia teljesen láthatatlan az operációs rendszer számára, a RAID ugyanúgy lekezeli az olvasási, írási és egyéb lemezkezelési műveleteket. A RAID alapötlete a fizikai lemezek csíkokra (</a:t>
            </a:r>
            <a:r>
              <a:rPr lang="hu-HU" sz="2400" dirty="0" err="1"/>
              <a:t>stripes</a:t>
            </a:r>
            <a:r>
              <a:rPr lang="hu-HU" sz="2400" dirty="0"/>
              <a:t>) bontása. Ezek a csíkok minden lemezen egyforma méretűek, mely 512 </a:t>
            </a:r>
            <a:r>
              <a:rPr lang="hu-HU" sz="2400" dirty="0" err="1"/>
              <a:t>byte-tól</a:t>
            </a:r>
            <a:r>
              <a:rPr lang="hu-HU" sz="2400" dirty="0"/>
              <a:t> néhány </a:t>
            </a:r>
            <a:r>
              <a:rPr lang="hu-HU" sz="2400" dirty="0" err="1"/>
              <a:t>megabyte-ig</a:t>
            </a:r>
            <a:r>
              <a:rPr lang="hu-HU" sz="2400" dirty="0"/>
              <a:t> </a:t>
            </a:r>
            <a:r>
              <a:rPr lang="hu-HU" sz="2400" dirty="0" smtClean="0"/>
              <a:t>terjedhet.</a:t>
            </a:r>
            <a:endParaRPr lang="hu-HU" alt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291859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smtClean="0"/>
              <a:t>RAID 0 </a:t>
            </a:r>
            <a:r>
              <a:rPr lang="hu-HU" altLang="hu-HU" b="1" smtClean="0"/>
              <a:t>- Striping</a:t>
            </a:r>
            <a:r>
              <a:rPr lang="hu-HU" altLang="hu-HU" smtClean="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1501" y="1185863"/>
            <a:ext cx="4095044" cy="3898900"/>
          </a:xfrm>
        </p:spPr>
        <p:txBody>
          <a:bodyPr/>
          <a:lstStyle/>
          <a:p>
            <a:pPr marL="0" indent="0"/>
            <a:r>
              <a:rPr lang="hu-HU" altLang="hu-HU" sz="2000" smtClean="0"/>
              <a:t>A RAID 0 nagyteljesítményű rendszerekhez ajánlatos. </a:t>
            </a:r>
          </a:p>
          <a:p>
            <a:pPr marL="0" indent="0"/>
            <a:r>
              <a:rPr lang="hu-HU" altLang="hu-HU" sz="2000" b="1" smtClean="0"/>
              <a:t>Nem ajánlott, amennyiben az adatbiztonság a legfontosabb</a:t>
            </a:r>
            <a:r>
              <a:rPr lang="hu-HU" altLang="hu-HU" sz="2000" smtClean="0"/>
              <a:t>. </a:t>
            </a:r>
          </a:p>
          <a:p>
            <a:pPr marL="0" indent="0"/>
            <a:r>
              <a:rPr lang="hu-HU" altLang="hu-HU" sz="2000" smtClean="0"/>
              <a:t>Striping...magyarul csíkozás. Raid 0 tömb létrehozásakor a merevlemezeket összefűzzük (kihasználva így a két merevlemez teljes kapacitását), és tárolófelületüket „csíkokra” osztjuk. Logikailag a két merevlemez egy merevlemeznek látszik. 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24368" y="5084764"/>
            <a:ext cx="8919633" cy="235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6680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hu-HU" altLang="hu-HU"/>
              <a:t>Mint észrevesszük, a blokkok felváltva helyezkednek el, így az történik, hogy amikor egy adat felírásra kerül a RAID 0 tömbre, úgy mindkét merevlemezre történik írás. Tulajdonképpen a lemezműveletek során mindkét merevelemez használatban van, így az írás-olvasás sebessége is közel a duplájára nőhet. </a:t>
            </a:r>
            <a:br>
              <a:rPr lang="hu-HU" altLang="hu-HU"/>
            </a:br>
            <a:r>
              <a:rPr lang="hu-HU" altLang="hu-HU"/>
              <a:t/>
            </a:r>
            <a:br>
              <a:rPr lang="hu-HU" altLang="hu-HU"/>
            </a:br>
            <a:endParaRPr lang="hu-HU" altLang="hu-HU"/>
          </a:p>
        </p:txBody>
      </p:sp>
      <p:pic>
        <p:nvPicPr>
          <p:cNvPr id="38917" name="Picture 5" descr="27-00-40-raid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340271"/>
            <a:ext cx="3904545" cy="3744913"/>
          </a:xfrm>
          <a:noFill/>
        </p:spPr>
      </p:pic>
    </p:spTree>
    <p:extLst>
      <p:ext uri="{BB962C8B-B14F-4D97-AF65-F5344CB8AC3E}">
        <p14:creationId xmlns:p14="http://schemas.microsoft.com/office/powerpoint/2010/main" val="39006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hu-HU" sz="4000" dirty="0" smtClean="0"/>
              <a:t>Mágneses elvű háttértárak</a:t>
            </a:r>
            <a:endParaRPr lang="hu-HU" sz="40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0" y="980728"/>
            <a:ext cx="9036496" cy="5544616"/>
          </a:xfrm>
        </p:spPr>
        <p:txBody>
          <a:bodyPr>
            <a:normAutofit/>
          </a:bodyPr>
          <a:lstStyle/>
          <a:p>
            <a:r>
              <a:rPr lang="hu-HU" sz="2500" dirty="0" smtClean="0"/>
              <a:t>2 fő összetevő: Adathordozó és író-olvasó egység</a:t>
            </a:r>
          </a:p>
          <a:p>
            <a:r>
              <a:rPr lang="hu-HU" sz="2500" b="1" dirty="0" smtClean="0"/>
              <a:t>Adatfelírásakor</a:t>
            </a:r>
            <a:r>
              <a:rPr lang="hu-HU" sz="2500" dirty="0" smtClean="0"/>
              <a:t> </a:t>
            </a:r>
            <a:r>
              <a:rPr lang="hu-HU" sz="2500" dirty="0"/>
              <a:t>az egység író-olvasó fejébe </a:t>
            </a:r>
            <a:r>
              <a:rPr lang="hu-HU" sz="2500" dirty="0" smtClean="0"/>
              <a:t>(elektromágnes ) </a:t>
            </a:r>
            <a:r>
              <a:rPr lang="hu-HU" sz="2500" dirty="0"/>
              <a:t>elektromos impulzusokat vezetnek. Ezek az elektromos jelek a bináris működésnek megfelelően az áram irányától függően kétfélék lehetnek. </a:t>
            </a:r>
            <a:r>
              <a:rPr lang="hu-HU" sz="2500" dirty="0" smtClean="0"/>
              <a:t>A </a:t>
            </a:r>
            <a:r>
              <a:rPr lang="hu-HU" sz="2500" dirty="0"/>
              <a:t>tekercs körül elektromágneses tér keletkezik. Az előtte elhaladó adathordozó egyes pontjai a mágneses tér aktuális irányának megfelelő mágneses tulajdonságot kapnak. A bináris információ tehát mágneses jelek formájában tárolódik.  </a:t>
            </a:r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238898"/>
            <a:ext cx="6120680" cy="263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58613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1" y="260648"/>
            <a:ext cx="8326966" cy="593725"/>
          </a:xfrm>
        </p:spPr>
        <p:txBody>
          <a:bodyPr>
            <a:normAutofit fontScale="90000"/>
          </a:bodyPr>
          <a:lstStyle/>
          <a:p>
            <a:r>
              <a:rPr lang="hu-HU" altLang="hu-HU" dirty="0" smtClean="0"/>
              <a:t>RAID 1-</a:t>
            </a:r>
            <a:r>
              <a:rPr lang="hu-HU" altLang="hu-HU" b="1" dirty="0" smtClean="0"/>
              <a:t>Mirroring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908720"/>
            <a:ext cx="4487033" cy="5832648"/>
          </a:xfrm>
        </p:spPr>
        <p:txBody>
          <a:bodyPr>
            <a:noAutofit/>
          </a:bodyPr>
          <a:lstStyle/>
          <a:p>
            <a:pPr marL="0" indent="0"/>
            <a:r>
              <a:rPr lang="hu-HU" altLang="hu-HU" sz="2400" dirty="0" smtClean="0"/>
              <a:t>Ehhez is legalább két merevlemez szükségeltetik. A tükrözés szót itt szinte szó szerint kell értenünk. Ez azt jelenti, hogy mindkét merevlemez ugyanazt az adatot tartalmazza. Ha az egyik megsérül, akkor ott a másik, így nem veszítjük el adatainkat. </a:t>
            </a:r>
          </a:p>
          <a:p>
            <a:pPr marL="0" indent="0"/>
            <a:r>
              <a:rPr lang="hu-HU" altLang="hu-HU" sz="2400" dirty="0" smtClean="0"/>
              <a:t>Hátránya, hogy hiába van két merevelemezünk, nem lesz gyorsabb az átvitel, és csak az egyik merevlemezünknek megfelelő kapacitását használhatjuk ki, mivel a másik backup funkciót lát el, és ugyanazt az adatot tartalmazza. </a:t>
            </a:r>
          </a:p>
        </p:txBody>
      </p:sp>
      <p:pic>
        <p:nvPicPr>
          <p:cNvPr id="39940" name="Picture 4" descr="27-00-40-raid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00411" y="1556792"/>
            <a:ext cx="4250267" cy="3816423"/>
          </a:xfrm>
          <a:noFill/>
        </p:spPr>
      </p:pic>
    </p:spTree>
    <p:extLst>
      <p:ext uri="{BB962C8B-B14F-4D97-AF65-F5344CB8AC3E}">
        <p14:creationId xmlns:p14="http://schemas.microsoft.com/office/powerpoint/2010/main" val="30420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1" y="188640"/>
            <a:ext cx="8326966" cy="593725"/>
          </a:xfrm>
        </p:spPr>
        <p:txBody>
          <a:bodyPr>
            <a:normAutofit fontScale="90000"/>
          </a:bodyPr>
          <a:lstStyle/>
          <a:p>
            <a:r>
              <a:rPr lang="hu-HU" altLang="hu-HU" sz="3100" b="1" dirty="0" smtClean="0"/>
              <a:t>RAID 0+1</a:t>
            </a:r>
            <a:r>
              <a:rPr lang="hu-HU" altLang="hu-HU" sz="2700" dirty="0" smtClean="0"/>
              <a:t/>
            </a:r>
            <a:br>
              <a:rPr lang="hu-HU" altLang="hu-HU" sz="2700" dirty="0" smtClean="0"/>
            </a:br>
            <a:endParaRPr lang="hu-HU" altLang="hu-HU" sz="2700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5223" y="548680"/>
            <a:ext cx="4992841" cy="5832648"/>
          </a:xfrm>
        </p:spPr>
        <p:txBody>
          <a:bodyPr>
            <a:noAutofit/>
          </a:bodyPr>
          <a:lstStyle/>
          <a:p>
            <a:pPr marL="0" indent="0"/>
            <a:r>
              <a:rPr lang="hu-HU" altLang="hu-HU" sz="2400" dirty="0" smtClean="0"/>
              <a:t>A RAID 1-nek, és a RAID 0-nak is megvan a maga előnye. Miért ne ötvözhetnénk ezek jó tulajdonságait?! Itt jön a képbe a RAID 0+1! Ebben kombinálva van a RAID 0 gyorsasága a RAID 1 biztonságával. Persze ennek ára van, </a:t>
            </a:r>
            <a:r>
              <a:rPr lang="hu-HU" altLang="hu-HU" sz="2400" b="1" dirty="0" smtClean="0"/>
              <a:t>4 merevlemez!</a:t>
            </a:r>
            <a:r>
              <a:rPr lang="hu-HU" altLang="hu-HU" sz="2400" dirty="0" smtClean="0"/>
              <a:t> A RAID 1+0 esetén két merevlemez </a:t>
            </a:r>
            <a:br>
              <a:rPr lang="hu-HU" altLang="hu-HU" sz="2400" dirty="0" smtClean="0"/>
            </a:br>
            <a:r>
              <a:rPr lang="hu-HU" altLang="hu-HU" sz="2400" dirty="0" smtClean="0"/>
              <a:t>RAID 0-hoz hasonló módon működik, míg a másik kettő a RAID 1-hez hasonlít, azaz a RAID 0 tömbökön lévő adatot tükrözik (tartalmazzák). Ennek előnye, hogy gyors és megbízható. Hátránya, hogy nem tudjuk mind a négy merevlemez kapacitását kihasználni (mivel a négyből kettő az első kettő tükörképe). </a:t>
            </a:r>
          </a:p>
        </p:txBody>
      </p:sp>
      <p:pic>
        <p:nvPicPr>
          <p:cNvPr id="40964" name="Picture 4" descr="27-00-42-raid0v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60363" y="1416719"/>
            <a:ext cx="3776133" cy="4100513"/>
          </a:xfrm>
          <a:noFill/>
        </p:spPr>
      </p:pic>
    </p:spTree>
    <p:extLst>
      <p:ext uri="{BB962C8B-B14F-4D97-AF65-F5344CB8AC3E}">
        <p14:creationId xmlns:p14="http://schemas.microsoft.com/office/powerpoint/2010/main" val="383594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1" y="188640"/>
            <a:ext cx="8326966" cy="593725"/>
          </a:xfrm>
        </p:spPr>
        <p:txBody>
          <a:bodyPr>
            <a:normAutofit fontScale="90000"/>
          </a:bodyPr>
          <a:lstStyle/>
          <a:p>
            <a:r>
              <a:rPr lang="hu-HU" altLang="hu-HU" b="1" dirty="0" smtClean="0"/>
              <a:t>RAID 5</a:t>
            </a:r>
            <a:r>
              <a:rPr lang="hu-HU" altLang="hu-HU" dirty="0" smtClean="0"/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721"/>
            <a:ext cx="4860032" cy="5760640"/>
          </a:xfrm>
        </p:spPr>
        <p:txBody>
          <a:bodyPr>
            <a:noAutofit/>
          </a:bodyPr>
          <a:lstStyle/>
          <a:p>
            <a:r>
              <a:rPr lang="hu-HU" altLang="hu-HU" sz="2500" dirty="0" smtClean="0"/>
              <a:t>A RAID 5 azért jó, mert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hu-HU" altLang="hu-HU" sz="2500" b="1" dirty="0" smtClean="0"/>
              <a:t>gyors</a:t>
            </a:r>
            <a:r>
              <a:rPr lang="hu-HU" altLang="hu-HU" sz="2500" dirty="0" smtClean="0"/>
              <a:t>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hu-HU" altLang="hu-HU" sz="2500" b="1" dirty="0" smtClean="0"/>
              <a:t>biztonságos</a:t>
            </a:r>
            <a:r>
              <a:rPr lang="hu-HU" altLang="hu-HU" sz="2500" dirty="0" smtClean="0"/>
              <a:t>,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hu-HU" altLang="hu-HU" sz="2500" b="1" dirty="0" smtClean="0"/>
              <a:t>Hatékony helykihasználtsága</a:t>
            </a:r>
            <a:endParaRPr lang="hu-HU" altLang="hu-HU" sz="2500" dirty="0" smtClean="0"/>
          </a:p>
          <a:p>
            <a:r>
              <a:rPr lang="hu-HU" altLang="hu-HU" sz="2500" dirty="0" smtClean="0"/>
              <a:t>3 merevlemez szükséges. </a:t>
            </a:r>
          </a:p>
          <a:p>
            <a:r>
              <a:rPr lang="hu-HU" altLang="hu-HU" sz="2500" dirty="0" smtClean="0"/>
              <a:t>RAID 5 használata esetén ha az egyik lemez megsérül, akkor az adatok nem vesznek el, hanem a többi merevlemezek található </a:t>
            </a:r>
            <a:r>
              <a:rPr lang="hu-HU" altLang="hu-HU" sz="2500" dirty="0" err="1" smtClean="0"/>
              <a:t>rendundáns</a:t>
            </a:r>
            <a:r>
              <a:rPr lang="hu-HU" altLang="hu-HU" sz="2500" dirty="0" smtClean="0"/>
              <a:t> információból –sebesség csökkenés árán, de- visszaállítható az elveszett adat. </a:t>
            </a:r>
          </a:p>
        </p:txBody>
      </p:sp>
      <p:pic>
        <p:nvPicPr>
          <p:cNvPr id="41988" name="Picture 4" descr="27-00-42-raid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1800" y="1340768"/>
            <a:ext cx="4226277" cy="4608512"/>
          </a:xfrm>
          <a:noFill/>
        </p:spPr>
      </p:pic>
    </p:spTree>
    <p:extLst>
      <p:ext uri="{BB962C8B-B14F-4D97-AF65-F5344CB8AC3E}">
        <p14:creationId xmlns:p14="http://schemas.microsoft.com/office/powerpoint/2010/main" val="209089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RAID 6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184576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A </a:t>
            </a:r>
            <a:r>
              <a:rPr lang="hu-HU" b="1" dirty="0"/>
              <a:t>RAID 6</a:t>
            </a:r>
            <a:r>
              <a:rPr lang="hu-HU" dirty="0"/>
              <a:t> csupán az 5-ös szint kibővítése: nem csak soronként, hanem oszloponként is kiszámítja a paritást, így kétszeres meghajtó meghibásodás sem jelent problémát a rendszer egészére nézve. A megnövelt biztonságért cserébe azonban kevesebb hasznosítható terület áll a rendelkezésre. </a:t>
            </a:r>
          </a:p>
          <a:p>
            <a:r>
              <a:rPr lang="hu-HU" dirty="0"/>
              <a:t>A felsorolt technikák közül a gyakorlatban főleg a RAID 0-át, RAID 1-et, a RAID 5-öt, és az ezek együttes használatával megvalósított RAID 10-et és 50-et használják elterjedten. A RAID 3 és 4 a paritás meghajtó miatti szűk keresztmetszet miatt nem terjedt el, míg a RAID 6 túl nagy többletköltséggel jár.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948073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smtClean="0"/>
              <a:t>Ha már HDD, RAID – Redundancia, HDD tömbök</a:t>
            </a:r>
            <a:endParaRPr lang="en-GB" altLang="hu-HU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1" y="1185864"/>
            <a:ext cx="8326966" cy="3043237"/>
          </a:xfrm>
        </p:spPr>
        <p:txBody>
          <a:bodyPr>
            <a:normAutofit fontScale="77500" lnSpcReduction="20000"/>
          </a:bodyPr>
          <a:lstStyle/>
          <a:p>
            <a:endParaRPr lang="hu-HU" altLang="hu-HU" smtClean="0"/>
          </a:p>
          <a:p>
            <a:r>
              <a:rPr lang="hu-HU" altLang="hu-HU" smtClean="0"/>
              <a:t>RAID 0 csak HDD összefűzés, redundancia nem nő 100+100=200</a:t>
            </a:r>
          </a:p>
          <a:p>
            <a:endParaRPr lang="hu-HU" altLang="hu-HU" smtClean="0"/>
          </a:p>
          <a:p>
            <a:endParaRPr lang="hu-HU" altLang="hu-HU" smtClean="0"/>
          </a:p>
          <a:p>
            <a:endParaRPr lang="hu-HU" altLang="hu-HU" smtClean="0"/>
          </a:p>
          <a:p>
            <a:r>
              <a:rPr lang="hu-HU" altLang="hu-HU" smtClean="0"/>
              <a:t>RAID 1 Tükrözés, Redundancia növelés, tárkapacitás nem nő 100+100=100 biztonságban</a:t>
            </a:r>
          </a:p>
          <a:p>
            <a:endParaRPr lang="hu-HU" altLang="hu-HU" smtClean="0"/>
          </a:p>
          <a:p>
            <a:endParaRPr lang="hu-HU" altLang="hu-HU" smtClean="0"/>
          </a:p>
          <a:p>
            <a:endParaRPr lang="hu-HU" altLang="hu-HU" smtClean="0"/>
          </a:p>
          <a:p>
            <a:endParaRPr lang="en-GB" altLang="hu-HU" smtClean="0"/>
          </a:p>
        </p:txBody>
      </p:sp>
      <p:pic>
        <p:nvPicPr>
          <p:cNvPr id="43012" name="Picture 4" descr="RAID Level 0">
            <a:hlinkClick r:id="rId2" tooltip="&quot;RAID Level 0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112" y="1109664"/>
            <a:ext cx="1037167" cy="165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5" descr="RAID Level 1">
            <a:hlinkClick r:id="rId4" tooltip="&quot;RAID Level 1&quot;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134" y="3268663"/>
            <a:ext cx="934156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6" descr="RAID Level 5">
            <a:hlinkClick r:id="rId6" tooltip="&quot;RAID Level 5&quot;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079" y="4470400"/>
            <a:ext cx="253153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406400" y="4308476"/>
            <a:ext cx="4553656" cy="140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601" tIns="53300" rIns="106601" bIns="53300">
            <a:spAutoFit/>
          </a:bodyPr>
          <a:lstStyle>
            <a:lvl1pPr defTabSz="106680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hu-HU" altLang="hu-HU">
                <a:solidFill>
                  <a:srgbClr val="000000"/>
                </a:solidFill>
              </a:rPr>
              <a:t>RAID 5 redundancia jelentősen nő, egy HDD veszteség kapacitás csökkenés, 1 kiesik -&gt; a rendszer újra építhető.</a:t>
            </a:r>
            <a:endParaRPr lang="en-GB" altLang="hu-HU">
              <a:solidFill>
                <a:srgbClr val="000000"/>
              </a:solidFill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560212" y="5668964"/>
            <a:ext cx="4652433" cy="123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601" tIns="53300" rIns="106601" bIns="53300">
            <a:spAutoFit/>
          </a:bodyPr>
          <a:lstStyle>
            <a:lvl1pPr defTabSz="106680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6680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hu-HU" altLang="hu-HU"/>
              <a:t>Szoftveres Raid-op.rsz.</a:t>
            </a:r>
          </a:p>
          <a:p>
            <a:pPr>
              <a:spcBef>
                <a:spcPct val="50000"/>
              </a:spcBef>
            </a:pPr>
            <a:r>
              <a:rPr lang="hu-HU" altLang="hu-HU"/>
              <a:t>RAID kártya!!!!! – beállításai, elvesztése!!</a:t>
            </a:r>
            <a:endParaRPr lang="en-GB" altLang="hu-HU"/>
          </a:p>
        </p:txBody>
      </p:sp>
    </p:spTree>
    <p:extLst>
      <p:ext uri="{BB962C8B-B14F-4D97-AF65-F5344CB8AC3E}">
        <p14:creationId xmlns:p14="http://schemas.microsoft.com/office/powerpoint/2010/main" val="7646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4525963"/>
          </a:xfrm>
        </p:spPr>
        <p:txBody>
          <a:bodyPr>
            <a:normAutofit/>
          </a:bodyPr>
          <a:lstStyle/>
          <a:p>
            <a:r>
              <a:rPr lang="hu-HU" sz="2800" dirty="0" smtClean="0"/>
              <a:t>Az </a:t>
            </a:r>
            <a:r>
              <a:rPr lang="hu-HU" sz="2800" b="1" dirty="0" smtClean="0"/>
              <a:t>adatok olvasását </a:t>
            </a:r>
            <a:r>
              <a:rPr lang="hu-HU" sz="2800" dirty="0" smtClean="0"/>
              <a:t>ugyanaz a fej végzi. Ekkor a fej – mint vasmagos tekercs – előtt elhaladó felmágnesezett adathordozó hatására a tekercsben elektromos áram indukálódik. Tehát az adatfelírás során, az adathordozó egyes pontjaiban rögzített változó irányú mágneses jelek olvasáskor változó irányú elektromos impulzusokat indukálnak, így azok a számítógép megfelelő részegységéhez elvezethetők. </a:t>
            </a:r>
          </a:p>
          <a:p>
            <a:endParaRPr lang="hu-HU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238898"/>
            <a:ext cx="6120680" cy="263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793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008112"/>
          </a:xfrm>
        </p:spPr>
        <p:txBody>
          <a:bodyPr>
            <a:normAutofit/>
          </a:bodyPr>
          <a:lstStyle/>
          <a:p>
            <a:r>
              <a:rPr lang="hu-HU" sz="4000" dirty="0" smtClean="0"/>
              <a:t>Mágneslemez</a:t>
            </a:r>
            <a:endParaRPr lang="hu-HU" sz="4000" dirty="0"/>
          </a:p>
        </p:txBody>
      </p:sp>
      <p:sp>
        <p:nvSpPr>
          <p:cNvPr id="8" name="Tartalom helye 7"/>
          <p:cNvSpPr>
            <a:spLocks noGrp="1"/>
          </p:cNvSpPr>
          <p:nvPr>
            <p:ph sz="half" idx="1"/>
          </p:nvPr>
        </p:nvSpPr>
        <p:spPr>
          <a:xfrm>
            <a:off x="0" y="980728"/>
            <a:ext cx="6444208" cy="5877272"/>
          </a:xfrm>
        </p:spPr>
        <p:txBody>
          <a:bodyPr>
            <a:normAutofit lnSpcReduction="10000"/>
          </a:bodyPr>
          <a:lstStyle/>
          <a:p>
            <a:r>
              <a:rPr lang="hu-HU" sz="2400" dirty="0" smtClean="0"/>
              <a:t>Az </a:t>
            </a:r>
            <a:r>
              <a:rPr lang="hu-HU" sz="2400" dirty="0"/>
              <a:t>oldalakon a jelrögzítés koncentrikus körök, </a:t>
            </a:r>
            <a:r>
              <a:rPr lang="hu-HU" sz="2400" dirty="0" smtClean="0"/>
              <a:t>azaz  sávok </a:t>
            </a:r>
            <a:r>
              <a:rPr lang="hu-HU" sz="2400" dirty="0"/>
              <a:t>(A) mentén történik</a:t>
            </a:r>
            <a:r>
              <a:rPr lang="hu-HU" sz="2400" dirty="0" smtClean="0"/>
              <a:t>.</a:t>
            </a:r>
            <a:br>
              <a:rPr lang="hu-HU" sz="2400" dirty="0" smtClean="0"/>
            </a:br>
            <a:r>
              <a:rPr lang="hu-HU" sz="2400" dirty="0" smtClean="0"/>
              <a:t> </a:t>
            </a:r>
            <a:r>
              <a:rPr lang="hu-HU" sz="2400" dirty="0"/>
              <a:t>A </a:t>
            </a:r>
            <a:r>
              <a:rPr lang="hu-HU" sz="2400" dirty="0" smtClean="0"/>
              <a:t>sávok sűrűn </a:t>
            </a:r>
            <a:r>
              <a:rPr lang="hu-HU" sz="2400" dirty="0"/>
              <a:t>egymás mellett </a:t>
            </a:r>
            <a:r>
              <a:rPr lang="hu-HU" sz="2400" dirty="0" smtClean="0"/>
              <a:t/>
            </a:r>
            <a:br>
              <a:rPr lang="hu-HU" sz="2400" dirty="0" smtClean="0"/>
            </a:br>
            <a:r>
              <a:rPr lang="hu-HU" sz="2400" dirty="0" smtClean="0"/>
              <a:t>helyezkednek </a:t>
            </a:r>
            <a:r>
              <a:rPr lang="hu-HU" sz="2400" dirty="0"/>
              <a:t>el, megadva a </a:t>
            </a:r>
            <a:r>
              <a:rPr lang="hu-HU" sz="2400" dirty="0" smtClean="0"/>
              <a:t>jelrögzítés </a:t>
            </a:r>
            <a:r>
              <a:rPr lang="hu-HU" sz="2400" dirty="0"/>
              <a:t>nyomvonalát. </a:t>
            </a:r>
            <a:r>
              <a:rPr lang="hu-HU" sz="2400" dirty="0" smtClean="0"/>
              <a:t>A sávsűrűséget </a:t>
            </a:r>
            <a:r>
              <a:rPr lang="hu-HU" sz="2400" b="1" dirty="0" err="1" smtClean="0"/>
              <a:t>tpi</a:t>
            </a:r>
            <a:r>
              <a:rPr lang="hu-HU" sz="2400" dirty="0" err="1" smtClean="0"/>
              <a:t>-ben</a:t>
            </a:r>
            <a:r>
              <a:rPr lang="hu-HU" sz="2400" dirty="0" smtClean="0"/>
              <a:t> </a:t>
            </a:r>
            <a:br>
              <a:rPr lang="hu-HU" sz="2400" dirty="0" smtClean="0"/>
            </a:br>
            <a:r>
              <a:rPr lang="hu-HU" sz="2400" dirty="0" smtClean="0"/>
              <a:t>fejezik </a:t>
            </a:r>
            <a:r>
              <a:rPr lang="hu-HU" sz="2400" dirty="0"/>
              <a:t>ki, jelentése </a:t>
            </a:r>
            <a:r>
              <a:rPr lang="hu-HU" sz="2400" dirty="0" err="1"/>
              <a:t>track</a:t>
            </a:r>
            <a:r>
              <a:rPr lang="hu-HU" sz="2400" dirty="0"/>
              <a:t> per inch</a:t>
            </a:r>
            <a:r>
              <a:rPr lang="hu-HU" sz="2400" dirty="0" smtClean="0"/>
              <a:t>.</a:t>
            </a:r>
            <a:br>
              <a:rPr lang="hu-HU" sz="2400" dirty="0" smtClean="0"/>
            </a:br>
            <a:r>
              <a:rPr lang="hu-HU" sz="2400" dirty="0" smtClean="0"/>
              <a:t>A </a:t>
            </a:r>
            <a:r>
              <a:rPr lang="hu-HU" sz="2400" dirty="0"/>
              <a:t>sávok </a:t>
            </a:r>
            <a:r>
              <a:rPr lang="hu-HU" sz="2400" dirty="0" smtClean="0"/>
              <a:t>azonosítása oldalanként kívülről </a:t>
            </a:r>
            <a:br>
              <a:rPr lang="hu-HU" sz="2400" dirty="0" smtClean="0"/>
            </a:br>
            <a:r>
              <a:rPr lang="hu-HU" sz="2400" dirty="0" smtClean="0"/>
              <a:t>befelé haladva </a:t>
            </a:r>
            <a:r>
              <a:rPr lang="hu-HU" sz="2400" dirty="0"/>
              <a:t>0-tól induló számozással történik.</a:t>
            </a:r>
          </a:p>
          <a:p>
            <a:r>
              <a:rPr lang="hu-HU" sz="2400" dirty="0"/>
              <a:t>A sávok szektorokra vannak felosztva (C). </a:t>
            </a:r>
            <a:r>
              <a:rPr lang="hu-HU" sz="2400" dirty="0" smtClean="0"/>
              <a:t/>
            </a:r>
            <a:br>
              <a:rPr lang="hu-HU" sz="2400" dirty="0" smtClean="0"/>
            </a:br>
            <a:r>
              <a:rPr lang="hu-HU" sz="2400" dirty="0" smtClean="0"/>
              <a:t>A szektorok </a:t>
            </a:r>
            <a:r>
              <a:rPr lang="hu-HU" sz="2400" dirty="0"/>
              <a:t>jelentik a legkisebb </a:t>
            </a:r>
            <a:r>
              <a:rPr lang="hu-HU" sz="2400" dirty="0" smtClean="0"/>
              <a:t>címezhető</a:t>
            </a:r>
            <a:br>
              <a:rPr lang="hu-HU" sz="2400" dirty="0" smtClean="0"/>
            </a:br>
            <a:r>
              <a:rPr lang="hu-HU" sz="2400" dirty="0" smtClean="0"/>
              <a:t>adategységet</a:t>
            </a:r>
            <a:r>
              <a:rPr lang="hu-HU" sz="2400" dirty="0"/>
              <a:t>, méretük 512 byte. </a:t>
            </a:r>
            <a:r>
              <a:rPr lang="hu-HU" sz="2400" dirty="0" smtClean="0"/>
              <a:t/>
            </a:r>
            <a:br>
              <a:rPr lang="hu-HU" sz="2400" dirty="0" smtClean="0"/>
            </a:br>
            <a:r>
              <a:rPr lang="hu-HU" sz="2400" dirty="0" smtClean="0"/>
              <a:t>Azonosításuk szintén </a:t>
            </a:r>
            <a:r>
              <a:rPr lang="hu-HU" sz="2400" dirty="0"/>
              <a:t>sorszámozással </a:t>
            </a:r>
            <a:r>
              <a:rPr lang="hu-HU" sz="2400" dirty="0" smtClean="0"/>
              <a:t/>
            </a:r>
            <a:br>
              <a:rPr lang="hu-HU" sz="2400" dirty="0" smtClean="0"/>
            </a:br>
            <a:r>
              <a:rPr lang="hu-HU" sz="2400" dirty="0" smtClean="0"/>
              <a:t>történik</a:t>
            </a:r>
            <a:r>
              <a:rPr lang="hu-HU" sz="2400" dirty="0"/>
              <a:t>, sávonként újra kezdve. </a:t>
            </a:r>
            <a:endParaRPr lang="hu-HU" sz="2400" dirty="0" smtClean="0"/>
          </a:p>
          <a:p>
            <a:r>
              <a:rPr lang="hu-HU" sz="2400" dirty="0"/>
              <a:t>Nagyobb kapacitású lemezek (pl. merevlemez) esetén </a:t>
            </a:r>
            <a:r>
              <a:rPr lang="hu-HU" sz="2400" dirty="0" smtClean="0"/>
              <a:t>a </a:t>
            </a:r>
            <a:r>
              <a:rPr lang="hu-HU" sz="2400" dirty="0"/>
              <a:t>tárolás egysége a több </a:t>
            </a:r>
            <a:r>
              <a:rPr lang="hu-HU" sz="2400" dirty="0" smtClean="0"/>
              <a:t>szektorból </a:t>
            </a:r>
            <a:r>
              <a:rPr lang="hu-HU" sz="2400" dirty="0"/>
              <a:t>álló klaszter (D). </a:t>
            </a:r>
          </a:p>
          <a:p>
            <a:endParaRPr lang="hu-HU" sz="2400" dirty="0"/>
          </a:p>
          <a:p>
            <a:endParaRPr lang="hu-HU" sz="2400" dirty="0"/>
          </a:p>
          <a:p>
            <a:endParaRPr lang="hu-HU" dirty="0"/>
          </a:p>
        </p:txBody>
      </p:sp>
      <p:sp>
        <p:nvSpPr>
          <p:cNvPr id="9" name="Tartalom helye 8"/>
          <p:cNvSpPr>
            <a:spLocks noGrp="1"/>
          </p:cNvSpPr>
          <p:nvPr>
            <p:ph sz="half" idx="2"/>
          </p:nvPr>
        </p:nvSpPr>
        <p:spPr>
          <a:xfrm>
            <a:off x="5652120" y="1600200"/>
            <a:ext cx="3034680" cy="4525963"/>
          </a:xfrm>
        </p:spPr>
        <p:txBody>
          <a:bodyPr>
            <a:normAutofit lnSpcReduction="10000"/>
          </a:bodyPr>
          <a:lstStyle/>
          <a:p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28800"/>
            <a:ext cx="3024336" cy="3736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7548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Kép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056" y="0"/>
            <a:ext cx="6860426" cy="686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336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Direkt adatelérés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hu-HU" dirty="0" smtClean="0"/>
              <a:t>A korábban </a:t>
            </a:r>
            <a:r>
              <a:rPr lang="hu-HU" dirty="0"/>
              <a:t>rögzített adatelemek </a:t>
            </a:r>
            <a:r>
              <a:rPr lang="hu-HU" dirty="0" smtClean="0"/>
              <a:t>visszakeresése </a:t>
            </a:r>
            <a:r>
              <a:rPr lang="hu-HU" dirty="0"/>
              <a:t>az </a:t>
            </a:r>
            <a:r>
              <a:rPr lang="hu-HU" dirty="0" smtClean="0"/>
              <a:t>oldal</a:t>
            </a:r>
            <a:r>
              <a:rPr lang="hu-HU" dirty="0"/>
              <a:t>, a sáv és a szektor </a:t>
            </a:r>
            <a:r>
              <a:rPr lang="hu-HU" dirty="0" smtClean="0"/>
              <a:t>sorszámának </a:t>
            </a:r>
            <a:r>
              <a:rPr lang="hu-HU" dirty="0"/>
              <a:t>megadásával közvetlenül </a:t>
            </a:r>
            <a:r>
              <a:rPr lang="hu-HU" dirty="0" smtClean="0"/>
              <a:t>elvégezhető, </a:t>
            </a:r>
            <a:r>
              <a:rPr lang="hu-HU" dirty="0"/>
              <a:t>ezért elmondható hogy a lemezes tárolók direkt </a:t>
            </a:r>
            <a:r>
              <a:rPr lang="hu-HU" dirty="0" smtClean="0"/>
              <a:t>adatelérést valósítanak </a:t>
            </a:r>
            <a:r>
              <a:rPr lang="hu-HU" dirty="0"/>
              <a:t>meg.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0696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hu-HU" dirty="0" smtClean="0"/>
              <a:t>A merevlemezek jellemzői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960" cy="5760640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nagy </a:t>
            </a:r>
            <a:r>
              <a:rPr lang="hu-HU" dirty="0"/>
              <a:t>(250 GB – </a:t>
            </a:r>
            <a:r>
              <a:rPr lang="hu-HU" dirty="0" smtClean="0"/>
              <a:t>2-… </a:t>
            </a:r>
            <a:r>
              <a:rPr lang="hu-HU" dirty="0"/>
              <a:t>TB) tárolókapacitás </a:t>
            </a:r>
            <a:r>
              <a:rPr lang="hu-HU" dirty="0" smtClean="0"/>
              <a:t>☺</a:t>
            </a:r>
            <a:endParaRPr lang="hu-HU" dirty="0"/>
          </a:p>
          <a:p>
            <a:r>
              <a:rPr lang="hu-HU" dirty="0" smtClean="0"/>
              <a:t>magas </a:t>
            </a:r>
            <a:r>
              <a:rPr lang="hu-HU" dirty="0"/>
              <a:t>(</a:t>
            </a:r>
            <a:r>
              <a:rPr lang="hu-HU" dirty="0" smtClean="0"/>
              <a:t>50-80-… </a:t>
            </a:r>
            <a:r>
              <a:rPr lang="hu-HU" dirty="0"/>
              <a:t>MB/s) adatátviteli sebesség </a:t>
            </a:r>
            <a:r>
              <a:rPr lang="hu-HU" dirty="0" smtClean="0"/>
              <a:t>☺</a:t>
            </a:r>
            <a:endParaRPr lang="hu-HU" dirty="0"/>
          </a:p>
          <a:p>
            <a:r>
              <a:rPr lang="hu-HU" dirty="0"/>
              <a:t>nem hordozható (az adathordozó lemez és az </a:t>
            </a:r>
            <a:r>
              <a:rPr lang="hu-HU" dirty="0" smtClean="0"/>
              <a:t>író-olvasó </a:t>
            </a:r>
            <a:r>
              <a:rPr lang="hu-HU" dirty="0"/>
              <a:t>egység nem </a:t>
            </a:r>
            <a:r>
              <a:rPr lang="hu-HU" dirty="0" smtClean="0"/>
              <a:t>különválasztható</a:t>
            </a:r>
            <a:r>
              <a:rPr lang="hu-HU" dirty="0"/>
              <a:t>) </a:t>
            </a:r>
            <a:r>
              <a:rPr lang="hu-HU" dirty="0" smtClean="0"/>
              <a:t>. </a:t>
            </a:r>
            <a:endParaRPr lang="hu-HU" dirty="0"/>
          </a:p>
          <a:p>
            <a:r>
              <a:rPr lang="hu-HU" dirty="0"/>
              <a:t>A nagy tárolókapacitás a magas </a:t>
            </a:r>
            <a:r>
              <a:rPr lang="hu-HU" dirty="0" smtClean="0"/>
              <a:t>sávsűrűségnek </a:t>
            </a:r>
            <a:r>
              <a:rPr lang="hu-HU" dirty="0"/>
              <a:t>és a több lemezfelületnek, a </a:t>
            </a:r>
            <a:r>
              <a:rPr lang="hu-HU" dirty="0" smtClean="0"/>
              <a:t>gyors </a:t>
            </a:r>
            <a:r>
              <a:rPr lang="hu-HU" dirty="0"/>
              <a:t>adatátvitel pedig </a:t>
            </a:r>
            <a:r>
              <a:rPr lang="hu-HU" dirty="0" smtClean="0"/>
              <a:t>elsősorban </a:t>
            </a:r>
            <a:r>
              <a:rPr lang="hu-HU" dirty="0"/>
              <a:t>a lemez nagy fordulatszámának </a:t>
            </a:r>
            <a:r>
              <a:rPr lang="hu-HU" dirty="0" smtClean="0"/>
              <a:t>köszönhető (5400-7200 </a:t>
            </a:r>
            <a:r>
              <a:rPr lang="hu-HU" dirty="0"/>
              <a:t>fordulat/perc). </a:t>
            </a:r>
          </a:p>
          <a:p>
            <a:r>
              <a:rPr lang="hu-HU" dirty="0"/>
              <a:t>A hordozhatóságot a számítógéphez USB kábellel </a:t>
            </a:r>
            <a:r>
              <a:rPr lang="hu-HU" dirty="0" smtClean="0"/>
              <a:t>csatlakozó külső merevlemez </a:t>
            </a:r>
            <a:r>
              <a:rPr lang="hu-HU" dirty="0"/>
              <a:t>házzal lehet megoldani.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42906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  <p:tag name="THINKCELLSTATEDONOTDELETE" val="PLR84hVGBkmePoWQ_Rsf8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aGAdRb4k7UGlu0MB0ojy8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mCPQUrvV0yTY.hv7XHkE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mCPQUrvV0yTY.hv7XHkEA"/>
</p:tagLst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_PPT_Master_4_3_D">
  <a:themeElements>
    <a:clrScheme name="">
      <a:dk1>
        <a:srgbClr val="000000"/>
      </a:dk1>
      <a:lt1>
        <a:srgbClr val="FFFFFF"/>
      </a:lt1>
      <a:dk2>
        <a:srgbClr val="E20074"/>
      </a:dk2>
      <a:lt2>
        <a:srgbClr val="CCCCCC"/>
      </a:lt2>
      <a:accent1>
        <a:srgbClr val="427BAB"/>
      </a:accent1>
      <a:accent2>
        <a:srgbClr val="FDD167"/>
      </a:accent2>
      <a:accent3>
        <a:srgbClr val="FFFFFF"/>
      </a:accent3>
      <a:accent4>
        <a:srgbClr val="000000"/>
      </a:accent4>
      <a:accent5>
        <a:srgbClr val="B0BFD2"/>
      </a:accent5>
      <a:accent6>
        <a:srgbClr val="E5BD5D"/>
      </a:accent6>
      <a:hlink>
        <a:srgbClr val="E20074"/>
      </a:hlink>
      <a:folHlink>
        <a:srgbClr val="64B9E4"/>
      </a:folHlink>
    </a:clrScheme>
    <a:fontScheme name="1_T_PPT_Master_4_3_D">
      <a:majorFont>
        <a:latin typeface="Tele-GroteskNor"/>
        <a:ea typeface=""/>
        <a:cs typeface=""/>
      </a:majorFont>
      <a:minorFont>
        <a:latin typeface="Tele-GroteskNo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216000" tIns="12600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hu-H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le-GroteskNor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216000" tIns="12600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hu-H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le-GroteskNor" pitchFamily="2" charset="0"/>
          </a:defRPr>
        </a:defPPr>
      </a:lstStyle>
    </a:lnDef>
  </a:objectDefaults>
  <a:extraClrSchemeLst>
    <a:extraClrScheme>
      <a:clrScheme name="1_T_PPT_Master_4_3_D 1">
        <a:dk1>
          <a:srgbClr val="000000"/>
        </a:dk1>
        <a:lt1>
          <a:srgbClr val="FFFFFF"/>
        </a:lt1>
        <a:dk2>
          <a:srgbClr val="E20074"/>
        </a:dk2>
        <a:lt2>
          <a:srgbClr val="CCCCCC"/>
        </a:lt2>
        <a:accent1>
          <a:srgbClr val="3366CC"/>
        </a:accent1>
        <a:accent2>
          <a:srgbClr val="FDCD67"/>
        </a:accent2>
        <a:accent3>
          <a:srgbClr val="FFFFFF"/>
        </a:accent3>
        <a:accent4>
          <a:srgbClr val="000000"/>
        </a:accent4>
        <a:accent5>
          <a:srgbClr val="ADB8E2"/>
        </a:accent5>
        <a:accent6>
          <a:srgbClr val="E5BA5D"/>
        </a:accent6>
        <a:hlink>
          <a:srgbClr val="E20074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1757</Words>
  <Application>Microsoft Office PowerPoint</Application>
  <PresentationFormat>Diavetítés a képernyőre (4:3 oldalarány)</PresentationFormat>
  <Paragraphs>150</Paragraphs>
  <Slides>44</Slides>
  <Notes>2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3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44</vt:i4>
      </vt:variant>
    </vt:vector>
  </HeadingPairs>
  <TitlesOfParts>
    <vt:vector size="52" baseType="lpstr">
      <vt:lpstr>Arial</vt:lpstr>
      <vt:lpstr>Calibri</vt:lpstr>
      <vt:lpstr>Tele-GroteskNor</vt:lpstr>
      <vt:lpstr>Wingdings</vt:lpstr>
      <vt:lpstr>Office-téma</vt:lpstr>
      <vt:lpstr>Egyéni tervezés</vt:lpstr>
      <vt:lpstr>1_T_PPT_Master_4_3_D</vt:lpstr>
      <vt:lpstr>TCLayout.ActiveDocument.1</vt:lpstr>
      <vt:lpstr>Háttértárolók</vt:lpstr>
      <vt:lpstr>Háttértárolók</vt:lpstr>
      <vt:lpstr>Mágneses elvű háttértárak</vt:lpstr>
      <vt:lpstr>Mágneses elvű háttértárak</vt:lpstr>
      <vt:lpstr>PowerPoint bemutató</vt:lpstr>
      <vt:lpstr>Mágneslemez</vt:lpstr>
      <vt:lpstr>PowerPoint bemutató</vt:lpstr>
      <vt:lpstr>Direkt adatelérés</vt:lpstr>
      <vt:lpstr>A merevlemezek jellemzői</vt:lpstr>
      <vt:lpstr>Logikai felépítés</vt:lpstr>
      <vt:lpstr>PowerPoint bemutató</vt:lpstr>
      <vt:lpstr>Mi az előnye a partíciók létrehozásának?</vt:lpstr>
      <vt:lpstr>Partíció/Kötet létrehozás</vt:lpstr>
      <vt:lpstr>Formázás</vt:lpstr>
      <vt:lpstr>Formázás lépései</vt:lpstr>
      <vt:lpstr>Fájlrendszerek</vt:lpstr>
      <vt:lpstr>Fájlrendszer típusok</vt:lpstr>
      <vt:lpstr>Fájlrendszerek</vt:lpstr>
      <vt:lpstr>FAT12, FAT16, FAT32</vt:lpstr>
      <vt:lpstr>NTFS </vt:lpstr>
      <vt:lpstr>NTFS belső működése</vt:lpstr>
      <vt:lpstr>NTFS metaadat-file-ok</vt:lpstr>
      <vt:lpstr>Az MFT  (Master File Table - Mester File Tábla)</vt:lpstr>
      <vt:lpstr>PowerPoint bemutató</vt:lpstr>
      <vt:lpstr>Egy általános MFT rekord</vt:lpstr>
      <vt:lpstr>PL:  a cikk.doc fájl MFT rekordja </vt:lpstr>
      <vt:lpstr>NTFS könyvtárak</vt:lpstr>
      <vt:lpstr>PowerPoint bemutató</vt:lpstr>
      <vt:lpstr>NTFS képességek </vt:lpstr>
      <vt:lpstr>1.) ADS</vt:lpstr>
      <vt:lpstr>2.) KVÓTA</vt:lpstr>
      <vt:lpstr>3.)Kötet csatolási pont </vt:lpstr>
      <vt:lpstr>4.) NTFS jogosultságok</vt:lpstr>
      <vt:lpstr>Korlátozások:</vt:lpstr>
      <vt:lpstr>Lemeztöredezettség mentesítő</vt:lpstr>
      <vt:lpstr>Lemeztöredezettség mentesítő</vt:lpstr>
      <vt:lpstr>START/Minden program/Kellékek/Rendszereszközök/ Lemezkarbantartó</vt:lpstr>
      <vt:lpstr>Adatbiztonság növelése: RAID technika</vt:lpstr>
      <vt:lpstr>RAID 0 - Striping </vt:lpstr>
      <vt:lpstr>RAID 1-Mirroring</vt:lpstr>
      <vt:lpstr>RAID 0+1 </vt:lpstr>
      <vt:lpstr>RAID 5 </vt:lpstr>
      <vt:lpstr>RAID 6</vt:lpstr>
      <vt:lpstr>Ha már HDD, RAID – Redundancia, HDD tömbök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Háttértárolók</dc:title>
  <dc:creator>ildiko</dc:creator>
  <cp:lastModifiedBy>Dekani Hivatal</cp:lastModifiedBy>
  <cp:revision>39</cp:revision>
  <dcterms:created xsi:type="dcterms:W3CDTF">2015-03-08T18:13:51Z</dcterms:created>
  <dcterms:modified xsi:type="dcterms:W3CDTF">2015-03-09T06:46:28Z</dcterms:modified>
</cp:coreProperties>
</file>