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B4E79-0D43-4C74-941D-9553F320F532}" type="datetimeFigureOut">
              <a:rPr lang="hu-HU" smtClean="0"/>
              <a:t>2015.04.18.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C718A-097B-4F5E-9DD9-9E72BBC4A4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924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AKTUÁTOR: Elektromos árammal, olajjal, vagy levegővel működtetett beavatkozó elem, amely képes valamilyen irányító jelnek megfelelő hatás kifejtésére.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18A-097B-4F5E-9DD9-9E72BBC4A4C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210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Kinematika: mozgástan (testek mozgását</a:t>
            </a:r>
            <a:r>
              <a:rPr lang="hu-HU" baseline="0" dirty="0" smtClean="0"/>
              <a:t> a rájuk ható erőktől függetlenül vizsgálja)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18A-097B-4F5E-9DD9-9E72BBC4A4C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0339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Dinamika: mozgástan – a testeket és a rájuk ható erőket vizsgálja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18A-097B-4F5E-9DD9-9E72BBC4A4C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261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Effektor</a:t>
            </a:r>
            <a:r>
              <a:rPr lang="hu-HU" dirty="0" smtClean="0"/>
              <a:t> - végrehajtó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18A-097B-4F5E-9DD9-9E72BBC4A4C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9495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Célorientált ágens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5C718A-097B-4F5E-9DD9-9E72BBC4A4C9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535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5B9-994E-4F08-8B35-59BD3DD026BE}" type="datetimeFigureOut">
              <a:rPr lang="hu-HU" smtClean="0"/>
              <a:t>2015.04.18.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2ED0-D638-45E2-BCB9-7E4207355B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589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5B9-994E-4F08-8B35-59BD3DD026BE}" type="datetimeFigureOut">
              <a:rPr lang="hu-HU" smtClean="0"/>
              <a:t>2015.04.18.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2ED0-D638-45E2-BCB9-7E4207355B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385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5B9-994E-4F08-8B35-59BD3DD026BE}" type="datetimeFigureOut">
              <a:rPr lang="hu-HU" smtClean="0"/>
              <a:t>2015.04.18.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2ED0-D638-45E2-BCB9-7E4207355B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80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5B9-994E-4F08-8B35-59BD3DD026BE}" type="datetimeFigureOut">
              <a:rPr lang="hu-HU" smtClean="0"/>
              <a:t>2015.04.18.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2ED0-D638-45E2-BCB9-7E4207355B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835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5B9-994E-4F08-8B35-59BD3DD026BE}" type="datetimeFigureOut">
              <a:rPr lang="hu-HU" smtClean="0"/>
              <a:t>2015.04.18.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2ED0-D638-45E2-BCB9-7E4207355B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644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5B9-994E-4F08-8B35-59BD3DD026BE}" type="datetimeFigureOut">
              <a:rPr lang="hu-HU" smtClean="0"/>
              <a:t>2015.04.18.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2ED0-D638-45E2-BCB9-7E4207355B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684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5B9-994E-4F08-8B35-59BD3DD026BE}" type="datetimeFigureOut">
              <a:rPr lang="hu-HU" smtClean="0"/>
              <a:t>2015.04.18.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2ED0-D638-45E2-BCB9-7E4207355B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6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5B9-994E-4F08-8B35-59BD3DD026BE}" type="datetimeFigureOut">
              <a:rPr lang="hu-HU" smtClean="0"/>
              <a:t>2015.04.18.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2ED0-D638-45E2-BCB9-7E4207355B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283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5B9-994E-4F08-8B35-59BD3DD026BE}" type="datetimeFigureOut">
              <a:rPr lang="hu-HU" smtClean="0"/>
              <a:t>2015.04.18.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2ED0-D638-45E2-BCB9-7E4207355B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342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5B9-994E-4F08-8B35-59BD3DD026BE}" type="datetimeFigureOut">
              <a:rPr lang="hu-HU" smtClean="0"/>
              <a:t>2015.04.18.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2ED0-D638-45E2-BCB9-7E4207355B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702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535B9-994E-4F08-8B35-59BD3DD026BE}" type="datetimeFigureOut">
              <a:rPr lang="hu-HU" smtClean="0"/>
              <a:t>2015.04.18.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02ED0-D638-45E2-BCB9-7E4207355B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129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535B9-994E-4F08-8B35-59BD3DD026BE}" type="datetimeFigureOut">
              <a:rPr lang="hu-HU" smtClean="0"/>
              <a:t>2015.04.18.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02ED0-D638-45E2-BCB9-7E4207355B9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299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Robotika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mtClean="0"/>
              <a:t>Ajánlott irodalom:</a:t>
            </a:r>
          </a:p>
          <a:p>
            <a:r>
              <a:rPr lang="hu-HU" smtClean="0"/>
              <a:t>http</a:t>
            </a:r>
            <a:r>
              <a:rPr lang="hu-HU" dirty="0"/>
              <a:t>://</a:t>
            </a:r>
            <a:r>
              <a:rPr lang="hu-HU" dirty="0" err="1"/>
              <a:t>project.mit.bme.hu</a:t>
            </a:r>
            <a:r>
              <a:rPr lang="hu-HU" dirty="0"/>
              <a:t>/mi_almanach/</a:t>
            </a:r>
            <a:r>
              <a:rPr lang="hu-HU" dirty="0" err="1"/>
              <a:t>books</a:t>
            </a:r>
            <a:r>
              <a:rPr lang="hu-HU" dirty="0"/>
              <a:t>/</a:t>
            </a:r>
            <a:r>
              <a:rPr lang="hu-HU" dirty="0" err="1"/>
              <a:t>aima</a:t>
            </a:r>
            <a:r>
              <a:rPr lang="hu-HU" dirty="0"/>
              <a:t>/index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880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Agyműtétekre alkalmazott </a:t>
            </a:r>
            <a:r>
              <a:rPr lang="hu-HU" dirty="0" err="1" smtClean="0"/>
              <a:t>nanobotok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316288" cy="5472608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A vállalkozás nehézsége a parányi robot esetében egy olyan motor kifejlesztése volt, amely képes az erekben a vérárammal szemben haladni. A </a:t>
            </a:r>
            <a:r>
              <a:rPr lang="hu-HU" b="1" dirty="0"/>
              <a:t>Proteusnak </a:t>
            </a:r>
            <a:r>
              <a:rPr lang="hu-HU" dirty="0"/>
              <a:t>elnevezett robotot a nyakba injekciózzák. A </a:t>
            </a:r>
            <a:r>
              <a:rPr lang="hu-HU" dirty="0" err="1"/>
              <a:t>nagyerekben</a:t>
            </a:r>
            <a:r>
              <a:rPr lang="hu-HU" dirty="0"/>
              <a:t> nagyon gyors a véráramlás, a szív közelében 1 méter/másodperes sebességgel áramlik. Ám az agy közelében jelentősen lelassul. </a:t>
            </a:r>
            <a:endParaRPr lang="hu-HU" dirty="0" smtClean="0"/>
          </a:p>
          <a:p>
            <a:r>
              <a:rPr lang="hu-HU" dirty="0"/>
              <a:t>A kutatók rövidesen kipróbálják a távvezérlésű </a:t>
            </a:r>
            <a:r>
              <a:rPr lang="hu-HU" dirty="0" err="1"/>
              <a:t>miniberendezést</a:t>
            </a:r>
            <a:r>
              <a:rPr lang="hu-HU" dirty="0"/>
              <a:t>, amely 2-3 Watt teljesítményű hullámok segítségével irányítható. 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hu-HU"/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230" y="1628800"/>
            <a:ext cx="423624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08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Robot manipulátorok - kinematika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7811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/>
              <a:t>A robot manipulátor mint mechanizmus n számú </a:t>
            </a:r>
            <a:r>
              <a:rPr lang="hu-HU" dirty="0" smtClean="0"/>
              <a:t>szegmensből </a:t>
            </a:r>
            <a:r>
              <a:rPr lang="hu-HU" dirty="0"/>
              <a:t>áll, melyeket csuklók kapcsolnak </a:t>
            </a:r>
            <a:r>
              <a:rPr lang="hu-HU" dirty="0" smtClean="0"/>
              <a:t>össze.</a:t>
            </a:r>
          </a:p>
          <a:p>
            <a:r>
              <a:rPr lang="hu-HU" dirty="0" smtClean="0"/>
              <a:t>Robotcsuklók</a:t>
            </a:r>
            <a:r>
              <a:rPr lang="hu-HU" dirty="0"/>
              <a:t>, </a:t>
            </a:r>
            <a:endParaRPr lang="hu-HU" dirty="0" smtClean="0"/>
          </a:p>
          <a:p>
            <a:r>
              <a:rPr lang="hu-HU" dirty="0"/>
              <a:t>R</a:t>
            </a:r>
            <a:r>
              <a:rPr lang="hu-HU" dirty="0" smtClean="0"/>
              <a:t>obotszegmensek</a:t>
            </a:r>
            <a:r>
              <a:rPr lang="hu-HU" dirty="0"/>
              <a:t>, a </a:t>
            </a:r>
          </a:p>
          <a:p>
            <a:r>
              <a:rPr lang="hu-HU" dirty="0" smtClean="0"/>
              <a:t>Kinematikai pár </a:t>
            </a:r>
            <a:r>
              <a:rPr lang="hu-HU" sz="3000" dirty="0" smtClean="0"/>
              <a:t>(</a:t>
            </a:r>
            <a:r>
              <a:rPr lang="hu-HU" sz="3000" dirty="0"/>
              <a:t>két egymás mellett </a:t>
            </a:r>
            <a:r>
              <a:rPr lang="hu-HU" sz="3000" dirty="0" smtClean="0"/>
              <a:t>lévő szegmensből </a:t>
            </a:r>
            <a:r>
              <a:rPr lang="hu-HU" sz="3000" dirty="0"/>
              <a:t>és a szegmenseket </a:t>
            </a:r>
            <a:r>
              <a:rPr lang="hu-HU" sz="3000" dirty="0" smtClean="0"/>
              <a:t>összekötő csuklóból áll)</a:t>
            </a:r>
          </a:p>
          <a:p>
            <a:r>
              <a:rPr lang="hu-HU" dirty="0"/>
              <a:t>K</a:t>
            </a:r>
            <a:r>
              <a:rPr lang="hu-HU" dirty="0" smtClean="0"/>
              <a:t>inematikai lánc (</a:t>
            </a:r>
            <a:r>
              <a:rPr lang="pt-BR" sz="3000" dirty="0" smtClean="0"/>
              <a:t>n számú kinematikai párból á</a:t>
            </a:r>
            <a:r>
              <a:rPr lang="hu-HU" sz="3000" dirty="0" smtClean="0"/>
              <a:t>l</a:t>
            </a:r>
            <a:r>
              <a:rPr lang="pt-BR" sz="3000" dirty="0" smtClean="0"/>
              <a:t>l</a:t>
            </a:r>
            <a:r>
              <a:rPr lang="hu-HU" dirty="0" smtClean="0"/>
              <a:t>)</a:t>
            </a:r>
          </a:p>
          <a:p>
            <a:r>
              <a:rPr lang="hu-HU" dirty="0" smtClean="0"/>
              <a:t>Koordináta rendszerek</a:t>
            </a:r>
          </a:p>
          <a:p>
            <a:r>
              <a:rPr lang="hu-HU" dirty="0" smtClean="0"/>
              <a:t>Koordináta transzformációk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978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Robotcsuklók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/>
              <a:t>A merev test mozgása </a:t>
            </a:r>
            <a:r>
              <a:rPr lang="hu-HU" dirty="0" smtClean="0"/>
              <a:t>műszaki </a:t>
            </a:r>
            <a:r>
              <a:rPr lang="hu-HU" dirty="0"/>
              <a:t>szempontból az x,y,z tengelyek menti elmozdulásból és e tengelyek </a:t>
            </a:r>
            <a:r>
              <a:rPr lang="hu-HU" dirty="0" smtClean="0"/>
              <a:t>körüli </a:t>
            </a:r>
            <a:r>
              <a:rPr lang="hu-HU" dirty="0"/>
              <a:t>elfordulásból áll. Ez persze vonatkozik a robot manipulátorok csuklóinak mozgására, amely </a:t>
            </a:r>
            <a:r>
              <a:rPr lang="hu-HU" dirty="0" smtClean="0"/>
              <a:t>felosztható </a:t>
            </a:r>
            <a:r>
              <a:rPr lang="hu-HU" dirty="0"/>
              <a:t>haladó- és forgó </a:t>
            </a:r>
            <a:r>
              <a:rPr lang="hu-HU" dirty="0" smtClean="0"/>
              <a:t>rotációs</a:t>
            </a:r>
            <a:r>
              <a:rPr lang="hu-HU" dirty="0"/>
              <a:t>) mozgásra. Így tehát az 1-szabadságfokú robotcsuklók </a:t>
            </a:r>
            <a:r>
              <a:rPr lang="hu-HU" dirty="0" smtClean="0"/>
              <a:t>felosztása </a:t>
            </a:r>
            <a:r>
              <a:rPr lang="hu-HU" dirty="0"/>
              <a:t>a </a:t>
            </a:r>
            <a:r>
              <a:rPr lang="hu-HU" dirty="0" smtClean="0"/>
              <a:t>következő: </a:t>
            </a:r>
            <a:endParaRPr lang="hu-HU" dirty="0"/>
          </a:p>
          <a:p>
            <a:pPr lvl="1"/>
            <a:r>
              <a:rPr lang="hu-HU" dirty="0" smtClean="0"/>
              <a:t>rotációs </a:t>
            </a:r>
            <a:r>
              <a:rPr lang="hu-HU" dirty="0"/>
              <a:t>csuklók, </a:t>
            </a:r>
          </a:p>
          <a:p>
            <a:pPr lvl="1"/>
            <a:r>
              <a:rPr lang="hu-HU" dirty="0" smtClean="0"/>
              <a:t>transzlációs </a:t>
            </a:r>
            <a:r>
              <a:rPr lang="hu-HU" dirty="0"/>
              <a:t>csuklók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8719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960440" cy="344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48" y="1700808"/>
            <a:ext cx="473080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627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Robotszegmens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A robot manipulátor szegmense merev test, amely kinematikai és dinamikai paraméterekkel </a:t>
            </a:r>
            <a:r>
              <a:rPr lang="hu-HU" dirty="0" smtClean="0"/>
              <a:t>rendelkezik</a:t>
            </a:r>
            <a:r>
              <a:rPr lang="hu-HU" dirty="0"/>
              <a:t>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robotszegmens </a:t>
            </a:r>
            <a:r>
              <a:rPr lang="hu-HU" dirty="0" smtClean="0"/>
              <a:t> kinematikai </a:t>
            </a:r>
            <a:r>
              <a:rPr lang="hu-HU" dirty="0"/>
              <a:t>paraméterei: </a:t>
            </a:r>
          </a:p>
          <a:p>
            <a:pPr lvl="1"/>
            <a:r>
              <a:rPr lang="hu-HU" dirty="0"/>
              <a:t>a szegmens hossza és </a:t>
            </a:r>
          </a:p>
          <a:p>
            <a:pPr lvl="1"/>
            <a:r>
              <a:rPr lang="hu-HU" dirty="0"/>
              <a:t>a robotcsukló-tengelyek egymással bezárt szöge. 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dinamikai paraméterek közé tartozik a: </a:t>
            </a:r>
          </a:p>
          <a:p>
            <a:pPr lvl="1"/>
            <a:r>
              <a:rPr lang="hu-HU" dirty="0"/>
              <a:t>szegmens tömege és </a:t>
            </a:r>
          </a:p>
          <a:p>
            <a:pPr lvl="1"/>
            <a:r>
              <a:rPr lang="hu-HU" dirty="0"/>
              <a:t>tehetetlenségi nyomatéka.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108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Robot manipulátorok alapkonfigurációi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hu-HU" sz="2800" dirty="0"/>
              <a:t>A robot manipulátorok alapkonfigurációja alatt, a robot manipulátor rögzített alapzatától kiindulva, </a:t>
            </a:r>
            <a:r>
              <a:rPr lang="hu-HU" sz="2800" dirty="0" smtClean="0"/>
              <a:t>három </a:t>
            </a:r>
            <a:r>
              <a:rPr lang="hu-HU" sz="2800" dirty="0"/>
              <a:t>csuklós, 3 - szabadságfokú kinematikai láncot </a:t>
            </a:r>
            <a:r>
              <a:rPr lang="hu-HU" sz="2800" dirty="0" smtClean="0"/>
              <a:t>értünk. </a:t>
            </a:r>
          </a:p>
          <a:p>
            <a:r>
              <a:rPr lang="hu-HU" sz="2800" dirty="0" smtClean="0"/>
              <a:t>Az </a:t>
            </a:r>
            <a:r>
              <a:rPr lang="hu-HU" sz="2800" dirty="0"/>
              <a:t>alapkonfigurációhoz </a:t>
            </a:r>
            <a:r>
              <a:rPr lang="hu-HU" sz="2800" dirty="0" smtClean="0"/>
              <a:t>csatlakozik </a:t>
            </a:r>
            <a:r>
              <a:rPr lang="hu-HU" sz="2800" dirty="0"/>
              <a:t>az </a:t>
            </a:r>
            <a:r>
              <a:rPr lang="hu-HU" sz="2800" dirty="0" err="1"/>
              <a:t>effektor</a:t>
            </a:r>
            <a:r>
              <a:rPr lang="hu-HU" sz="2800" dirty="0"/>
              <a:t>.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400" dirty="0" smtClean="0"/>
              <a:t>Az </a:t>
            </a:r>
            <a:r>
              <a:rPr lang="hu-HU" sz="2400" dirty="0"/>
              <a:t>alapkonfiguráció feladata az </a:t>
            </a:r>
            <a:r>
              <a:rPr lang="hu-HU" sz="2400" dirty="0" err="1"/>
              <a:t>effektor</a:t>
            </a:r>
            <a:r>
              <a:rPr lang="hu-HU" sz="2400" dirty="0"/>
              <a:t> pozícionálása a munkatérben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45852"/>
            <a:ext cx="2924644" cy="310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601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alapkonfigurációk munkaterei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/>
              <a:t>a bejárható </a:t>
            </a:r>
            <a:r>
              <a:rPr lang="hu-HU" dirty="0" smtClean="0"/>
              <a:t>térnagyság, amelynek </a:t>
            </a:r>
            <a:r>
              <a:rPr lang="hu-HU" dirty="0"/>
              <a:t>minden pontjában eljuthat a harmadik szegmens </a:t>
            </a:r>
            <a:r>
              <a:rPr lang="hu-HU" dirty="0" smtClean="0"/>
              <a:t>végső pontja</a:t>
            </a:r>
            <a:r>
              <a:rPr lang="hu-HU" dirty="0"/>
              <a:t>. </a:t>
            </a:r>
            <a:endParaRPr lang="hu-HU" dirty="0" smtClean="0"/>
          </a:p>
          <a:p>
            <a:r>
              <a:rPr lang="hu-HU" dirty="0" smtClean="0"/>
              <a:t>Leggyakoribb alapkonfigurációk:</a:t>
            </a:r>
          </a:p>
          <a:p>
            <a:pPr lvl="1"/>
            <a:r>
              <a:rPr lang="hu-HU" dirty="0" smtClean="0"/>
              <a:t>A TTT struktúra 3 transzlációs csuklóval rendelkezik, így három haladó mozgást valósít meg a Descartes féle derékszögű  koordinátarendszerben. A TTT alapkonfiguráció munkatere hasáb alakú. </a:t>
            </a:r>
          </a:p>
          <a:p>
            <a:pPr lvl="1"/>
            <a:r>
              <a:rPr lang="hu-HU" dirty="0" smtClean="0"/>
              <a:t>Az RTT struktúra 2 transzlációs és 1 rotációs csuklóval rendelkezik az első  csukló rotációs a másik kettő  pedig transzlációs). Két haladó és egy forgó mozgást valósít meg. Az RTT munkatere hengergyűrű alakú</a:t>
            </a:r>
          </a:p>
          <a:p>
            <a:pPr lvl="1"/>
            <a:r>
              <a:rPr lang="hu-HU" dirty="0"/>
              <a:t>RRT struktúra 2 rotációs és 1 transzlációs csuklóval rendelkezik </a:t>
            </a:r>
            <a:r>
              <a:rPr lang="hu-HU" dirty="0" smtClean="0"/>
              <a:t>. </a:t>
            </a:r>
            <a:r>
              <a:rPr lang="hu-HU" dirty="0"/>
              <a:t>Két forgó és egy haladó mozgást valósít meg. </a:t>
            </a:r>
            <a:br>
              <a:rPr lang="hu-HU" dirty="0"/>
            </a:br>
            <a:r>
              <a:rPr lang="hu-HU" dirty="0" smtClean="0"/>
              <a:t>Az RRT </a:t>
            </a:r>
            <a:r>
              <a:rPr lang="hu-HU" dirty="0"/>
              <a:t>alapkonfiguráció munkatere üreges gömb alakú. </a:t>
            </a:r>
            <a:endParaRPr lang="hu-HU" dirty="0" smtClean="0"/>
          </a:p>
          <a:p>
            <a:pPr lvl="1"/>
            <a:r>
              <a:rPr lang="hu-HU" dirty="0" smtClean="0"/>
              <a:t>RRR struktúra 3 rotációs csuklóval rendelkezik. Munkatere gömb alakú.</a:t>
            </a:r>
            <a:endParaRPr lang="hu-HU" dirty="0"/>
          </a:p>
          <a:p>
            <a:pPr lvl="1"/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3464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Az </a:t>
            </a:r>
            <a:r>
              <a:rPr lang="hu-HU" sz="3600" dirty="0" err="1" smtClean="0"/>
              <a:t>effektor</a:t>
            </a:r>
            <a:r>
              <a:rPr lang="hu-HU" sz="3600" dirty="0" smtClean="0"/>
              <a:t> helyzet-meghatározása a szerelőrobotok legegyszerűbb feladata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0000" lnSpcReduction="20000"/>
          </a:bodyPr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 err="1"/>
              <a:t>effektort</a:t>
            </a:r>
            <a:r>
              <a:rPr lang="hu-HU" dirty="0"/>
              <a:t> pozícionálni kell a munkadarab közelébe, majd a munkadarab </a:t>
            </a:r>
            <a:r>
              <a:rPr lang="hu-HU" dirty="0" smtClean="0"/>
              <a:t>megfogása </a:t>
            </a:r>
            <a:r>
              <a:rPr lang="hu-HU" dirty="0"/>
              <a:t>céljából el kell végezni az </a:t>
            </a:r>
            <a:r>
              <a:rPr lang="hu-HU" dirty="0" err="1"/>
              <a:t>effektor</a:t>
            </a:r>
            <a:r>
              <a:rPr lang="hu-HU" dirty="0"/>
              <a:t> orientációját is </a:t>
            </a:r>
            <a:r>
              <a:rPr lang="hu-HU" dirty="0" smtClean="0"/>
              <a:t>(1-es </a:t>
            </a:r>
            <a:r>
              <a:rPr lang="hu-HU" dirty="0"/>
              <a:t>helyzet).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robot helyzete a </a:t>
            </a:r>
            <a:r>
              <a:rPr lang="hu-HU" dirty="0" smtClean="0"/>
              <a:t>munkatérben </a:t>
            </a:r>
            <a:r>
              <a:rPr lang="hu-HU" dirty="0"/>
              <a:t>tehát az </a:t>
            </a:r>
            <a:r>
              <a:rPr lang="hu-HU" dirty="0" err="1"/>
              <a:t>effektor</a:t>
            </a:r>
            <a:r>
              <a:rPr lang="hu-HU" dirty="0"/>
              <a:t> pozíciójával és orientációjával van meghatározva.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következő lépés </a:t>
            </a:r>
            <a:r>
              <a:rPr lang="hu-HU" dirty="0"/>
              <a:t>a munkadarab megfogása és áthelyezése a 2-es helyzetbe, ahol az új pozíciót </a:t>
            </a:r>
            <a:r>
              <a:rPr lang="hu-HU" dirty="0" smtClean="0"/>
              <a:t>és </a:t>
            </a:r>
            <a:r>
              <a:rPr lang="hu-HU" dirty="0"/>
              <a:t>orientációt szükséges megadni. Amikor a munkadarab a 2-es helyzetbe kerül, az </a:t>
            </a:r>
            <a:r>
              <a:rPr lang="hu-HU" dirty="0" err="1"/>
              <a:t>effektor</a:t>
            </a:r>
            <a:r>
              <a:rPr lang="hu-HU" dirty="0"/>
              <a:t> </a:t>
            </a:r>
            <a:r>
              <a:rPr lang="hu-HU" dirty="0" smtClean="0"/>
              <a:t>kinyílik </a:t>
            </a:r>
            <a:r>
              <a:rPr lang="hu-HU" dirty="0"/>
              <a:t>így a munkadarab a </a:t>
            </a:r>
            <a:r>
              <a:rPr lang="hu-HU" dirty="0" smtClean="0"/>
              <a:t>végső helyzetébe </a:t>
            </a:r>
            <a:r>
              <a:rPr lang="hu-HU" dirty="0"/>
              <a:t>jut. 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056784" cy="310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634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Robot manipulátorok pályatervezése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dirty="0" err="1"/>
              <a:t>Robotmanipulátorok</a:t>
            </a:r>
            <a:r>
              <a:rPr lang="hu-HU" dirty="0"/>
              <a:t> pályatervezésének </a:t>
            </a:r>
            <a:r>
              <a:rPr lang="hu-HU" dirty="0" smtClean="0"/>
              <a:t>kettős </a:t>
            </a:r>
            <a:r>
              <a:rPr lang="hu-HU" dirty="0"/>
              <a:t>célja lehet: </a:t>
            </a:r>
          </a:p>
          <a:p>
            <a:r>
              <a:rPr lang="hu-HU" dirty="0" smtClean="0"/>
              <a:t>Az </a:t>
            </a:r>
            <a:r>
              <a:rPr lang="hu-HU" dirty="0" err="1"/>
              <a:t>effektor</a:t>
            </a:r>
            <a:r>
              <a:rPr lang="hu-HU" dirty="0"/>
              <a:t> mozgását meghatározó pontok pozíciójának a megadása. </a:t>
            </a:r>
          </a:p>
          <a:p>
            <a:r>
              <a:rPr lang="hu-HU" dirty="0" smtClean="0"/>
              <a:t>Az </a:t>
            </a:r>
            <a:r>
              <a:rPr lang="hu-HU" dirty="0"/>
              <a:t>adott pontok közötti </a:t>
            </a:r>
            <a:r>
              <a:rPr lang="hu-HU" dirty="0" smtClean="0"/>
              <a:t>pálya-meghatározás</a:t>
            </a:r>
            <a:r>
              <a:rPr lang="hu-HU" dirty="0"/>
              <a:t>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A pályatervezési feladat a </a:t>
            </a:r>
            <a:r>
              <a:rPr lang="hu-HU" dirty="0" err="1" smtClean="0"/>
              <a:t>robotmanipulátor</a:t>
            </a:r>
            <a:r>
              <a:rPr lang="hu-HU" dirty="0" smtClean="0"/>
              <a:t> munkafolyamatától függ.</a:t>
            </a:r>
          </a:p>
          <a:p>
            <a:r>
              <a:rPr lang="hu-HU" dirty="0"/>
              <a:t>A robotirányítási algoritmusok a pálya ismerete mellett megkövetelik a pálya menti sebességek, </a:t>
            </a:r>
            <a:r>
              <a:rPr lang="hu-HU" dirty="0" smtClean="0"/>
              <a:t>gyorsulások</a:t>
            </a:r>
            <a:r>
              <a:rPr lang="hu-HU" dirty="0"/>
              <a:t>, szögsebességek és szöggyorsulások ismeretét is.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 pályatervezési </a:t>
            </a:r>
            <a:r>
              <a:rPr lang="hu-HU" dirty="0"/>
              <a:t>feladatot elvégezhetjük: </a:t>
            </a:r>
          </a:p>
          <a:p>
            <a:r>
              <a:rPr lang="hu-HU" dirty="0" err="1" smtClean="0"/>
              <a:t>Off-line</a:t>
            </a:r>
            <a:r>
              <a:rPr lang="hu-HU" dirty="0" smtClean="0"/>
              <a:t> </a:t>
            </a:r>
            <a:r>
              <a:rPr lang="hu-HU" dirty="0"/>
              <a:t>vagyis a </a:t>
            </a:r>
            <a:r>
              <a:rPr lang="hu-HU" dirty="0" err="1"/>
              <a:t>robotmanipulátor</a:t>
            </a:r>
            <a:r>
              <a:rPr lang="hu-HU" dirty="0"/>
              <a:t> tanítási fázisában és </a:t>
            </a:r>
          </a:p>
          <a:p>
            <a:r>
              <a:rPr lang="hu-HU" dirty="0" smtClean="0"/>
              <a:t>On-line</a:t>
            </a:r>
            <a:r>
              <a:rPr lang="hu-HU" dirty="0"/>
              <a:t>, valós </a:t>
            </a:r>
            <a:r>
              <a:rPr lang="hu-HU" dirty="0" smtClean="0"/>
              <a:t>időben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8166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Pályatervezés világkoordinátákban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256584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Két adott pont A és B) közötti pályatervezés világkoordinátákban </a:t>
            </a:r>
            <a:r>
              <a:rPr lang="hu-HU" dirty="0" smtClean="0"/>
              <a:t>t idő alatt elvégezhető a következő módon</a:t>
            </a:r>
            <a:r>
              <a:rPr lang="hu-HU" dirty="0"/>
              <a:t>: </a:t>
            </a:r>
            <a:endParaRPr lang="hu-HU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hu-HU" dirty="0" smtClean="0"/>
          </a:p>
          <a:p>
            <a:r>
              <a:rPr lang="hu-HU" dirty="0" smtClean="0"/>
              <a:t>ahol az integrálási folyamat közben szükséges az inverz kinematikai feladat megoldása. </a:t>
            </a:r>
            <a:r>
              <a:rPr lang="hu-HU" dirty="0" smtClean="0">
                <a:sym typeface="Symbol"/>
              </a:rPr>
              <a:t>(</a:t>
            </a:r>
            <a:r>
              <a:rPr lang="hu-HU" dirty="0" smtClean="0"/>
              <a:t>t</a:t>
            </a:r>
            <a:r>
              <a:rPr lang="hu-HU" dirty="0"/>
              <a:t>) függvény az </a:t>
            </a:r>
            <a:r>
              <a:rPr lang="hu-HU" dirty="0" err="1"/>
              <a:t>effektor</a:t>
            </a:r>
            <a:r>
              <a:rPr lang="hu-HU" dirty="0"/>
              <a:t> </a:t>
            </a:r>
            <a:r>
              <a:rPr lang="hu-HU" dirty="0" smtClean="0"/>
              <a:t>sebesség törvényszerűségét </a:t>
            </a:r>
            <a:r>
              <a:rPr lang="hu-HU" dirty="0"/>
              <a:t>határozza meg, </a:t>
            </a:r>
            <a:r>
              <a:rPr lang="hu-HU" dirty="0" smtClean="0"/>
              <a:t>amely különböző típusú </a:t>
            </a:r>
            <a:r>
              <a:rPr lang="hu-HU" dirty="0"/>
              <a:t>lehet: háromszög, trapéz, parabola, </a:t>
            </a:r>
            <a:r>
              <a:rPr lang="hu-HU" dirty="0" err="1"/>
              <a:t>ciklois</a:t>
            </a:r>
            <a:r>
              <a:rPr lang="hu-HU" dirty="0"/>
              <a:t> stb. </a:t>
            </a:r>
            <a:r>
              <a:rPr lang="hu-HU" dirty="0" smtClean="0"/>
              <a:t>alakú</a:t>
            </a:r>
          </a:p>
          <a:p>
            <a:r>
              <a:rPr lang="hu-HU" dirty="0"/>
              <a:t>Amikor sikeresen elvégeztük a pályatervezést a világkoordinátákban, akkor meg kell oldani a </a:t>
            </a:r>
            <a:r>
              <a:rPr lang="hu-HU" dirty="0" smtClean="0"/>
              <a:t> pályatervezést </a:t>
            </a:r>
            <a:r>
              <a:rPr lang="hu-HU" dirty="0"/>
              <a:t>csuklókoordinátákban </a:t>
            </a:r>
            <a:r>
              <a:rPr lang="hu-HU" dirty="0" smtClean="0"/>
              <a:t>is. (Inverz kinematikai feladat megoldás, </a:t>
            </a:r>
            <a:r>
              <a:rPr lang="hu-HU" smtClean="0"/>
              <a:t>egyéb összefüggés)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71960"/>
            <a:ext cx="4997280" cy="54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55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robot fogalma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Nemzetközi </a:t>
            </a:r>
            <a:r>
              <a:rPr lang="hu-HU" dirty="0"/>
              <a:t>Szabványügyi Hivatal </a:t>
            </a:r>
            <a:r>
              <a:rPr lang="hu-HU" dirty="0" smtClean="0"/>
              <a:t>(ISO </a:t>
            </a:r>
            <a:r>
              <a:rPr lang="hu-HU" dirty="0"/>
              <a:t></a:t>
            </a:r>
            <a:r>
              <a:rPr lang="hu-HU" dirty="0" err="1"/>
              <a:t>Manipulating</a:t>
            </a:r>
            <a:r>
              <a:rPr lang="hu-HU" dirty="0"/>
              <a:t> </a:t>
            </a:r>
            <a:r>
              <a:rPr lang="hu-HU" dirty="0" err="1"/>
              <a:t>Robots</a:t>
            </a:r>
            <a:r>
              <a:rPr lang="hu-HU" dirty="0"/>
              <a:t>, ISO8373:1996)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következő módon </a:t>
            </a:r>
            <a:r>
              <a:rPr lang="hu-HU" dirty="0"/>
              <a:t>állapítja meg: </a:t>
            </a:r>
          </a:p>
          <a:p>
            <a:r>
              <a:rPr lang="hu-HU" dirty="0"/>
              <a:t>A robot automatikusan vezérelt, újra programozható, három vagy több </a:t>
            </a:r>
            <a:r>
              <a:rPr lang="hu-HU" dirty="0" smtClean="0"/>
              <a:t>tengelyű mozgásra </a:t>
            </a:r>
            <a:r>
              <a:rPr lang="hu-HU" dirty="0"/>
              <a:t>és </a:t>
            </a:r>
            <a:r>
              <a:rPr lang="hu-HU" dirty="0" smtClean="0"/>
              <a:t>sokoldalú </a:t>
            </a:r>
            <a:r>
              <a:rPr lang="hu-HU" dirty="0"/>
              <a:t>beavatkozásra képes eszköz.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robot lehet rögzített vagy mozgó eszköz.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0465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Mesterséges intelligencia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9896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mesterséges intelligencia (MI, AI) kutatás témája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az </a:t>
            </a:r>
            <a:r>
              <a:rPr lang="hu-HU" dirty="0"/>
              <a:t>emberi tudatos viselkedést utánzó gépek kifejlesztése, tárgya leginkább a számítógép, illetőleg a szoftver. Pontos definíciója nincs.</a:t>
            </a:r>
          </a:p>
          <a:p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/>
              <a:t>MI kutatást több részterület is motiválja:</a:t>
            </a:r>
          </a:p>
          <a:p>
            <a:endParaRPr lang="hu-HU" dirty="0"/>
          </a:p>
          <a:p>
            <a:r>
              <a:rPr lang="hu-HU" dirty="0" smtClean="0"/>
              <a:t>robotika</a:t>
            </a:r>
            <a:r>
              <a:rPr lang="hu-HU" dirty="0"/>
              <a:t>: pl. összeszerelő gépek</a:t>
            </a:r>
          </a:p>
          <a:p>
            <a:r>
              <a:rPr lang="hu-HU" dirty="0" smtClean="0"/>
              <a:t>szakértői </a:t>
            </a:r>
            <a:r>
              <a:rPr lang="hu-HU" dirty="0"/>
              <a:t>rendszerek: egy résztudomány tudásanyaga, pl. </a:t>
            </a:r>
            <a:r>
              <a:rPr lang="hu-HU" dirty="0" smtClean="0"/>
              <a:t>   orvosi</a:t>
            </a:r>
            <a:r>
              <a:rPr lang="hu-HU" dirty="0"/>
              <a:t>, mérnöki, stb.</a:t>
            </a:r>
          </a:p>
          <a:p>
            <a:r>
              <a:rPr lang="hu-HU" dirty="0" smtClean="0"/>
              <a:t>ügyviteli </a:t>
            </a:r>
            <a:r>
              <a:rPr lang="hu-HU" dirty="0"/>
              <a:t>rendszerek: nem tekintik igazi "intelligenciának"</a:t>
            </a:r>
          </a:p>
          <a:p>
            <a:r>
              <a:rPr lang="hu-HU" dirty="0" smtClean="0"/>
              <a:t>pszichológia</a:t>
            </a:r>
            <a:r>
              <a:rPr lang="hu-HU" dirty="0"/>
              <a:t>: kutatás, vajon hogyan működik az emberi értelem?</a:t>
            </a:r>
          </a:p>
          <a:p>
            <a:endParaRPr lang="hu-HU" dirty="0"/>
          </a:p>
        </p:txBody>
      </p:sp>
      <p:pic>
        <p:nvPicPr>
          <p:cNvPr id="4098" name="Picture 2" descr="http://www.jpte.hu/%7Euhi/kurzus/informatika/mi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708920"/>
            <a:ext cx="2697037" cy="1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457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 MI mint tudományterület céljai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következő típusú rendszerek létrehozását fogalmazhatjuk meg célként:</a:t>
            </a:r>
          </a:p>
          <a:p>
            <a:r>
              <a:rPr lang="hu-HU" dirty="0"/>
              <a:t>Az emberhez hasonlóan gondolkodó rendszerek.</a:t>
            </a:r>
          </a:p>
          <a:p>
            <a:r>
              <a:rPr lang="hu-HU" dirty="0"/>
              <a:t>Racionálisan gondolkodó rendszerek</a:t>
            </a:r>
          </a:p>
          <a:p>
            <a:r>
              <a:rPr lang="hu-HU" dirty="0"/>
              <a:t>Az emberhez hasonlóan cselekvő rendszerek</a:t>
            </a:r>
          </a:p>
          <a:p>
            <a:r>
              <a:rPr lang="hu-HU" dirty="0"/>
              <a:t>Racionálisan cselekvő rendszerek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4745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 az intelligencia?</a:t>
            </a:r>
            <a:br>
              <a:rPr lang="hu-HU" dirty="0" smtClean="0"/>
            </a:br>
            <a:r>
              <a:rPr lang="hu-HU" dirty="0" smtClean="0"/>
              <a:t>Turing próba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Turing próba alapján a (számító-)gép válaszát egy adott helyzetben intelligensnek tekintjük, ha nem tudjuk egyértelműen megkülönböztetni a természetes személy által adott választól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pic>
        <p:nvPicPr>
          <p:cNvPr id="5122" name="Picture 2" descr="http://www.jpte.hu/%7Euhi/kurzus/informatika/turing_prob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5256084" cy="307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439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Mi a racionalitás</a:t>
            </a:r>
            <a:r>
              <a:rPr lang="hu-HU" b="1" dirty="0" smtClean="0"/>
              <a:t>?</a:t>
            </a:r>
            <a:br>
              <a:rPr lang="hu-HU" b="1" dirty="0" smtClean="0"/>
            </a:br>
            <a:r>
              <a:rPr lang="hu-HU" dirty="0"/>
              <a:t>Mi az algoritmus?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Racionalitás: Hétköznapi </a:t>
            </a:r>
            <a:r>
              <a:rPr lang="hu-HU" dirty="0"/>
              <a:t>és matematikai logika összehasonlítása. </a:t>
            </a:r>
            <a:endParaRPr lang="hu-HU" dirty="0" smtClean="0"/>
          </a:p>
          <a:p>
            <a:r>
              <a:rPr lang="hu-HU" dirty="0"/>
              <a:t>Turing: Az algoritmus olyan formalizált (számolási) eljárás, amely véges szimbólumkészlettel leírható adatokon végez előre definiált készletből származó elemi műveleteket, és véges idő alatt eredményt ad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</a:t>
            </a:r>
            <a:r>
              <a:rPr lang="hu-HU" dirty="0"/>
              <a:t>Turing gép fogalmát, amely elvileg minden algoritmus formájában megfogalmazható feladatot meg tud oldani.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9411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Megértés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925144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Roger </a:t>
            </a:r>
            <a:r>
              <a:rPr lang="hu-HU" dirty="0" err="1"/>
              <a:t>Schank</a:t>
            </a:r>
            <a:r>
              <a:rPr lang="hu-HU" dirty="0"/>
              <a:t> 1977-ben tervezett egy programot, amely feladat az volt hogy az alábbihoz hasonló történek megértését szimulálja</a:t>
            </a:r>
            <a:r>
              <a:rPr lang="hu-HU" dirty="0" smtClean="0"/>
              <a:t>.</a:t>
            </a:r>
          </a:p>
          <a:p>
            <a:r>
              <a:rPr lang="hu-HU" dirty="0" smtClean="0"/>
              <a:t>"</a:t>
            </a:r>
            <a:r>
              <a:rPr lang="hu-HU" dirty="0"/>
              <a:t>Egy ember bement egy étterembe, és rendelt egy rántottát. Amikor kihozták, kiderült, hogy odaégették. Az ember dühösen kirohant, és nem fizetett." </a:t>
            </a:r>
          </a:p>
          <a:p>
            <a:r>
              <a:rPr lang="hu-HU" dirty="0"/>
              <a:t>"Egy ember bement egy étterembe, és rendelt egy rántottát. Amikor kihozták, meg volt elégedve, és </a:t>
            </a:r>
            <a:r>
              <a:rPr lang="hu-HU" dirty="0" err="1"/>
              <a:t>borravalótt</a:t>
            </a:r>
            <a:r>
              <a:rPr lang="hu-HU" dirty="0"/>
              <a:t> </a:t>
            </a:r>
            <a:r>
              <a:rPr lang="hu-HU" dirty="0" err="1"/>
              <a:t>adot</a:t>
            </a:r>
            <a:r>
              <a:rPr lang="hu-HU" dirty="0"/>
              <a:t> a pincérnek" </a:t>
            </a:r>
          </a:p>
          <a:p>
            <a:r>
              <a:rPr lang="hu-HU" dirty="0"/>
              <a:t>A számítógépnek mindkét esetben arra a kérdésre kellett válaszolnia, hogy az ember megette-e a rántottát. A kísérlet sikeres volt, a gép helyen válaszolt. Feltételezhetjük hát, hogy </a:t>
            </a:r>
            <a:r>
              <a:rPr lang="hu-HU" i="1" dirty="0"/>
              <a:t>megértette</a:t>
            </a:r>
            <a:r>
              <a:rPr lang="hu-HU" dirty="0"/>
              <a:t> a fenti mondatokat. </a:t>
            </a:r>
          </a:p>
        </p:txBody>
      </p:sp>
    </p:spTree>
    <p:extLst>
      <p:ext uri="{BB962C8B-B14F-4D97-AF65-F5344CB8AC3E}">
        <p14:creationId xmlns:p14="http://schemas.microsoft.com/office/powerpoint/2010/main" val="1516388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Erős Mesterséges </a:t>
            </a:r>
            <a:r>
              <a:rPr lang="hu-HU" b="1" dirty="0" err="1" smtClean="0"/>
              <a:t>Itelligencia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Az </a:t>
            </a:r>
            <a:r>
              <a:rPr lang="hu-HU" dirty="0"/>
              <a:t>EMI nézőpont hívei szerint az intelligencia algoritmusokkal megvalósítható.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</a:t>
            </a:r>
            <a:r>
              <a:rPr lang="hu-HU" dirty="0"/>
              <a:t>intelligencia mértéke eszerint az algoritmus bonyolultságán múlik. Az olyan szellemi minőségek, mint értelem, érzelem, gondolkodás, az algoritmusok tulajdonságai.</a:t>
            </a:r>
          </a:p>
          <a:p>
            <a:r>
              <a:rPr lang="hu-HU" dirty="0"/>
              <a:t>Az algoritmusok tetszőleges (arra alkalmas) hardveren futtathatók, tehát az intelligencia független a hardvertől.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7216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Az MI legfontosabb alapvető technológiái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Keresőrendszerek</a:t>
            </a:r>
            <a:endParaRPr lang="hu-HU" dirty="0"/>
          </a:p>
          <a:p>
            <a:r>
              <a:rPr lang="hu-HU" dirty="0"/>
              <a:t>Tanuló rendszerek</a:t>
            </a:r>
          </a:p>
          <a:p>
            <a:r>
              <a:rPr lang="hu-HU" dirty="0"/>
              <a:t>Ágens-alapú rendszerek</a:t>
            </a:r>
          </a:p>
          <a:p>
            <a:r>
              <a:rPr lang="hu-HU" dirty="0"/>
              <a:t>Ismeretalapú rendszerek (logikai programozás, PROLOG)</a:t>
            </a:r>
          </a:p>
          <a:p>
            <a:r>
              <a:rPr lang="hu-HU" dirty="0"/>
              <a:t>Mesterséges látás, beszédmegértés</a:t>
            </a:r>
          </a:p>
          <a:p>
            <a:r>
              <a:rPr lang="hu-HU" b="1" dirty="0"/>
              <a:t>Példák</a:t>
            </a:r>
          </a:p>
          <a:p>
            <a:pPr lvl="1"/>
            <a:r>
              <a:rPr lang="hu-HU" dirty="0"/>
              <a:t>Internetes keresőrendszerek</a:t>
            </a:r>
          </a:p>
          <a:p>
            <a:pPr lvl="1"/>
            <a:r>
              <a:rPr lang="hu-HU" dirty="0"/>
              <a:t>Virtuális ügyfélszolgálat</a:t>
            </a:r>
          </a:p>
          <a:p>
            <a:pPr lvl="1"/>
            <a:r>
              <a:rPr lang="hu-HU" dirty="0"/>
              <a:t>IRC botok</a:t>
            </a:r>
          </a:p>
          <a:p>
            <a:pPr lvl="1"/>
            <a:r>
              <a:rPr lang="hu-HU" dirty="0"/>
              <a:t>Repülésirányítás: együttműködő ágensek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57031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Az </a:t>
            </a:r>
            <a:r>
              <a:rPr lang="hu-HU" dirty="0" smtClean="0"/>
              <a:t>ágens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Bővebb </a:t>
            </a:r>
            <a:r>
              <a:rPr lang="hu-HU" dirty="0"/>
              <a:t>értelmezés: </a:t>
            </a:r>
          </a:p>
          <a:p>
            <a:r>
              <a:rPr lang="hu-HU" dirty="0"/>
              <a:t>valami, aminek</a:t>
            </a:r>
          </a:p>
          <a:p>
            <a:pPr lvl="1"/>
            <a:r>
              <a:rPr lang="hu-HU" dirty="0" smtClean="0"/>
              <a:t>környezete </a:t>
            </a:r>
            <a:r>
              <a:rPr lang="hu-HU" dirty="0"/>
              <a:t>van, </a:t>
            </a:r>
            <a:endParaRPr lang="hu-HU" dirty="0" smtClean="0"/>
          </a:p>
          <a:p>
            <a:pPr lvl="1"/>
            <a:r>
              <a:rPr lang="hu-HU" dirty="0" smtClean="0"/>
              <a:t>önállósága </a:t>
            </a:r>
            <a:r>
              <a:rPr lang="hu-HU" dirty="0"/>
              <a:t>van</a:t>
            </a:r>
            <a:r>
              <a:rPr lang="hu-HU" dirty="0" smtClean="0"/>
              <a:t>,</a:t>
            </a:r>
          </a:p>
          <a:p>
            <a:pPr lvl="1"/>
            <a:r>
              <a:rPr lang="hu-HU" dirty="0" smtClean="0"/>
              <a:t> érzékeli környezetét,</a:t>
            </a:r>
          </a:p>
          <a:p>
            <a:pPr lvl="1"/>
            <a:r>
              <a:rPr lang="hu-HU" dirty="0" smtClean="0"/>
              <a:t>beavatkozik </a:t>
            </a:r>
            <a:r>
              <a:rPr lang="hu-HU" dirty="0"/>
              <a:t>a környezetébe.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0582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dirty="0"/>
              <a:t>Az </a:t>
            </a:r>
            <a:r>
              <a:rPr lang="hu-HU" dirty="0" smtClean="0"/>
              <a:t>ágens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781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Szűkebb </a:t>
            </a:r>
            <a:r>
              <a:rPr lang="hu-HU" dirty="0"/>
              <a:t>értelmezés: </a:t>
            </a:r>
          </a:p>
          <a:p>
            <a:r>
              <a:rPr lang="hu-HU" dirty="0"/>
              <a:t>Az ágens olyan </a:t>
            </a:r>
            <a:r>
              <a:rPr lang="hu-HU" dirty="0" smtClean="0"/>
              <a:t>rendszer</a:t>
            </a:r>
            <a:endParaRPr lang="hu-HU" dirty="0"/>
          </a:p>
          <a:p>
            <a:pPr lvl="1"/>
            <a:r>
              <a:rPr lang="hu-HU" dirty="0" smtClean="0"/>
              <a:t>környezetbe ágyazott,</a:t>
            </a:r>
          </a:p>
          <a:p>
            <a:pPr lvl="1"/>
            <a:r>
              <a:rPr lang="hu-HU" dirty="0" smtClean="0"/>
              <a:t>reaktív</a:t>
            </a:r>
            <a:r>
              <a:rPr lang="hu-HU" dirty="0"/>
              <a:t>: érzékel és </a:t>
            </a:r>
            <a:r>
              <a:rPr lang="hu-HU" dirty="0" smtClean="0"/>
              <a:t>reagál,</a:t>
            </a:r>
          </a:p>
          <a:p>
            <a:pPr lvl="1"/>
            <a:r>
              <a:rPr lang="hu-HU" dirty="0" smtClean="0"/>
              <a:t>autonóm</a:t>
            </a:r>
            <a:r>
              <a:rPr lang="hu-HU" dirty="0"/>
              <a:t>: emberi beavatkozás nélkül </a:t>
            </a:r>
            <a:r>
              <a:rPr lang="hu-HU" dirty="0" smtClean="0"/>
              <a:t>működik</a:t>
            </a:r>
            <a:r>
              <a:rPr lang="hu-HU" dirty="0"/>
              <a:t>, önkontrollja </a:t>
            </a:r>
            <a:r>
              <a:rPr lang="hu-HU" dirty="0" smtClean="0"/>
              <a:t>van,</a:t>
            </a:r>
          </a:p>
          <a:p>
            <a:pPr lvl="1"/>
            <a:r>
              <a:rPr lang="hu-HU" dirty="0" smtClean="0"/>
              <a:t>helyzetfüggő: </a:t>
            </a:r>
            <a:r>
              <a:rPr lang="hu-HU" dirty="0"/>
              <a:t>helyzethez és szerephez kötötten ágens </a:t>
            </a:r>
            <a:r>
              <a:rPr lang="hu-HU" dirty="0" smtClean="0"/>
              <a:t>csak,</a:t>
            </a:r>
          </a:p>
          <a:p>
            <a:pPr lvl="1"/>
            <a:r>
              <a:rPr lang="hu-HU" dirty="0" smtClean="0"/>
              <a:t>kezdeményező: </a:t>
            </a:r>
            <a:r>
              <a:rPr lang="hu-HU" dirty="0"/>
              <a:t>nem csak reagál, hanem kezdeményez </a:t>
            </a:r>
            <a:r>
              <a:rPr lang="hu-HU" dirty="0" smtClean="0"/>
              <a:t>is,</a:t>
            </a:r>
          </a:p>
          <a:p>
            <a:pPr lvl="1"/>
            <a:r>
              <a:rPr lang="hu-HU" dirty="0" smtClean="0"/>
              <a:t>célvezérelt,</a:t>
            </a:r>
          </a:p>
          <a:p>
            <a:pPr lvl="1"/>
            <a:r>
              <a:rPr lang="hu-HU" dirty="0" smtClean="0"/>
              <a:t>huzamosabb </a:t>
            </a:r>
            <a:r>
              <a:rPr lang="hu-HU" dirty="0"/>
              <a:t>ideig </a:t>
            </a:r>
            <a:r>
              <a:rPr lang="hu-HU" dirty="0" smtClean="0"/>
              <a:t>működik</a:t>
            </a:r>
            <a:r>
              <a:rPr lang="hu-HU" dirty="0"/>
              <a:t>.</a:t>
            </a:r>
          </a:p>
          <a:p>
            <a:endParaRPr lang="hu-HU" dirty="0"/>
          </a:p>
        </p:txBody>
      </p:sp>
      <p:pic>
        <p:nvPicPr>
          <p:cNvPr id="6146" name="Picture 2" descr="mesterséges intelligen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2" y="0"/>
            <a:ext cx="445770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6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Robotok kialakulása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6165304"/>
          </a:xfrm>
        </p:spPr>
        <p:txBody>
          <a:bodyPr>
            <a:normAutofit fontScale="32500" lnSpcReduction="20000"/>
          </a:bodyPr>
          <a:lstStyle/>
          <a:p>
            <a:r>
              <a:rPr lang="hu-HU" sz="5500" dirty="0" smtClean="0"/>
              <a:t>1946. George </a:t>
            </a:r>
            <a:r>
              <a:rPr lang="hu-HU" sz="5500" dirty="0" err="1" smtClean="0"/>
              <a:t>Devol</a:t>
            </a:r>
            <a:r>
              <a:rPr lang="hu-HU" sz="5500" dirty="0" smtClean="0"/>
              <a:t> kifejleszti a </a:t>
            </a:r>
            <a:r>
              <a:rPr lang="hu-HU" sz="5500" dirty="0" err="1" smtClean="0"/>
              <a:t>villamosjelek</a:t>
            </a:r>
            <a:r>
              <a:rPr lang="hu-HU" sz="5500" dirty="0" smtClean="0"/>
              <a:t> feldolgozására alkalmas vezérlő berendezést</a:t>
            </a:r>
          </a:p>
          <a:p>
            <a:r>
              <a:rPr lang="hu-HU" sz="5500" dirty="0" smtClean="0"/>
              <a:t>1954. Joseph </a:t>
            </a:r>
            <a:r>
              <a:rPr lang="hu-HU" sz="5500" dirty="0" err="1" smtClean="0"/>
              <a:t>Engelberger</a:t>
            </a:r>
            <a:r>
              <a:rPr lang="hu-HU" sz="5500" dirty="0" smtClean="0"/>
              <a:t>, a </a:t>
            </a:r>
            <a:r>
              <a:rPr lang="hu-HU" sz="5500" dirty="0" err="1" smtClean="0"/>
              <a:t>Develop</a:t>
            </a:r>
            <a:r>
              <a:rPr lang="hu-HU" sz="5500" dirty="0" smtClean="0"/>
              <a:t> robot szabadalmának megvásárlása után megalapítja az első </a:t>
            </a:r>
            <a:r>
              <a:rPr lang="hu-HU" sz="5500" dirty="0" err="1" smtClean="0"/>
              <a:t>Unimation</a:t>
            </a:r>
            <a:r>
              <a:rPr lang="hu-HU" sz="5500" dirty="0" smtClean="0"/>
              <a:t> nevű robotikai céget. </a:t>
            </a:r>
          </a:p>
          <a:p>
            <a:r>
              <a:rPr lang="hu-HU" sz="5500" dirty="0" smtClean="0"/>
              <a:t> 1956. Megjelenik a mesterséges intelligencia fogalma. </a:t>
            </a:r>
          </a:p>
          <a:p>
            <a:r>
              <a:rPr lang="hu-HU" sz="5500" dirty="0" smtClean="0"/>
              <a:t> 1961. General Motors New Jersey, USA) egy fröccsöntő gép kiszolgálására üzembe helyezi a világ első  </a:t>
            </a:r>
            <a:r>
              <a:rPr lang="hu-HU" sz="5500" dirty="0" err="1" smtClean="0"/>
              <a:t>Unimate</a:t>
            </a:r>
            <a:r>
              <a:rPr lang="hu-HU" sz="5500" dirty="0" smtClean="0"/>
              <a:t> ipari robotját. </a:t>
            </a:r>
          </a:p>
          <a:p>
            <a:r>
              <a:rPr lang="hu-HU" sz="5500" dirty="0" smtClean="0"/>
              <a:t>1971. Kifejlesztik a villamos hajtású Stanford kart.</a:t>
            </a:r>
          </a:p>
          <a:p>
            <a:r>
              <a:rPr lang="hu-HU" sz="5500" dirty="0" smtClean="0"/>
              <a:t>1973</a:t>
            </a:r>
            <a:r>
              <a:rPr lang="hu-HU" sz="5500" dirty="0"/>
              <a:t>. Stanford Egyetemen kifejlesztették az </a:t>
            </a:r>
            <a:r>
              <a:rPr lang="hu-HU" sz="5500" dirty="0" smtClean="0"/>
              <a:t>első robotprogramozási </a:t>
            </a:r>
            <a:r>
              <a:rPr lang="hu-HU" sz="5500" dirty="0"/>
              <a:t>nyelvet WAWE). </a:t>
            </a:r>
            <a:endParaRPr lang="hu-HU" sz="5500" dirty="0" smtClean="0"/>
          </a:p>
          <a:p>
            <a:r>
              <a:rPr lang="hu-HU" sz="5500" dirty="0" smtClean="0"/>
              <a:t>1977</a:t>
            </a:r>
            <a:r>
              <a:rPr lang="hu-HU" sz="5500" dirty="0"/>
              <a:t>. Az ASEA kifejleszt két villamos hajtású ipari robotot. </a:t>
            </a:r>
          </a:p>
          <a:p>
            <a:r>
              <a:rPr lang="hu-HU" sz="5500" dirty="0" smtClean="0"/>
              <a:t>1978</a:t>
            </a:r>
            <a:r>
              <a:rPr lang="hu-HU" sz="5500" dirty="0"/>
              <a:t>. Az </a:t>
            </a:r>
            <a:r>
              <a:rPr lang="hu-HU" sz="5500" dirty="0" err="1"/>
              <a:t>Unimation</a:t>
            </a:r>
            <a:r>
              <a:rPr lang="hu-HU" sz="5500" dirty="0"/>
              <a:t> kifejleszti a PUMA robotot és üzembe helyezi a General </a:t>
            </a:r>
            <a:r>
              <a:rPr lang="hu-HU" sz="5500" dirty="0" err="1"/>
              <a:t>Motors-ba</a:t>
            </a:r>
            <a:r>
              <a:rPr lang="hu-HU" sz="5500" dirty="0"/>
              <a:t>. </a:t>
            </a:r>
          </a:p>
          <a:p>
            <a:r>
              <a:rPr lang="hu-HU" sz="5500" dirty="0" smtClean="0"/>
              <a:t>1979</a:t>
            </a:r>
            <a:r>
              <a:rPr lang="hu-HU" sz="5500" dirty="0"/>
              <a:t>. A </a:t>
            </a:r>
            <a:r>
              <a:rPr lang="hu-HU" sz="5500" dirty="0" err="1"/>
              <a:t>Yamanashi</a:t>
            </a:r>
            <a:r>
              <a:rPr lang="hu-HU" sz="5500" dirty="0"/>
              <a:t> Egyetemen Japánban kifejlesztik a SCARA </a:t>
            </a:r>
            <a:r>
              <a:rPr lang="hu-HU" sz="5500" dirty="0" smtClean="0"/>
              <a:t>(</a:t>
            </a:r>
            <a:r>
              <a:rPr lang="hu-HU" sz="5500" dirty="0" err="1" smtClean="0"/>
              <a:t>Selective</a:t>
            </a:r>
            <a:r>
              <a:rPr lang="hu-HU" sz="5500" dirty="0" smtClean="0"/>
              <a:t> </a:t>
            </a:r>
            <a:r>
              <a:rPr lang="hu-HU" sz="5500" dirty="0" err="1"/>
              <a:t>Compliant</a:t>
            </a:r>
            <a:r>
              <a:rPr lang="hu-HU" sz="5500" dirty="0"/>
              <a:t> Robot </a:t>
            </a:r>
            <a:r>
              <a:rPr lang="hu-HU" sz="5500" dirty="0" err="1"/>
              <a:t>for</a:t>
            </a:r>
            <a:r>
              <a:rPr lang="hu-HU" sz="5500" dirty="0"/>
              <a:t> </a:t>
            </a:r>
            <a:r>
              <a:rPr lang="hu-HU" sz="5500" dirty="0" smtClean="0"/>
              <a:t> Assembly</a:t>
            </a:r>
            <a:r>
              <a:rPr lang="hu-HU" sz="5500" dirty="0"/>
              <a:t>) </a:t>
            </a:r>
            <a:r>
              <a:rPr lang="hu-HU" sz="5500" dirty="0" smtClean="0"/>
              <a:t>robotot</a:t>
            </a:r>
          </a:p>
          <a:p>
            <a:r>
              <a:rPr lang="hu-HU" sz="5500" dirty="0" smtClean="0"/>
              <a:t>1984</a:t>
            </a:r>
            <a:r>
              <a:rPr lang="hu-HU" sz="5500" dirty="0"/>
              <a:t>. A </a:t>
            </a:r>
            <a:r>
              <a:rPr lang="hu-HU" sz="5500" dirty="0" err="1"/>
              <a:t>Waseda</a:t>
            </a:r>
            <a:r>
              <a:rPr lang="hu-HU" sz="5500" dirty="0"/>
              <a:t> Egyetemen kifejlesztik a </a:t>
            </a:r>
            <a:r>
              <a:rPr lang="hu-HU" sz="5500" dirty="0" smtClean="0"/>
              <a:t>zenélő WABOT-2 </a:t>
            </a:r>
            <a:r>
              <a:rPr lang="hu-HU" sz="5500" dirty="0"/>
              <a:t>robotot. </a:t>
            </a:r>
          </a:p>
          <a:p>
            <a:r>
              <a:rPr lang="hu-HU" sz="5500" dirty="0" smtClean="0"/>
              <a:t>1986</a:t>
            </a:r>
            <a:r>
              <a:rPr lang="hu-HU" sz="5500" dirty="0"/>
              <a:t>. A </a:t>
            </a:r>
            <a:r>
              <a:rPr lang="hu-HU" sz="5500" dirty="0" err="1"/>
              <a:t>Waseda</a:t>
            </a:r>
            <a:r>
              <a:rPr lang="hu-HU" sz="5500" dirty="0"/>
              <a:t> Egyetemen kifejlesztik a WL-12 </a:t>
            </a:r>
            <a:r>
              <a:rPr lang="hu-HU" sz="5500" dirty="0" err="1"/>
              <a:t>kétlábon</a:t>
            </a:r>
            <a:r>
              <a:rPr lang="hu-HU" sz="5500" dirty="0"/>
              <a:t> járó robotot. </a:t>
            </a:r>
          </a:p>
          <a:p>
            <a:r>
              <a:rPr lang="hu-HU" sz="5500" dirty="0" smtClean="0"/>
              <a:t>1986</a:t>
            </a:r>
            <a:r>
              <a:rPr lang="hu-HU" sz="5500" dirty="0"/>
              <a:t>. A Honda beindítja a humanoid robot programját. </a:t>
            </a:r>
            <a:endParaRPr lang="hu-HU" sz="5500" dirty="0" smtClean="0"/>
          </a:p>
          <a:p>
            <a:r>
              <a:rPr lang="hu-HU" sz="5500" dirty="0" smtClean="0"/>
              <a:t>1995</a:t>
            </a:r>
            <a:r>
              <a:rPr lang="hu-HU" sz="5500" dirty="0"/>
              <a:t>. Megjelennek a </a:t>
            </a:r>
            <a:r>
              <a:rPr lang="hu-HU" sz="5500" dirty="0" smtClean="0"/>
              <a:t>különböző  robot </a:t>
            </a:r>
            <a:r>
              <a:rPr lang="hu-HU" sz="5500" dirty="0"/>
              <a:t>platformok. </a:t>
            </a:r>
          </a:p>
          <a:p>
            <a:r>
              <a:rPr lang="hu-HU" sz="5500" dirty="0" smtClean="0"/>
              <a:t>1997</a:t>
            </a:r>
            <a:r>
              <a:rPr lang="hu-HU" sz="5500" dirty="0"/>
              <a:t>. A Honda bemutatja a P3 humanoid robotját. </a:t>
            </a:r>
          </a:p>
          <a:p>
            <a:r>
              <a:rPr lang="hu-HU" sz="5500" dirty="0" smtClean="0"/>
              <a:t>2000</a:t>
            </a:r>
            <a:r>
              <a:rPr lang="hu-HU" sz="5500" dirty="0"/>
              <a:t>. A Honda bemutatja az </a:t>
            </a:r>
            <a:r>
              <a:rPr lang="hu-HU" sz="5500" dirty="0" err="1"/>
              <a:t>Asimo</a:t>
            </a:r>
            <a:r>
              <a:rPr lang="hu-HU" sz="5500" dirty="0"/>
              <a:t> humanoid robotját. A Sony bemutatja az SDR robotját  </a:t>
            </a:r>
            <a:r>
              <a:rPr lang="hu-HU" sz="5500" dirty="0" smtClean="0"/>
              <a:t>Sony </a:t>
            </a:r>
            <a:r>
              <a:rPr lang="hu-HU" sz="5500" dirty="0" err="1"/>
              <a:t>Dream</a:t>
            </a:r>
            <a:r>
              <a:rPr lang="hu-HU" sz="5500" dirty="0"/>
              <a:t> Robot). </a:t>
            </a:r>
          </a:p>
          <a:p>
            <a:r>
              <a:rPr lang="hu-HU" sz="5500" dirty="0" smtClean="0"/>
              <a:t>2004</a:t>
            </a:r>
            <a:r>
              <a:rPr lang="hu-HU" sz="5500" dirty="0"/>
              <a:t>. Európában megkezdték a robotrajok fejlesztését. </a:t>
            </a:r>
            <a:endParaRPr lang="hu-HU" sz="5500" dirty="0" smtClean="0"/>
          </a:p>
          <a:p>
            <a:r>
              <a:rPr lang="hu-HU" sz="5500" dirty="0" smtClean="0"/>
              <a:t>2008. Honda robotkarmester vezényli a Detroiti Szimfonikusokat. …</a:t>
            </a:r>
            <a:endParaRPr lang="hu-HU" sz="5500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0428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2" name="Picture 4" descr="Bels&amp;odblac; állapottal rendelkez&amp;odblac; reflexszer&amp;udblac; ág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75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030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 descr="Egy modellalapú, célorientált ágens. Nyomon követi a világ állapotát és az elérend&amp;odblac; célok halmazát is, és kiválaszt egy cselekvést, amely (végs&amp;odblac; soron) céljainak eléréséhez veze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904"/>
            <a:ext cx="9101685" cy="676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33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robotok fejlesztése szempontjából három generációról beszélhetünk: 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1. robotgeneráció esetében: a robot nem érzékeli a környezet változásait és kizárólag számítógépes vezérléssel működik.   </a:t>
            </a:r>
          </a:p>
          <a:p>
            <a:r>
              <a:rPr lang="hu-HU" dirty="0" smtClean="0"/>
              <a:t>2. robotgeneráció autonóm robotja szenzorokkal érzékeli a környezet változását és a környezetből nyert  információk alapján dönt a mozgástervezésről automatikus  akadálykerüléssel.  </a:t>
            </a:r>
          </a:p>
          <a:p>
            <a:r>
              <a:rPr lang="hu-HU" dirty="0" smtClean="0"/>
              <a:t> 3. robotgeneráció esetében a robot: intelligens, autonóm,  szenzorokkal érzékeli a környezet változását,  jól alkalmazkodik a környezetéhez,  vezeték nélkül irányítható,  korszerű  intelligens </a:t>
            </a:r>
            <a:r>
              <a:rPr lang="hu-HU" dirty="0" err="1" smtClean="0"/>
              <a:t>aktuátorokkal</a:t>
            </a:r>
            <a:r>
              <a:rPr lang="hu-HU" dirty="0" smtClean="0"/>
              <a:t> rendelkezik.  </a:t>
            </a:r>
            <a:br>
              <a:rPr lang="hu-HU" dirty="0" smtClean="0"/>
            </a:br>
            <a:r>
              <a:rPr lang="hu-HU" dirty="0" smtClean="0"/>
              <a:t>Bonyolult navigációs  feladatokat képes megoldani, tanuló algoritmusokat alkalmaz.  Felismeri a környezetet, hanggal is irányítható. A fejlesztések tartalmazzák a kerekeken gördülő  és humanoid autonóm robotok kooperációját és az ütközésmentes mozgástervezését vezeték nélküli  irányítással.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1393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UGV, UTV, UMV, UAV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Az </a:t>
            </a:r>
            <a:r>
              <a:rPr lang="hu-HU" b="1" dirty="0"/>
              <a:t>UGV</a:t>
            </a:r>
            <a:r>
              <a:rPr lang="hu-HU" dirty="0"/>
              <a:t> mobil robot UGV  </a:t>
            </a:r>
            <a:r>
              <a:rPr lang="hu-HU" dirty="0" smtClean="0"/>
              <a:t>(</a:t>
            </a:r>
            <a:r>
              <a:rPr lang="hu-HU" dirty="0" err="1" smtClean="0"/>
              <a:t>Unmanned</a:t>
            </a:r>
            <a:r>
              <a:rPr lang="hu-HU" dirty="0" smtClean="0"/>
              <a:t> </a:t>
            </a:r>
            <a:r>
              <a:rPr lang="hu-HU" dirty="0" err="1"/>
              <a:t>Ground</a:t>
            </a:r>
            <a:r>
              <a:rPr lang="hu-HU" dirty="0"/>
              <a:t> </a:t>
            </a:r>
            <a:r>
              <a:rPr lang="hu-HU" dirty="0" err="1"/>
              <a:t>Vehicles</a:t>
            </a:r>
            <a:r>
              <a:rPr lang="hu-HU" dirty="0"/>
              <a:t>) ember nélküli szárazföldi </a:t>
            </a:r>
            <a:r>
              <a:rPr lang="hu-HU" dirty="0" smtClean="0"/>
              <a:t>jármű </a:t>
            </a:r>
            <a:r>
              <a:rPr lang="hu-HU" dirty="0"/>
              <a:t>olyan hajtott, helyváltozásra képes mobil eszköz, amely fedélzetén nincs emberi személyzet), </a:t>
            </a:r>
            <a:r>
              <a:rPr lang="hu-HU" dirty="0" smtClean="0"/>
              <a:t>egyre </a:t>
            </a:r>
            <a:r>
              <a:rPr lang="hu-HU" dirty="0"/>
              <a:t>fontosabb szerepet játszanak a </a:t>
            </a:r>
            <a:r>
              <a:rPr lang="hu-HU" dirty="0" smtClean="0"/>
              <a:t>mezőgazdaságban </a:t>
            </a:r>
            <a:r>
              <a:rPr lang="hu-HU" dirty="0"/>
              <a:t>és az ipar egyes területein. </a:t>
            </a:r>
          </a:p>
          <a:p>
            <a:r>
              <a:rPr lang="hu-HU" dirty="0"/>
              <a:t>Az </a:t>
            </a:r>
            <a:r>
              <a:rPr lang="hu-HU" b="1" dirty="0"/>
              <a:t>UTV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Unmanned</a:t>
            </a:r>
            <a:r>
              <a:rPr lang="hu-HU" dirty="0" smtClean="0"/>
              <a:t> </a:t>
            </a:r>
            <a:r>
              <a:rPr lang="hu-HU" dirty="0" err="1"/>
              <a:t>Target</a:t>
            </a:r>
            <a:r>
              <a:rPr lang="hu-HU" dirty="0"/>
              <a:t> </a:t>
            </a:r>
            <a:r>
              <a:rPr lang="hu-HU" dirty="0" err="1"/>
              <a:t>Vehicles</a:t>
            </a:r>
            <a:r>
              <a:rPr lang="hu-HU" dirty="0"/>
              <a:t>) ember nélküli célpont </a:t>
            </a:r>
            <a:r>
              <a:rPr lang="hu-HU" dirty="0" smtClean="0"/>
              <a:t>jármű , </a:t>
            </a:r>
            <a:r>
              <a:rPr lang="hu-HU" dirty="0"/>
              <a:t>saját navigációs </a:t>
            </a:r>
            <a:r>
              <a:rPr lang="hu-HU" dirty="0" smtClean="0"/>
              <a:t>rendszerrel rendelkező autonóm </a:t>
            </a:r>
            <a:r>
              <a:rPr lang="hu-HU" dirty="0"/>
              <a:t>robot, amely egy </a:t>
            </a:r>
            <a:r>
              <a:rPr lang="hu-HU" dirty="0" smtClean="0"/>
              <a:t>előre </a:t>
            </a:r>
            <a:r>
              <a:rPr lang="hu-HU" dirty="0"/>
              <a:t>beprogramozott útvonalat jár be. </a:t>
            </a:r>
          </a:p>
          <a:p>
            <a:r>
              <a:rPr lang="hu-HU" b="1" dirty="0"/>
              <a:t>UMV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Unmanned</a:t>
            </a:r>
            <a:r>
              <a:rPr lang="hu-HU" dirty="0" smtClean="0"/>
              <a:t> </a:t>
            </a:r>
            <a:r>
              <a:rPr lang="hu-HU" dirty="0" err="1"/>
              <a:t>Marine</a:t>
            </a:r>
            <a:r>
              <a:rPr lang="hu-HU" dirty="0"/>
              <a:t> </a:t>
            </a:r>
            <a:r>
              <a:rPr lang="hu-HU" dirty="0" err="1"/>
              <a:t>Vehicles</a:t>
            </a:r>
            <a:r>
              <a:rPr lang="hu-HU" dirty="0"/>
              <a:t>) ember nélküli vízi robotok, a robotika új fejlesztési </a:t>
            </a:r>
            <a:r>
              <a:rPr lang="hu-HU" dirty="0" smtClean="0"/>
              <a:t> területe</a:t>
            </a:r>
            <a:r>
              <a:rPr lang="hu-HU" dirty="0"/>
              <a:t>. </a:t>
            </a:r>
          </a:p>
          <a:p>
            <a:r>
              <a:rPr lang="hu-HU" dirty="0"/>
              <a:t>Az </a:t>
            </a:r>
            <a:r>
              <a:rPr lang="hu-HU" b="1" dirty="0"/>
              <a:t>UAV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Unmanned</a:t>
            </a:r>
            <a:r>
              <a:rPr lang="hu-HU" dirty="0" smtClean="0"/>
              <a:t> </a:t>
            </a:r>
            <a:r>
              <a:rPr lang="hu-HU" dirty="0" err="1"/>
              <a:t>Aerial</a:t>
            </a:r>
            <a:r>
              <a:rPr lang="hu-HU" dirty="0"/>
              <a:t> </a:t>
            </a:r>
            <a:r>
              <a:rPr lang="hu-HU" dirty="0" err="1"/>
              <a:t>Vehicles</a:t>
            </a:r>
            <a:r>
              <a:rPr lang="hu-HU" dirty="0"/>
              <a:t>) robot </a:t>
            </a:r>
            <a:r>
              <a:rPr lang="hu-HU" dirty="0" smtClean="0"/>
              <a:t>első sorban </a:t>
            </a:r>
            <a:r>
              <a:rPr lang="hu-HU" dirty="0"/>
              <a:t>katonai feladatokra alkalmazott, olyan </a:t>
            </a:r>
            <a:r>
              <a:rPr lang="hu-HU" dirty="0" smtClean="0"/>
              <a:t>repülő eszköz</a:t>
            </a:r>
            <a:r>
              <a:rPr lang="hu-HU" dirty="0"/>
              <a:t>, mely valamilyen ön- vagy távirányítással leggyakrabban a </a:t>
            </a:r>
            <a:r>
              <a:rPr lang="hu-HU" dirty="0" smtClean="0"/>
              <a:t>kettő kombinációjával</a:t>
            </a:r>
            <a:r>
              <a:rPr lang="hu-HU" dirty="0"/>
              <a:t>) </a:t>
            </a:r>
            <a:r>
              <a:rPr lang="hu-HU" dirty="0" smtClean="0"/>
              <a:t>rendelkezik</a:t>
            </a:r>
            <a:r>
              <a:rPr lang="hu-HU" dirty="0"/>
              <a:t>, emiatt fedélzetén nincsen szükség pilótára.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9750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Micro- és </a:t>
            </a:r>
            <a:r>
              <a:rPr lang="hu-HU" dirty="0" err="1" smtClean="0"/>
              <a:t>nanorobotika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A </a:t>
            </a:r>
            <a:r>
              <a:rPr lang="hu-HU" dirty="0" err="1"/>
              <a:t>mikrorobotika</a:t>
            </a:r>
            <a:r>
              <a:rPr lang="hu-HU" dirty="0"/>
              <a:t> </a:t>
            </a:r>
            <a:r>
              <a:rPr lang="hu-HU" dirty="0" smtClean="0"/>
              <a:t>milliméter-mikron méretű objektumok </a:t>
            </a:r>
            <a:r>
              <a:rPr lang="hu-HU" dirty="0"/>
              <a:t>manipulációjával és autonóm robotágensek fejlesztésével </a:t>
            </a:r>
            <a:r>
              <a:rPr lang="hu-HU" dirty="0" smtClean="0"/>
              <a:t>foglalkozik</a:t>
            </a:r>
          </a:p>
          <a:p>
            <a:r>
              <a:rPr lang="hu-HU" dirty="0"/>
              <a:t>A </a:t>
            </a:r>
            <a:r>
              <a:rPr lang="hu-HU" dirty="0" err="1"/>
              <a:t>nanorobotika</a:t>
            </a:r>
            <a:r>
              <a:rPr lang="hu-HU" dirty="0"/>
              <a:t> alkalmazási területe a nanométer mérettartományban található. </a:t>
            </a:r>
            <a:r>
              <a:rPr lang="hu-HU" dirty="0" smtClean="0"/>
              <a:t>(A </a:t>
            </a:r>
            <a:r>
              <a:rPr lang="hu-HU" dirty="0" err="1" smtClean="0"/>
              <a:t>nano-robotoknál</a:t>
            </a:r>
            <a:r>
              <a:rPr lang="hu-HU" dirty="0" smtClean="0"/>
              <a:t> </a:t>
            </a:r>
            <a:r>
              <a:rPr lang="hu-HU" dirty="0"/>
              <a:t>a kvantum mechanikát </a:t>
            </a:r>
            <a:r>
              <a:rPr lang="hu-HU" dirty="0" smtClean="0"/>
              <a:t>alkalmazzák)</a:t>
            </a:r>
          </a:p>
          <a:p>
            <a:pPr marL="0" indent="0">
              <a:buNone/>
            </a:pPr>
            <a:r>
              <a:rPr lang="hu-HU" dirty="0" smtClean="0"/>
              <a:t>A mikro- és </a:t>
            </a:r>
            <a:r>
              <a:rPr lang="hu-HU" dirty="0" err="1" smtClean="0"/>
              <a:t>nanorobotok</a:t>
            </a:r>
            <a:r>
              <a:rPr lang="hu-HU" dirty="0" smtClean="0"/>
              <a:t> fejlődése a kisméretű, szenzorok, </a:t>
            </a:r>
            <a:r>
              <a:rPr lang="hu-HU" dirty="0" err="1" smtClean="0"/>
              <a:t>aktuátorok</a:t>
            </a:r>
            <a:r>
              <a:rPr lang="hu-HU" dirty="0" smtClean="0"/>
              <a:t> és intelligens rendszerek irányába halad , amelyek  a mikro- és </a:t>
            </a:r>
            <a:r>
              <a:rPr lang="hu-HU" dirty="0" err="1" smtClean="0"/>
              <a:t>nanorobotok</a:t>
            </a:r>
            <a:r>
              <a:rPr lang="hu-HU" dirty="0" smtClean="0"/>
              <a:t> gyártásában, mint eszközök és építőelemek szolgálnak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164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sz="1800" b="1" dirty="0" smtClean="0"/>
              <a:t>A nagy dózisú gyógyszerek (mint amilyeneket a kemoterápiánál is használnak) óriási károkat okoznak a szervezeten belül. Fontos tehát, hogy a hatóanyagot megfelelően célba juttassák az orvosok. Ehhez segíthetnek hozzá a parányi robotok, </a:t>
            </a:r>
            <a:r>
              <a:rPr lang="hu-HU" sz="1800" b="1" dirty="0" err="1" smtClean="0"/>
              <a:t>nanobotok</a:t>
            </a:r>
            <a:r>
              <a:rPr lang="hu-HU" sz="1800" b="1" dirty="0" smtClean="0"/>
              <a:t>, melyek csak a kóros szerven belül fejtik ki hatásukat. (2015.01.30.)</a:t>
            </a:r>
            <a:endParaRPr lang="hu-HU" sz="1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4627"/>
            <a:ext cx="8393302" cy="549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072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hu-HU" b="1" dirty="0" err="1"/>
              <a:t>Nanobotok</a:t>
            </a:r>
            <a:r>
              <a:rPr lang="hu-HU" b="1" dirty="0"/>
              <a:t> tervezése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495800" cy="5661248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A </a:t>
            </a:r>
            <a:r>
              <a:rPr lang="hu-HU" dirty="0" err="1"/>
              <a:t>biokompatibilitást</a:t>
            </a:r>
            <a:r>
              <a:rPr lang="hu-HU" dirty="0"/>
              <a:t> </a:t>
            </a:r>
            <a:r>
              <a:rPr lang="hu-HU" dirty="0" smtClean="0"/>
              <a:t>miatt, a legcélszerűbb</a:t>
            </a:r>
            <a:r>
              <a:rPr lang="hu-HU" dirty="0"/>
              <a:t>, ha gyémántból készülnek.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vérkeringésben és a szövetekben ténykednek, </a:t>
            </a:r>
            <a:endParaRPr lang="hu-HU" dirty="0" smtClean="0"/>
          </a:p>
          <a:p>
            <a:pPr lvl="1"/>
            <a:r>
              <a:rPr lang="hu-HU" dirty="0" smtClean="0"/>
              <a:t>mozgékonynak </a:t>
            </a:r>
            <a:r>
              <a:rPr lang="hu-HU" dirty="0"/>
              <a:t>kell lenniük, </a:t>
            </a:r>
          </a:p>
          <a:p>
            <a:pPr lvl="1"/>
            <a:r>
              <a:rPr lang="hu-HU" dirty="0" smtClean="0"/>
              <a:t>hatékony </a:t>
            </a:r>
            <a:r>
              <a:rPr lang="hu-HU" dirty="0"/>
              <a:t>navigációs </a:t>
            </a:r>
            <a:r>
              <a:rPr lang="hu-HU" dirty="0" smtClean="0"/>
              <a:t>rendszer</a:t>
            </a:r>
          </a:p>
          <a:p>
            <a:r>
              <a:rPr lang="hu-HU" dirty="0" smtClean="0"/>
              <a:t> </a:t>
            </a:r>
            <a:r>
              <a:rPr lang="hu-HU" dirty="0"/>
              <a:t>A testen belüli navigációban, molekulák és sejtek gyors azonosításában, lokalizációjukban a legkülönbözőbb szenzorok segédkeznének.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tároló-rendszerből molekulákat és atomokat szállítanak a működésben lévő </a:t>
            </a:r>
            <a:r>
              <a:rPr lang="hu-HU" dirty="0" smtClean="0"/>
              <a:t>manipulátoroknak</a:t>
            </a:r>
            <a:r>
              <a:rPr lang="hu-HU" dirty="0"/>
              <a:t>, azaz a tervezésnél a - felettébb hatékony - szállító alrendszerről se szabad megfeledkezni. 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hu-HU"/>
          </a:p>
        </p:txBody>
      </p:sp>
      <p:pic>
        <p:nvPicPr>
          <p:cNvPr id="1026" name="Picture 2" descr="http://index.hu/cikkepek/0406/tech/nan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4162"/>
            <a:ext cx="4392488" cy="453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5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4388296" cy="5616624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A </a:t>
            </a:r>
            <a:r>
              <a:rPr lang="hu-HU" dirty="0" err="1"/>
              <a:t>szenzorikus</a:t>
            </a:r>
            <a:r>
              <a:rPr lang="hu-HU" dirty="0"/>
              <a:t>, illetve a vezérlésre vonatkozó információ belső alrendszerek közötti továbbítása garantálja a megbízható, hibamentes működést. </a:t>
            </a:r>
            <a:endParaRPr lang="hu-HU" dirty="0" smtClean="0"/>
          </a:p>
          <a:p>
            <a:r>
              <a:rPr lang="hu-HU" dirty="0" smtClean="0"/>
              <a:t>Molekuláris </a:t>
            </a:r>
            <a:r>
              <a:rPr lang="hu-HU" dirty="0"/>
              <a:t>szinten kell kommunikálniuk testünkkel, üzeneteket cserélniük </a:t>
            </a:r>
            <a:endParaRPr lang="hu-HU" dirty="0" smtClean="0"/>
          </a:p>
          <a:p>
            <a:pPr lvl="1"/>
            <a:r>
              <a:rPr lang="hu-HU" dirty="0" smtClean="0"/>
              <a:t>a </a:t>
            </a:r>
            <a:r>
              <a:rPr lang="hu-HU" dirty="0"/>
              <a:t>biológiai sejtekkel. </a:t>
            </a:r>
            <a:endParaRPr lang="hu-HU" dirty="0" smtClean="0"/>
          </a:p>
          <a:p>
            <a:pPr lvl="1"/>
            <a:r>
              <a:rPr lang="hu-HU" dirty="0" smtClean="0"/>
              <a:t>Egymással azért</a:t>
            </a:r>
            <a:r>
              <a:rPr lang="hu-HU" dirty="0"/>
              <a:t>, hogy összetett, széles-skálájú kooperatív tevékenységüket koordinálják, továbbítsák az adatokat, valamint permanensen figyeljék az adott feladat kivitelezését. </a:t>
            </a:r>
            <a:endParaRPr lang="hu-HU" dirty="0" smtClean="0"/>
          </a:p>
          <a:p>
            <a:r>
              <a:rPr lang="hu-HU" dirty="0" smtClean="0"/>
              <a:t>orvosi </a:t>
            </a:r>
            <a:r>
              <a:rPr lang="hu-HU" dirty="0"/>
              <a:t>személyzettel, </a:t>
            </a:r>
            <a:endParaRPr lang="hu-HU" dirty="0" smtClean="0"/>
          </a:p>
          <a:p>
            <a:r>
              <a:rPr lang="hu-HU" dirty="0" smtClean="0"/>
              <a:t>antennákkal</a:t>
            </a:r>
            <a:r>
              <a:rPr lang="hu-HU" dirty="0"/>
              <a:t>, </a:t>
            </a:r>
            <a:endParaRPr lang="hu-HU" dirty="0" smtClean="0"/>
          </a:p>
          <a:p>
            <a:r>
              <a:rPr lang="hu-HU" dirty="0" smtClean="0"/>
              <a:t>laboratóriumi </a:t>
            </a:r>
            <a:r>
              <a:rPr lang="hu-HU" dirty="0"/>
              <a:t>és betegszobai számítógépekkel történő </a:t>
            </a:r>
            <a:r>
              <a:rPr lang="hu-HU" dirty="0" smtClean="0"/>
              <a:t>kommunikáció 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hu-HU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err="1"/>
              <a:t>Nanobotok</a:t>
            </a:r>
            <a:r>
              <a:rPr lang="hu-HU" b="1" dirty="0"/>
              <a:t> </a:t>
            </a:r>
            <a:r>
              <a:rPr lang="hu-HU" b="1" dirty="0" smtClean="0"/>
              <a:t>tervezése - kommunikáció</a:t>
            </a:r>
            <a:endParaRPr lang="hu-HU" dirty="0"/>
          </a:p>
        </p:txBody>
      </p:sp>
      <p:pic>
        <p:nvPicPr>
          <p:cNvPr id="2050" name="Picture 2" descr="http://index.hu/cikkepek/0406/tech/nan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4644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65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1738</Words>
  <Application>Microsoft Office PowerPoint</Application>
  <PresentationFormat>Diavetítés a képernyőre (4:3 oldalarány)</PresentationFormat>
  <Paragraphs>189</Paragraphs>
  <Slides>31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31</vt:i4>
      </vt:variant>
    </vt:vector>
  </HeadingPairs>
  <TitlesOfParts>
    <vt:vector size="32" baseType="lpstr">
      <vt:lpstr>Office-téma</vt:lpstr>
      <vt:lpstr>Robotika</vt:lpstr>
      <vt:lpstr>A robot fogalma</vt:lpstr>
      <vt:lpstr>Robotok kialakulása</vt:lpstr>
      <vt:lpstr>A robotok fejlesztése szempontjából három generációról beszélhetünk:  </vt:lpstr>
      <vt:lpstr>UGV, UTV, UMV, UAV</vt:lpstr>
      <vt:lpstr>Micro- és nanorobotika</vt:lpstr>
      <vt:lpstr>A nagy dózisú gyógyszerek (mint amilyeneket a kemoterápiánál is használnak) óriási károkat okoznak a szervezeten belül. Fontos tehát, hogy a hatóanyagot megfelelően célba juttassák az orvosok. Ehhez segíthetnek hozzá a parányi robotok, nanobotok, melyek csak a kóros szerven belül fejtik ki hatásukat. (2015.01.30.)</vt:lpstr>
      <vt:lpstr>Nanobotok tervezése</vt:lpstr>
      <vt:lpstr>Nanobotok tervezése - kommunikáció</vt:lpstr>
      <vt:lpstr>Agyműtétekre alkalmazott nanobotok</vt:lpstr>
      <vt:lpstr>Robot manipulátorok - kinematika</vt:lpstr>
      <vt:lpstr>Robotcsuklók</vt:lpstr>
      <vt:lpstr>PowerPoint bemutató</vt:lpstr>
      <vt:lpstr>Robotszegmens</vt:lpstr>
      <vt:lpstr>Robot manipulátorok alapkonfigurációi</vt:lpstr>
      <vt:lpstr>Az alapkonfigurációk munkaterei</vt:lpstr>
      <vt:lpstr>Az effektor helyzet-meghatározása a szerelőrobotok legegyszerűbb feladata</vt:lpstr>
      <vt:lpstr>Robot manipulátorok pályatervezése</vt:lpstr>
      <vt:lpstr>Pályatervezés világkoordinátákban</vt:lpstr>
      <vt:lpstr>Mesterséges intelligencia</vt:lpstr>
      <vt:lpstr>A mesterséges intelligencia (MI, AI) kutatás témája </vt:lpstr>
      <vt:lpstr>A MI mint tudományterület céljai </vt:lpstr>
      <vt:lpstr>Mi az intelligencia? Turing próba</vt:lpstr>
      <vt:lpstr>Mi a racionalitás? Mi az algoritmus?</vt:lpstr>
      <vt:lpstr>Megértés</vt:lpstr>
      <vt:lpstr>Erős Mesterséges Itelligencia</vt:lpstr>
      <vt:lpstr>Az MI legfontosabb alapvető technológiái </vt:lpstr>
      <vt:lpstr>Az ágens</vt:lpstr>
      <vt:lpstr>Az ágens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Robotika</dc:title>
  <dc:creator>ildiko</dc:creator>
  <cp:lastModifiedBy>ildiko</cp:lastModifiedBy>
  <cp:revision>39</cp:revision>
  <dcterms:created xsi:type="dcterms:W3CDTF">2015-04-18T14:04:14Z</dcterms:created>
  <dcterms:modified xsi:type="dcterms:W3CDTF">2015-04-18T21:01:48Z</dcterms:modified>
</cp:coreProperties>
</file>