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3.xml" ContentType="application/vnd.openxmlformats-officedocument.presentationml.tags+xml"/>
  <Override PartName="/ppt/notesSlides/notesSlide16.xml" ContentType="application/vnd.openxmlformats-officedocument.presentationml.notesSlide+xml"/>
  <Override PartName="/ppt/tags/tag4.xml" ContentType="application/vnd.openxmlformats-officedocument.presentationml.tags+xml"/>
  <Override PartName="/ppt/notesSlides/notesSlide17.xml" ContentType="application/vnd.openxmlformats-officedocument.presentationml.notesSlide+xml"/>
  <Override PartName="/ppt/tags/tag5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329" r:id="rId3"/>
    <p:sldId id="330" r:id="rId4"/>
    <p:sldId id="331" r:id="rId5"/>
    <p:sldId id="334" r:id="rId6"/>
    <p:sldId id="378" r:id="rId7"/>
    <p:sldId id="364" r:id="rId8"/>
    <p:sldId id="335" r:id="rId9"/>
    <p:sldId id="367" r:id="rId10"/>
    <p:sldId id="336" r:id="rId11"/>
    <p:sldId id="337" r:id="rId12"/>
    <p:sldId id="338" r:id="rId13"/>
    <p:sldId id="339" r:id="rId14"/>
    <p:sldId id="341" r:id="rId15"/>
    <p:sldId id="368" r:id="rId16"/>
    <p:sldId id="381" r:id="rId17"/>
    <p:sldId id="342" r:id="rId18"/>
    <p:sldId id="369" r:id="rId19"/>
    <p:sldId id="344" r:id="rId20"/>
    <p:sldId id="379" r:id="rId21"/>
    <p:sldId id="349" r:id="rId22"/>
    <p:sldId id="350" r:id="rId23"/>
    <p:sldId id="358" r:id="rId24"/>
    <p:sldId id="351" r:id="rId25"/>
    <p:sldId id="353" r:id="rId26"/>
    <p:sldId id="354" r:id="rId27"/>
    <p:sldId id="371" r:id="rId28"/>
    <p:sldId id="372" r:id="rId29"/>
    <p:sldId id="346" r:id="rId30"/>
    <p:sldId id="355" r:id="rId31"/>
    <p:sldId id="377" r:id="rId32"/>
    <p:sldId id="380" r:id="rId33"/>
    <p:sldId id="332" r:id="rId34"/>
    <p:sldId id="333" r:id="rId35"/>
    <p:sldId id="352" r:id="rId3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62536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Világos stílu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41" autoAdjust="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28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3DD392-E294-4951-8015-AC09899B7428}" type="doc">
      <dgm:prSet loTypeId="urn:microsoft.com/office/officeart/2005/8/layout/radial3" loCatId="cycle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hu-HU"/>
        </a:p>
      </dgm:t>
    </dgm:pt>
    <dgm:pt modelId="{F9062478-4154-43DA-9B8C-8341C9D45247}">
      <dgm:prSet phldrT="[Szöveg]"/>
      <dgm:spPr/>
      <dgm:t>
        <a:bodyPr/>
        <a:lstStyle/>
        <a:p>
          <a:r>
            <a:rPr lang="hu-HU" dirty="0" err="1" smtClean="0"/>
            <a:t>Cloud</a:t>
          </a:r>
          <a:r>
            <a:rPr lang="hu-HU" dirty="0" smtClean="0"/>
            <a:t> ellenérvek</a:t>
          </a:r>
          <a:endParaRPr lang="hu-HU" dirty="0"/>
        </a:p>
      </dgm:t>
    </dgm:pt>
    <dgm:pt modelId="{7CCFBFD7-7A83-4E0C-A9BE-F7870DEA05B0}" type="parTrans" cxnId="{0C224076-0D1D-4D7C-8D94-7112519366FC}">
      <dgm:prSet/>
      <dgm:spPr/>
      <dgm:t>
        <a:bodyPr/>
        <a:lstStyle/>
        <a:p>
          <a:endParaRPr lang="hu-HU"/>
        </a:p>
      </dgm:t>
    </dgm:pt>
    <dgm:pt modelId="{6D56310D-9244-40B5-83B0-14B5E4D217AA}" type="sibTrans" cxnId="{0C224076-0D1D-4D7C-8D94-7112519366FC}">
      <dgm:prSet/>
      <dgm:spPr/>
      <dgm:t>
        <a:bodyPr/>
        <a:lstStyle/>
        <a:p>
          <a:endParaRPr lang="hu-HU"/>
        </a:p>
      </dgm:t>
    </dgm:pt>
    <dgm:pt modelId="{CA1D1415-C421-4729-9FA1-99FD97FAAE67}">
      <dgm:prSet phldrT="[Szöveg]"/>
      <dgm:spPr/>
      <dgm:t>
        <a:bodyPr/>
        <a:lstStyle/>
        <a:p>
          <a:r>
            <a:rPr lang="hu-HU" b="1" dirty="0" err="1" smtClean="0"/>
            <a:t>Szolg.-biztonság</a:t>
          </a:r>
          <a:endParaRPr lang="hu-HU" b="1" dirty="0"/>
        </a:p>
      </dgm:t>
    </dgm:pt>
    <dgm:pt modelId="{AD5595F0-19AD-4BF1-B82E-6E06D0A23D92}" type="parTrans" cxnId="{B5399AE6-5325-4AAF-A4E8-741A68E2C9E7}">
      <dgm:prSet/>
      <dgm:spPr/>
      <dgm:t>
        <a:bodyPr/>
        <a:lstStyle/>
        <a:p>
          <a:endParaRPr lang="hu-HU"/>
        </a:p>
      </dgm:t>
    </dgm:pt>
    <dgm:pt modelId="{3B0F864D-387E-450C-B9C0-1973E0CF13F0}" type="sibTrans" cxnId="{B5399AE6-5325-4AAF-A4E8-741A68E2C9E7}">
      <dgm:prSet/>
      <dgm:spPr/>
      <dgm:t>
        <a:bodyPr/>
        <a:lstStyle/>
        <a:p>
          <a:endParaRPr lang="hu-HU"/>
        </a:p>
      </dgm:t>
    </dgm:pt>
    <dgm:pt modelId="{A7E2224B-5FBC-4FCC-85D8-82A87F29F75B}">
      <dgm:prSet phldrT="[Szöveg]"/>
      <dgm:spPr/>
      <dgm:t>
        <a:bodyPr/>
        <a:lstStyle/>
        <a:p>
          <a:r>
            <a:rPr lang="hu-HU" dirty="0" smtClean="0"/>
            <a:t>Adat-biztonság</a:t>
          </a:r>
          <a:endParaRPr lang="hu-HU" dirty="0"/>
        </a:p>
      </dgm:t>
    </dgm:pt>
    <dgm:pt modelId="{583FBD28-245F-40AA-8336-4AEF186221AB}" type="parTrans" cxnId="{82AF99FB-D5B4-4528-98FB-9C8195974EB0}">
      <dgm:prSet/>
      <dgm:spPr/>
      <dgm:t>
        <a:bodyPr/>
        <a:lstStyle/>
        <a:p>
          <a:endParaRPr lang="hu-HU"/>
        </a:p>
      </dgm:t>
    </dgm:pt>
    <dgm:pt modelId="{DDD28559-D5E7-4931-882A-D6BF7402DFDF}" type="sibTrans" cxnId="{82AF99FB-D5B4-4528-98FB-9C8195974EB0}">
      <dgm:prSet/>
      <dgm:spPr/>
      <dgm:t>
        <a:bodyPr/>
        <a:lstStyle/>
        <a:p>
          <a:endParaRPr lang="hu-HU"/>
        </a:p>
      </dgm:t>
    </dgm:pt>
    <dgm:pt modelId="{C352C216-6A3D-4DB4-87F1-764C7FEE7693}">
      <dgm:prSet phldrT="[Szöveg]"/>
      <dgm:spPr/>
      <dgm:t>
        <a:bodyPr/>
        <a:lstStyle/>
        <a:p>
          <a:r>
            <a:rPr lang="hu-HU" dirty="0" smtClean="0"/>
            <a:t>Adat </a:t>
          </a:r>
        </a:p>
        <a:p>
          <a:r>
            <a:rPr lang="hu-HU" dirty="0" err="1" smtClean="0"/>
            <a:t>lock-in</a:t>
          </a:r>
          <a:endParaRPr lang="hu-HU" dirty="0"/>
        </a:p>
      </dgm:t>
    </dgm:pt>
    <dgm:pt modelId="{F0DD4447-5F9A-45E5-99B4-ADF55EA03872}" type="parTrans" cxnId="{82F861C0-3C51-4E65-889F-78BF2106D70E}">
      <dgm:prSet/>
      <dgm:spPr/>
      <dgm:t>
        <a:bodyPr/>
        <a:lstStyle/>
        <a:p>
          <a:endParaRPr lang="hu-HU"/>
        </a:p>
      </dgm:t>
    </dgm:pt>
    <dgm:pt modelId="{6A2A919B-4C7A-4FDE-BD73-B20CB8248657}" type="sibTrans" cxnId="{82F861C0-3C51-4E65-889F-78BF2106D70E}">
      <dgm:prSet/>
      <dgm:spPr/>
      <dgm:t>
        <a:bodyPr/>
        <a:lstStyle/>
        <a:p>
          <a:endParaRPr lang="hu-HU"/>
        </a:p>
      </dgm:t>
    </dgm:pt>
    <dgm:pt modelId="{F052F425-1A49-44D7-8A6A-E0E5994D7BC0}">
      <dgm:prSet phldrT="[Szöveg]"/>
      <dgm:spPr/>
      <dgm:t>
        <a:bodyPr/>
        <a:lstStyle/>
        <a:p>
          <a:r>
            <a:rPr lang="hu-HU" dirty="0" smtClean="0"/>
            <a:t>Adat-átvitel: </a:t>
          </a:r>
          <a:r>
            <a:rPr lang="hu-HU" dirty="0" err="1" smtClean="0"/>
            <a:t>bottleneck</a:t>
          </a:r>
          <a:endParaRPr lang="hu-HU" dirty="0"/>
        </a:p>
      </dgm:t>
    </dgm:pt>
    <dgm:pt modelId="{58861627-6488-401F-BBD5-1F4E11987E50}" type="parTrans" cxnId="{8C325252-B0EF-4D58-B21B-A30C9D57CB7D}">
      <dgm:prSet/>
      <dgm:spPr/>
      <dgm:t>
        <a:bodyPr/>
        <a:lstStyle/>
        <a:p>
          <a:endParaRPr lang="hu-HU"/>
        </a:p>
      </dgm:t>
    </dgm:pt>
    <dgm:pt modelId="{EBE9D643-ACCB-4D7D-8FF0-B1CF54E9A8E7}" type="sibTrans" cxnId="{8C325252-B0EF-4D58-B21B-A30C9D57CB7D}">
      <dgm:prSet/>
      <dgm:spPr/>
      <dgm:t>
        <a:bodyPr/>
        <a:lstStyle/>
        <a:p>
          <a:endParaRPr lang="hu-HU"/>
        </a:p>
      </dgm:t>
    </dgm:pt>
    <dgm:pt modelId="{9E07B08B-D44D-4E6B-99D0-09949C339B23}">
      <dgm:prSet/>
      <dgm:spPr/>
      <dgm:t>
        <a:bodyPr/>
        <a:lstStyle/>
        <a:p>
          <a:r>
            <a:rPr lang="hu-HU" dirty="0" smtClean="0"/>
            <a:t>Nem jósolható telj.</a:t>
          </a:r>
          <a:endParaRPr lang="hu-HU" dirty="0"/>
        </a:p>
      </dgm:t>
    </dgm:pt>
    <dgm:pt modelId="{4885E42E-B51C-4E7E-A065-BBD140735ED7}" type="parTrans" cxnId="{31356CB1-8531-4AC8-A126-0FE9D67F53F4}">
      <dgm:prSet/>
      <dgm:spPr/>
      <dgm:t>
        <a:bodyPr/>
        <a:lstStyle/>
        <a:p>
          <a:endParaRPr lang="hu-HU"/>
        </a:p>
      </dgm:t>
    </dgm:pt>
    <dgm:pt modelId="{95AD2CE5-5686-47D1-8DA4-FA02945F6BFA}" type="sibTrans" cxnId="{31356CB1-8531-4AC8-A126-0FE9D67F53F4}">
      <dgm:prSet/>
      <dgm:spPr/>
      <dgm:t>
        <a:bodyPr/>
        <a:lstStyle/>
        <a:p>
          <a:endParaRPr lang="hu-HU"/>
        </a:p>
      </dgm:t>
    </dgm:pt>
    <dgm:pt modelId="{A6E76490-741C-40C9-88BD-3FD653038D78}">
      <dgm:prSet/>
      <dgm:spPr/>
      <dgm:t>
        <a:bodyPr/>
        <a:lstStyle/>
        <a:p>
          <a:r>
            <a:rPr lang="hu-HU" dirty="0" smtClean="0"/>
            <a:t>Skálázás sebessége</a:t>
          </a:r>
          <a:endParaRPr lang="hu-HU" dirty="0"/>
        </a:p>
      </dgm:t>
    </dgm:pt>
    <dgm:pt modelId="{ABA33E5E-2AD4-4BB0-BB5B-5B5A43AD909D}" type="parTrans" cxnId="{353A5438-56E1-4AD3-9669-951B4CE897FA}">
      <dgm:prSet/>
      <dgm:spPr/>
      <dgm:t>
        <a:bodyPr/>
        <a:lstStyle/>
        <a:p>
          <a:endParaRPr lang="hu-HU"/>
        </a:p>
      </dgm:t>
    </dgm:pt>
    <dgm:pt modelId="{BFCD0B6C-930E-4B0E-846E-E6D2EF7CE7CB}" type="sibTrans" cxnId="{353A5438-56E1-4AD3-9669-951B4CE897FA}">
      <dgm:prSet/>
      <dgm:spPr/>
      <dgm:t>
        <a:bodyPr/>
        <a:lstStyle/>
        <a:p>
          <a:endParaRPr lang="hu-HU"/>
        </a:p>
      </dgm:t>
    </dgm:pt>
    <dgm:pt modelId="{6AA30FCC-5CF3-4C67-982D-CDD027580D60}" type="pres">
      <dgm:prSet presAssocID="{A13DD392-E294-4951-8015-AC09899B742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6D6495CB-3D95-4266-85F1-C67DBF88E73F}" type="pres">
      <dgm:prSet presAssocID="{A13DD392-E294-4951-8015-AC09899B7428}" presName="radial" presStyleCnt="0">
        <dgm:presLayoutVars>
          <dgm:animLvl val="ctr"/>
        </dgm:presLayoutVars>
      </dgm:prSet>
      <dgm:spPr/>
    </dgm:pt>
    <dgm:pt modelId="{D5F74FA2-052B-4FC4-B7AC-2831614F5593}" type="pres">
      <dgm:prSet presAssocID="{F9062478-4154-43DA-9B8C-8341C9D45247}" presName="centerShape" presStyleLbl="vennNode1" presStyleIdx="0" presStyleCnt="7"/>
      <dgm:spPr/>
      <dgm:t>
        <a:bodyPr/>
        <a:lstStyle/>
        <a:p>
          <a:endParaRPr lang="hu-HU"/>
        </a:p>
      </dgm:t>
    </dgm:pt>
    <dgm:pt modelId="{3B32A89B-9C57-42CD-8F24-1345908D6FC3}" type="pres">
      <dgm:prSet presAssocID="{CA1D1415-C421-4729-9FA1-99FD97FAAE67}" presName="node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6DA17C8-642E-452D-B751-13ECDA11CCB6}" type="pres">
      <dgm:prSet presAssocID="{A7E2224B-5FBC-4FCC-85D8-82A87F29F75B}" presName="node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43749EA-D5A2-4B80-8A6D-EC22BDA2F2F6}" type="pres">
      <dgm:prSet presAssocID="{C352C216-6A3D-4DB4-87F1-764C7FEE7693}" presName="node" presStyleLbl="vennNode1" presStyleIdx="3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1A9C3D0-DB24-4396-BF3E-D9612E8BA0D6}" type="pres">
      <dgm:prSet presAssocID="{F052F425-1A49-44D7-8A6A-E0E5994D7BC0}" presName="node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557E2BD-F774-42A3-B1FF-DE78637AEE72}" type="pres">
      <dgm:prSet presAssocID="{9E07B08B-D44D-4E6B-99D0-09949C339B23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0B31C90-C4ED-4D62-8C3A-231375059DDD}" type="pres">
      <dgm:prSet presAssocID="{A6E76490-741C-40C9-88BD-3FD653038D78}" presName="node" presStyleLbl="vennNode1" presStyleIdx="6" presStyleCnt="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17C0C398-6188-459A-8F9C-564DE5C7BA96}" type="presOf" srcId="{9E07B08B-D44D-4E6B-99D0-09949C339B23}" destId="{A557E2BD-F774-42A3-B1FF-DE78637AEE72}" srcOrd="0" destOrd="0" presId="urn:microsoft.com/office/officeart/2005/8/layout/radial3"/>
    <dgm:cxn modelId="{0FF0D746-521C-4568-8DE5-B1A39DB219F6}" type="presOf" srcId="{F9062478-4154-43DA-9B8C-8341C9D45247}" destId="{D5F74FA2-052B-4FC4-B7AC-2831614F5593}" srcOrd="0" destOrd="0" presId="urn:microsoft.com/office/officeart/2005/8/layout/radial3"/>
    <dgm:cxn modelId="{D67295BE-B325-43C6-BF01-896A90BD64B6}" type="presOf" srcId="{CA1D1415-C421-4729-9FA1-99FD97FAAE67}" destId="{3B32A89B-9C57-42CD-8F24-1345908D6FC3}" srcOrd="0" destOrd="0" presId="urn:microsoft.com/office/officeart/2005/8/layout/radial3"/>
    <dgm:cxn modelId="{924ED028-25B4-4246-BEB3-D67C30A62946}" type="presOf" srcId="{A7E2224B-5FBC-4FCC-85D8-82A87F29F75B}" destId="{D6DA17C8-642E-452D-B751-13ECDA11CCB6}" srcOrd="0" destOrd="0" presId="urn:microsoft.com/office/officeart/2005/8/layout/radial3"/>
    <dgm:cxn modelId="{0191DA0D-0175-4693-B350-7AD9F8BA1608}" type="presOf" srcId="{A6E76490-741C-40C9-88BD-3FD653038D78}" destId="{B0B31C90-C4ED-4D62-8C3A-231375059DDD}" srcOrd="0" destOrd="0" presId="urn:microsoft.com/office/officeart/2005/8/layout/radial3"/>
    <dgm:cxn modelId="{8C325252-B0EF-4D58-B21B-A30C9D57CB7D}" srcId="{F9062478-4154-43DA-9B8C-8341C9D45247}" destId="{F052F425-1A49-44D7-8A6A-E0E5994D7BC0}" srcOrd="3" destOrd="0" parTransId="{58861627-6488-401F-BBD5-1F4E11987E50}" sibTransId="{EBE9D643-ACCB-4D7D-8FF0-B1CF54E9A8E7}"/>
    <dgm:cxn modelId="{0C224076-0D1D-4D7C-8D94-7112519366FC}" srcId="{A13DD392-E294-4951-8015-AC09899B7428}" destId="{F9062478-4154-43DA-9B8C-8341C9D45247}" srcOrd="0" destOrd="0" parTransId="{7CCFBFD7-7A83-4E0C-A9BE-F7870DEA05B0}" sibTransId="{6D56310D-9244-40B5-83B0-14B5E4D217AA}"/>
    <dgm:cxn modelId="{78E61E2C-18CB-4ECF-978A-5FCE991FE8C5}" type="presOf" srcId="{A13DD392-E294-4951-8015-AC09899B7428}" destId="{6AA30FCC-5CF3-4C67-982D-CDD027580D60}" srcOrd="0" destOrd="0" presId="urn:microsoft.com/office/officeart/2005/8/layout/radial3"/>
    <dgm:cxn modelId="{B5399AE6-5325-4AAF-A4E8-741A68E2C9E7}" srcId="{F9062478-4154-43DA-9B8C-8341C9D45247}" destId="{CA1D1415-C421-4729-9FA1-99FD97FAAE67}" srcOrd="0" destOrd="0" parTransId="{AD5595F0-19AD-4BF1-B82E-6E06D0A23D92}" sibTransId="{3B0F864D-387E-450C-B9C0-1973E0CF13F0}"/>
    <dgm:cxn modelId="{82AF99FB-D5B4-4528-98FB-9C8195974EB0}" srcId="{F9062478-4154-43DA-9B8C-8341C9D45247}" destId="{A7E2224B-5FBC-4FCC-85D8-82A87F29F75B}" srcOrd="1" destOrd="0" parTransId="{583FBD28-245F-40AA-8336-4AEF186221AB}" sibTransId="{DDD28559-D5E7-4931-882A-D6BF7402DFDF}"/>
    <dgm:cxn modelId="{82F861C0-3C51-4E65-889F-78BF2106D70E}" srcId="{F9062478-4154-43DA-9B8C-8341C9D45247}" destId="{C352C216-6A3D-4DB4-87F1-764C7FEE7693}" srcOrd="2" destOrd="0" parTransId="{F0DD4447-5F9A-45E5-99B4-ADF55EA03872}" sibTransId="{6A2A919B-4C7A-4FDE-BD73-B20CB8248657}"/>
    <dgm:cxn modelId="{31356CB1-8531-4AC8-A126-0FE9D67F53F4}" srcId="{F9062478-4154-43DA-9B8C-8341C9D45247}" destId="{9E07B08B-D44D-4E6B-99D0-09949C339B23}" srcOrd="4" destOrd="0" parTransId="{4885E42E-B51C-4E7E-A065-BBD140735ED7}" sibTransId="{95AD2CE5-5686-47D1-8DA4-FA02945F6BFA}"/>
    <dgm:cxn modelId="{353A5438-56E1-4AD3-9669-951B4CE897FA}" srcId="{F9062478-4154-43DA-9B8C-8341C9D45247}" destId="{A6E76490-741C-40C9-88BD-3FD653038D78}" srcOrd="5" destOrd="0" parTransId="{ABA33E5E-2AD4-4BB0-BB5B-5B5A43AD909D}" sibTransId="{BFCD0B6C-930E-4B0E-846E-E6D2EF7CE7CB}"/>
    <dgm:cxn modelId="{6E04B9C8-7850-4CD5-A3DC-B84BA372A751}" type="presOf" srcId="{F052F425-1A49-44D7-8A6A-E0E5994D7BC0}" destId="{21A9C3D0-DB24-4396-BF3E-D9612E8BA0D6}" srcOrd="0" destOrd="0" presId="urn:microsoft.com/office/officeart/2005/8/layout/radial3"/>
    <dgm:cxn modelId="{2DD4DD52-663B-4F79-A72D-73833AA21106}" type="presOf" srcId="{C352C216-6A3D-4DB4-87F1-764C7FEE7693}" destId="{F43749EA-D5A2-4B80-8A6D-EC22BDA2F2F6}" srcOrd="0" destOrd="0" presId="urn:microsoft.com/office/officeart/2005/8/layout/radial3"/>
    <dgm:cxn modelId="{61E85E11-2CD1-4774-A06D-68957F202146}" type="presParOf" srcId="{6AA30FCC-5CF3-4C67-982D-CDD027580D60}" destId="{6D6495CB-3D95-4266-85F1-C67DBF88E73F}" srcOrd="0" destOrd="0" presId="urn:microsoft.com/office/officeart/2005/8/layout/radial3"/>
    <dgm:cxn modelId="{AB7F8F28-4655-4CD3-A96D-DE803FB0F9A1}" type="presParOf" srcId="{6D6495CB-3D95-4266-85F1-C67DBF88E73F}" destId="{D5F74FA2-052B-4FC4-B7AC-2831614F5593}" srcOrd="0" destOrd="0" presId="urn:microsoft.com/office/officeart/2005/8/layout/radial3"/>
    <dgm:cxn modelId="{FB15BA9B-31DE-4AB6-9F70-DA6953E52832}" type="presParOf" srcId="{6D6495CB-3D95-4266-85F1-C67DBF88E73F}" destId="{3B32A89B-9C57-42CD-8F24-1345908D6FC3}" srcOrd="1" destOrd="0" presId="urn:microsoft.com/office/officeart/2005/8/layout/radial3"/>
    <dgm:cxn modelId="{F285E937-5DEB-476A-B2EB-1D0EA985C438}" type="presParOf" srcId="{6D6495CB-3D95-4266-85F1-C67DBF88E73F}" destId="{D6DA17C8-642E-452D-B751-13ECDA11CCB6}" srcOrd="2" destOrd="0" presId="urn:microsoft.com/office/officeart/2005/8/layout/radial3"/>
    <dgm:cxn modelId="{2C7AB8D9-E5ED-4BD1-9EA0-BD474355E3DC}" type="presParOf" srcId="{6D6495CB-3D95-4266-85F1-C67DBF88E73F}" destId="{F43749EA-D5A2-4B80-8A6D-EC22BDA2F2F6}" srcOrd="3" destOrd="0" presId="urn:microsoft.com/office/officeart/2005/8/layout/radial3"/>
    <dgm:cxn modelId="{2DB92C0A-1F43-4D17-BE59-0D9D661A617E}" type="presParOf" srcId="{6D6495CB-3D95-4266-85F1-C67DBF88E73F}" destId="{21A9C3D0-DB24-4396-BF3E-D9612E8BA0D6}" srcOrd="4" destOrd="0" presId="urn:microsoft.com/office/officeart/2005/8/layout/radial3"/>
    <dgm:cxn modelId="{4162FFFC-D4EC-4980-96C8-EAFB2C849CD0}" type="presParOf" srcId="{6D6495CB-3D95-4266-85F1-C67DBF88E73F}" destId="{A557E2BD-F774-42A3-B1FF-DE78637AEE72}" srcOrd="5" destOrd="0" presId="urn:microsoft.com/office/officeart/2005/8/layout/radial3"/>
    <dgm:cxn modelId="{3D2CA6AD-E7D7-4900-9F45-7328F8AA3040}" type="presParOf" srcId="{6D6495CB-3D95-4266-85F1-C67DBF88E73F}" destId="{B0B31C90-C4ED-4D62-8C3A-231375059DDD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2D4CF-7E0B-4DAE-A87C-C1F6FC9C56E1}" type="datetimeFigureOut">
              <a:rPr lang="hu-HU" smtClean="0"/>
              <a:pPr/>
              <a:t>2015.04.27.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6C690-4F62-4AFC-8745-06DC9BF079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9733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aws.amazon.com/ec2/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Utolsó módosítás: 2012.04.26.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71990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021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0189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53133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6382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Lásd:</a:t>
            </a:r>
            <a:r>
              <a:rPr lang="hu-HU" baseline="0" dirty="0" smtClean="0"/>
              <a:t> http://aws.amazon.com/products/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92639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9510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Forrás: </a:t>
            </a:r>
            <a:r>
              <a:rPr lang="hu-HU" dirty="0" smtClean="0">
                <a:hlinkClick r:id="rId3"/>
              </a:rPr>
              <a:t>http://aws.amazon.com/ec2/</a:t>
            </a:r>
            <a:endParaRPr lang="hu-HU" dirty="0" smtClean="0"/>
          </a:p>
          <a:p>
            <a:r>
              <a:rPr lang="hu-HU" dirty="0" smtClean="0"/>
              <a:t>2010.04.01.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13605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01418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455774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3562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91917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22096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59128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30681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31761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http://index.hu/tech/2011/04/22/leszakadt_az_amazon_akadozott_a_net/</a:t>
            </a:r>
          </a:p>
          <a:p>
            <a:endParaRPr lang="hu-HU" dirty="0" smtClean="0"/>
          </a:p>
          <a:p>
            <a:r>
              <a:rPr lang="hu-HU" dirty="0" smtClean="0"/>
              <a:t>http://it.slashdot.org/story/11/04/21/200231/Amazon-Outage-Shows-Limits-of-Failover-Zones</a:t>
            </a:r>
          </a:p>
          <a:p>
            <a:endParaRPr lang="hu-HU" dirty="0" smtClean="0"/>
          </a:p>
          <a:p>
            <a:r>
              <a:rPr lang="hu-HU" dirty="0" smtClean="0"/>
              <a:t>http://www.nytimes.com/2011/04/23/technology/23cloud.html?_r=1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001568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29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31575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30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693958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33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236848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34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259362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35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9025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4021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788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9055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552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NIST. „</a:t>
            </a:r>
            <a:r>
              <a:rPr lang="en-US" dirty="0" smtClean="0"/>
              <a:t>A NIST Definition of Cloud </a:t>
            </a:r>
            <a:r>
              <a:rPr lang="en-US" dirty="0" err="1" smtClean="0"/>
              <a:t>Computin</a:t>
            </a:r>
            <a:r>
              <a:rPr lang="hu-HU" dirty="0" smtClean="0"/>
              <a:t>g”, SP 800-145, </a:t>
            </a:r>
            <a:r>
              <a:rPr lang="hu-HU" dirty="0" err="1" smtClean="0"/>
              <a:t>Sept</a:t>
            </a:r>
            <a:r>
              <a:rPr lang="hu-HU" dirty="0" smtClean="0"/>
              <a:t>. 2011,</a:t>
            </a:r>
            <a:r>
              <a:rPr lang="hu-HU" baseline="0" dirty="0" smtClean="0"/>
              <a:t> URL: http://csrc.nist.gov/publications/nistpubs/800-145/SP800-145.pdf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4527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34293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A</a:t>
            </a:r>
            <a:r>
              <a:rPr lang="hu-HU" baseline="0" dirty="0" smtClean="0"/>
              <a:t> finom felbontású taxonómia a két általánosan elfogadott közül az egyik; az NIST </a:t>
            </a:r>
            <a:r>
              <a:rPr lang="hu-HU" baseline="0" dirty="0" err="1" smtClean="0"/>
              <a:t>draft</a:t>
            </a:r>
            <a:r>
              <a:rPr lang="hu-HU" baseline="0" dirty="0" smtClean="0"/>
              <a:t> az </a:t>
            </a:r>
            <a:r>
              <a:rPr lang="hu-HU" baseline="0" dirty="0" err="1" smtClean="0"/>
              <a:t>SaaS</a:t>
            </a:r>
            <a:r>
              <a:rPr lang="hu-HU" baseline="0" dirty="0" smtClean="0"/>
              <a:t> – </a:t>
            </a:r>
            <a:r>
              <a:rPr lang="hu-HU" baseline="0" dirty="0" err="1" smtClean="0"/>
              <a:t>PaaS</a:t>
            </a:r>
            <a:r>
              <a:rPr lang="hu-HU" baseline="0" dirty="0" smtClean="0"/>
              <a:t> – </a:t>
            </a:r>
            <a:r>
              <a:rPr lang="hu-HU" baseline="0" dirty="0" err="1" smtClean="0"/>
              <a:t>IaaS</a:t>
            </a:r>
            <a:r>
              <a:rPr lang="hu-HU" baseline="0" dirty="0" smtClean="0"/>
              <a:t> rétegeket különbözteti meg.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A rövidítések feloldása:</a:t>
            </a:r>
          </a:p>
          <a:p>
            <a:r>
              <a:rPr lang="hu-HU" dirty="0" smtClean="0"/>
              <a:t>Software </a:t>
            </a:r>
            <a:r>
              <a:rPr lang="hu-HU" dirty="0" err="1" smtClean="0"/>
              <a:t>as</a:t>
            </a:r>
            <a:r>
              <a:rPr lang="hu-HU" dirty="0" smtClean="0"/>
              <a:t> a Service</a:t>
            </a:r>
          </a:p>
          <a:p>
            <a:r>
              <a:rPr lang="hu-HU" dirty="0" smtClean="0"/>
              <a:t>Platform </a:t>
            </a:r>
            <a:r>
              <a:rPr lang="hu-HU" dirty="0" err="1" smtClean="0"/>
              <a:t>as</a:t>
            </a:r>
            <a:r>
              <a:rPr lang="hu-HU" dirty="0" smtClean="0"/>
              <a:t> a Service</a:t>
            </a:r>
          </a:p>
          <a:p>
            <a:r>
              <a:rPr lang="hu-HU" dirty="0" err="1" smtClean="0"/>
              <a:t>Infrastructure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a Service</a:t>
            </a:r>
          </a:p>
          <a:p>
            <a:r>
              <a:rPr lang="hu-HU" dirty="0" smtClean="0"/>
              <a:t>Data-Storage </a:t>
            </a:r>
            <a:r>
              <a:rPr lang="hu-HU" dirty="0" err="1" smtClean="0"/>
              <a:t>as</a:t>
            </a:r>
            <a:r>
              <a:rPr lang="hu-HU" dirty="0" smtClean="0"/>
              <a:t> a Service</a:t>
            </a:r>
          </a:p>
          <a:p>
            <a:r>
              <a:rPr lang="hu-HU" dirty="0" err="1" smtClean="0"/>
              <a:t>Communication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a Service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6C690-4F62-4AFC-8745-06DC9BF07935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7419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374767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46435"/>
            <a:ext cx="6400800" cy="12779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12622" y="5250846"/>
            <a:ext cx="1888860" cy="637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4000" cy="501650"/>
          </a:xfrm>
          <a:prstGeom prst="rect">
            <a:avLst/>
          </a:prstGeom>
          <a:solidFill>
            <a:srgbClr val="76253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8596" y="2844792"/>
            <a:ext cx="7776000" cy="1362075"/>
          </a:xfr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8596" y="4195773"/>
            <a:ext cx="7772400" cy="1500187"/>
          </a:xfrm>
          <a:ln>
            <a:solidFill>
              <a:srgbClr val="000000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17414" y="836578"/>
            <a:ext cx="4378386" cy="5513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199" y="836577"/>
            <a:ext cx="4341873" cy="5513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7413" y="1019142"/>
            <a:ext cx="8872659" cy="5367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650960" y="0"/>
            <a:ext cx="7493040" cy="720000"/>
          </a:xfrm>
          <a:ln w="19050"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4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Téglalap 4"/>
          <p:cNvSpPr/>
          <p:nvPr userDrawn="1"/>
        </p:nvSpPr>
        <p:spPr>
          <a:xfrm>
            <a:off x="0" y="0"/>
            <a:ext cx="1679597" cy="730260"/>
          </a:xfrm>
          <a:prstGeom prst="rect">
            <a:avLst/>
          </a:prstGeom>
          <a:solidFill>
            <a:srgbClr val="762536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algn="ctr" defTabSz="914400" rtl="0" eaLnBrk="1" latinLnBrk="0" hangingPunct="1"/>
            <a:r>
              <a:rPr lang="hu-HU" sz="4000" dirty="0" smtClean="0">
                <a:solidFill>
                  <a:schemeClr val="bg1"/>
                </a:solidFill>
              </a:rPr>
              <a:t>DEMO</a:t>
            </a:r>
          </a:p>
        </p:txBody>
      </p:sp>
      <p:cxnSp>
        <p:nvCxnSpPr>
          <p:cNvPr id="7" name="Egyenes összekötő 6"/>
          <p:cNvCxnSpPr/>
          <p:nvPr userDrawn="1"/>
        </p:nvCxnSpPr>
        <p:spPr>
          <a:xfrm>
            <a:off x="0" y="727038"/>
            <a:ext cx="9136125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0000"/>
          </a:xfrm>
          <a:prstGeom prst="rect">
            <a:avLst/>
          </a:prstGeom>
          <a:solidFill>
            <a:srgbClr val="762536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42844" y="857232"/>
            <a:ext cx="8858312" cy="55293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Rectangle 22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gradFill flip="none" rotWithShape="1">
            <a:gsLst>
              <a:gs pos="0">
                <a:srgbClr val="762536"/>
              </a:gs>
              <a:gs pos="50000">
                <a:srgbClr val="762536"/>
              </a:gs>
              <a:gs pos="100000">
                <a:srgbClr val="A3334B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56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F8F8F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6253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62536"/>
        </a:buClr>
        <a:buFont typeface="Courier New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6253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6253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6253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10" Type="http://schemas.openxmlformats.org/officeDocument/2006/relationships/image" Target="../media/image9.wmf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4.png"/><Relationship Id="rId10" Type="http://schemas.openxmlformats.org/officeDocument/2006/relationships/image" Target="../media/image9.wmf"/><Relationship Id="rId4" Type="http://schemas.openxmlformats.org/officeDocument/2006/relationships/image" Target="../media/image3.png"/><Relationship Id="rId9" Type="http://schemas.openxmlformats.org/officeDocument/2006/relationships/image" Target="../media/image11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lepenyet.spaces.live.com/Blog/cns!8A601C211789FCC8!4673.entry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src.nist.gov/publications/nistpubs/800-145/SP800-145.pdf" TargetMode="External"/><Relationship Id="rId4" Type="http://schemas.openxmlformats.org/officeDocument/2006/relationships/hyperlink" Target="http://lepenyet.spaces.live.com/blog/cns!8A601C211789FCC8!4679.entry" TargetMode="Externa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://aws.amazon.com/elasticmapreduce/" TargetMode="External"/><Relationship Id="rId3" Type="http://schemas.openxmlformats.org/officeDocument/2006/relationships/hyperlink" Target="http://www.google.com/apps/intl/en/business/index.html" TargetMode="External"/><Relationship Id="rId7" Type="http://schemas.openxmlformats.org/officeDocument/2006/relationships/hyperlink" Target="http://www.microsoft.com/windowsazure/" TargetMode="External"/><Relationship Id="rId12" Type="http://schemas.openxmlformats.org/officeDocument/2006/relationships/hyperlink" Target="http://www.microsoft.com/windowsazure/sqlazure/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crosoft.com/online/products.mspx" TargetMode="External"/><Relationship Id="rId11" Type="http://schemas.openxmlformats.org/officeDocument/2006/relationships/hyperlink" Target="http://aws.amazon.com/rds/" TargetMode="External"/><Relationship Id="rId5" Type="http://schemas.openxmlformats.org/officeDocument/2006/relationships/hyperlink" Target="https://www.lotuslive.com/en/" TargetMode="External"/><Relationship Id="rId10" Type="http://schemas.openxmlformats.org/officeDocument/2006/relationships/hyperlink" Target="http://www-03.ibm.com/systems/deepcomputing/cod/" TargetMode="External"/><Relationship Id="rId4" Type="http://schemas.openxmlformats.org/officeDocument/2006/relationships/hyperlink" Target="http://www.salesforce.com/" TargetMode="External"/><Relationship Id="rId9" Type="http://schemas.openxmlformats.org/officeDocument/2006/relationships/hyperlink" Target="http://aws.amazon.com/ec2/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ftp://ftp.software.ibm.com/common/ssi/sa/wh/n/ciw03062usen/CIW03062USEN.PDF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Számítási felhők</a:t>
            </a:r>
            <a:br>
              <a:rPr lang="hu-HU" dirty="0" smtClean="0"/>
            </a:br>
            <a:r>
              <a:rPr lang="hu-HU" dirty="0" smtClean="0"/>
              <a:t>(</a:t>
            </a:r>
            <a:r>
              <a:rPr lang="hu-HU" dirty="0" err="1" smtClean="0"/>
              <a:t>Cloud</a:t>
            </a:r>
            <a:r>
              <a:rPr lang="hu-HU" dirty="0" smtClean="0"/>
              <a:t> </a:t>
            </a:r>
            <a:r>
              <a:rPr lang="hu-HU" dirty="0" err="1" smtClean="0"/>
              <a:t>Computing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0" y="0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600" dirty="0" smtClean="0">
                <a:solidFill>
                  <a:schemeClr val="bg1"/>
                </a:solidFill>
              </a:rPr>
              <a:t>Intelligens rendszerfelügyelet</a:t>
            </a:r>
            <a:endParaRPr lang="hu-HU" sz="2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904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Szolgáltatás-terminológia</a:t>
            </a:r>
            <a:endParaRPr lang="hu-HU" dirty="0"/>
          </a:p>
        </p:txBody>
      </p:sp>
      <p:graphicFrame>
        <p:nvGraphicFramePr>
          <p:cNvPr id="126978" name="Object 2"/>
          <p:cNvGraphicFramePr>
            <a:graphicFrameLocks noChangeAspect="1"/>
          </p:cNvGraphicFramePr>
          <p:nvPr/>
        </p:nvGraphicFramePr>
        <p:xfrm>
          <a:off x="214282" y="936637"/>
          <a:ext cx="8765733" cy="5349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03" name="Visio" r:id="rId4" imgW="6896139" imgH="4210797" progId="Visio.Drawing.11">
                  <p:embed/>
                </p:oleObj>
              </mc:Choice>
              <mc:Fallback>
                <p:oleObj name="Visio" r:id="rId4" imgW="6896139" imgH="4210797" progId="Visio.Drawing.1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936637"/>
                        <a:ext cx="8765733" cy="53498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Csoportba foglalás 5"/>
          <p:cNvGrpSpPr/>
          <p:nvPr/>
        </p:nvGrpSpPr>
        <p:grpSpPr>
          <a:xfrm>
            <a:off x="323528" y="3284984"/>
            <a:ext cx="8727093" cy="2232248"/>
            <a:chOff x="323528" y="3284984"/>
            <a:chExt cx="8727093" cy="2232248"/>
          </a:xfrm>
        </p:grpSpPr>
        <p:sp>
          <p:nvSpPr>
            <p:cNvPr id="4" name="Téglalap 3"/>
            <p:cNvSpPr/>
            <p:nvPr/>
          </p:nvSpPr>
          <p:spPr>
            <a:xfrm>
              <a:off x="323528" y="3284984"/>
              <a:ext cx="8568952" cy="914400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24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5" name="Lekerekített téglalap feliratnak 4"/>
            <p:cNvSpPr/>
            <p:nvPr/>
          </p:nvSpPr>
          <p:spPr>
            <a:xfrm>
              <a:off x="5882269" y="4653136"/>
              <a:ext cx="3168352" cy="864096"/>
            </a:xfrm>
            <a:prstGeom prst="wedgeRoundRectCallout">
              <a:avLst>
                <a:gd name="adj1" fmla="val 15574"/>
                <a:gd name="adj2" fmla="val -110496"/>
                <a:gd name="adj3" fmla="val 16667"/>
              </a:avLst>
            </a:prstGeom>
            <a:solidFill>
              <a:srgbClr val="B83A55"/>
            </a:solidFill>
            <a:ln w="381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2400" dirty="0" smtClean="0">
                  <a:solidFill>
                    <a:schemeClr val="bg1"/>
                  </a:solidFill>
                </a:rPr>
                <a:t>Lehet együtt is </a:t>
              </a:r>
              <a:r>
                <a:rPr lang="hu-HU" sz="2400" dirty="0" err="1" smtClean="0">
                  <a:solidFill>
                    <a:schemeClr val="bg1"/>
                  </a:solidFill>
                </a:rPr>
                <a:t>IaaS</a:t>
              </a:r>
              <a:r>
                <a:rPr lang="hu-HU" sz="2400" dirty="0" smtClean="0">
                  <a:solidFill>
                    <a:schemeClr val="bg1"/>
                  </a:solidFill>
                </a:rPr>
                <a:t> (pl. NIST terminológia)</a:t>
              </a:r>
              <a:endParaRPr lang="hu-HU" sz="24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 advTm="1061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SaaS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Képesség: szolgáltató </a:t>
            </a:r>
            <a:r>
              <a:rPr lang="hu-HU" b="1" i="1" dirty="0" smtClean="0"/>
              <a:t>alkalmazásainak</a:t>
            </a:r>
            <a:r>
              <a:rPr lang="hu-HU" dirty="0" smtClean="0"/>
              <a:t> használata</a:t>
            </a:r>
          </a:p>
          <a:p>
            <a:pPr lvl="1"/>
            <a:r>
              <a:rPr lang="hu-HU" dirty="0" smtClean="0"/>
              <a:t>Hozzáférés: jellemzően vékony kliens</a:t>
            </a:r>
          </a:p>
          <a:p>
            <a:pPr lvl="1"/>
            <a:r>
              <a:rPr lang="hu-HU" dirty="0" smtClean="0"/>
              <a:t>Nem új koncepció</a:t>
            </a:r>
          </a:p>
          <a:p>
            <a:endParaRPr lang="hu-HU" dirty="0" smtClean="0"/>
          </a:p>
          <a:p>
            <a:r>
              <a:rPr lang="hu-HU" dirty="0" smtClean="0"/>
              <a:t>Példák</a:t>
            </a:r>
          </a:p>
          <a:p>
            <a:pPr lvl="1"/>
            <a:r>
              <a:rPr lang="hu-HU" dirty="0" err="1" smtClean="0"/>
              <a:t>Google</a:t>
            </a:r>
            <a:r>
              <a:rPr lang="hu-HU" dirty="0" smtClean="0"/>
              <a:t> </a:t>
            </a:r>
            <a:r>
              <a:rPr lang="hu-HU" dirty="0" err="1" smtClean="0"/>
              <a:t>Apps</a:t>
            </a:r>
            <a:endParaRPr lang="hu-HU" dirty="0" smtClean="0"/>
          </a:p>
          <a:p>
            <a:pPr lvl="1"/>
            <a:r>
              <a:rPr lang="hu-HU" dirty="0" err="1" smtClean="0"/>
              <a:t>Salesforce</a:t>
            </a:r>
            <a:r>
              <a:rPr lang="hu-HU" dirty="0" smtClean="0"/>
              <a:t> CRM</a:t>
            </a:r>
          </a:p>
          <a:p>
            <a:pPr lvl="1"/>
            <a:r>
              <a:rPr lang="hu-HU" dirty="0" err="1" smtClean="0"/>
              <a:t>LotusLive</a:t>
            </a:r>
            <a:endParaRPr lang="hu-HU" dirty="0" smtClean="0"/>
          </a:p>
          <a:p>
            <a:pPr lvl="1"/>
            <a:r>
              <a:rPr lang="hu-HU" dirty="0" smtClean="0"/>
              <a:t>Microsoft </a:t>
            </a:r>
            <a:r>
              <a:rPr lang="en-US" dirty="0" smtClean="0"/>
              <a:t>Business Productivity Online Suite (BPOS)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Néhány sikeres terület: kollaboráció, könyvelés, CRM, ERP, HRM, CM, PM, …</a:t>
            </a:r>
          </a:p>
        </p:txBody>
      </p:sp>
    </p:spTree>
  </p:cSld>
  <p:clrMapOvr>
    <a:masterClrMapping/>
  </p:clrMapOvr>
  <p:transition advTm="175381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PaaS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Képesség: saját/beszerzett alkalmazás telepítése bérelt </a:t>
            </a:r>
            <a:r>
              <a:rPr lang="hu-HU" b="1" i="1" dirty="0" smtClean="0"/>
              <a:t>futtatókörnyezet</a:t>
            </a:r>
            <a:r>
              <a:rPr lang="hu-HU" dirty="0" smtClean="0"/>
              <a:t>be</a:t>
            </a:r>
          </a:p>
          <a:p>
            <a:pPr lvl="1"/>
            <a:r>
              <a:rPr lang="hu-HU" dirty="0" smtClean="0"/>
              <a:t>Adott környezeti szolgáltatások</a:t>
            </a:r>
          </a:p>
          <a:p>
            <a:pPr lvl="1"/>
            <a:r>
              <a:rPr lang="hu-HU" dirty="0" smtClean="0"/>
              <a:t>Adott használható </a:t>
            </a:r>
            <a:r>
              <a:rPr lang="hu-HU" dirty="0" err="1" smtClean="0"/>
              <a:t>API-k</a:t>
            </a:r>
            <a:r>
              <a:rPr lang="hu-HU" dirty="0" smtClean="0"/>
              <a:t>, nyelvek</a:t>
            </a:r>
          </a:p>
          <a:p>
            <a:pPr lvl="1"/>
            <a:r>
              <a:rPr lang="hu-HU" dirty="0" smtClean="0"/>
              <a:t>Konfigurálható környezet</a:t>
            </a:r>
          </a:p>
          <a:p>
            <a:pPr lvl="1"/>
            <a:r>
              <a:rPr lang="hu-HU" dirty="0" smtClean="0"/>
              <a:t>Korlátozhatja az alkalmazás-modellt</a:t>
            </a:r>
          </a:p>
          <a:p>
            <a:endParaRPr lang="hu-HU" dirty="0" smtClean="0"/>
          </a:p>
          <a:p>
            <a:r>
              <a:rPr lang="hu-HU" dirty="0" err="1" smtClean="0"/>
              <a:t>Google</a:t>
            </a:r>
            <a:r>
              <a:rPr lang="hu-HU" dirty="0" smtClean="0"/>
              <a:t> </a:t>
            </a:r>
            <a:r>
              <a:rPr lang="hu-HU" dirty="0" err="1" smtClean="0"/>
              <a:t>AppEngine</a:t>
            </a:r>
            <a:endParaRPr lang="hu-HU" dirty="0" smtClean="0"/>
          </a:p>
          <a:p>
            <a:r>
              <a:rPr lang="hu-HU" dirty="0" smtClean="0"/>
              <a:t>Microsoft Windows </a:t>
            </a:r>
            <a:r>
              <a:rPr lang="hu-HU" dirty="0" err="1" smtClean="0"/>
              <a:t>Azure</a:t>
            </a:r>
            <a:r>
              <a:rPr lang="hu-HU" dirty="0" smtClean="0"/>
              <a:t> Platform</a:t>
            </a:r>
          </a:p>
          <a:p>
            <a:r>
              <a:rPr lang="hu-HU" dirty="0" smtClean="0"/>
              <a:t>Amazon </a:t>
            </a:r>
            <a:r>
              <a:rPr lang="hu-HU" dirty="0" err="1" smtClean="0"/>
              <a:t>Beanstalk</a:t>
            </a:r>
            <a:endParaRPr lang="hu-HU" dirty="0"/>
          </a:p>
        </p:txBody>
      </p:sp>
    </p:spTree>
  </p:cSld>
  <p:clrMapOvr>
    <a:masterClrMapping/>
  </p:clrMapOvr>
  <p:transition advTm="324741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IaaS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Képesség: alapvető számítási </a:t>
            </a:r>
            <a:r>
              <a:rPr lang="hu-HU" b="1" dirty="0" smtClean="0"/>
              <a:t>erőforrások foglalása</a:t>
            </a:r>
            <a:r>
              <a:rPr lang="hu-HU" dirty="0" smtClean="0"/>
              <a:t> </a:t>
            </a:r>
          </a:p>
          <a:p>
            <a:pPr lvl="1"/>
            <a:r>
              <a:rPr lang="hu-HU" dirty="0" smtClean="0"/>
              <a:t>A felhasználó „tetszőleges” szoftvert futtat</a:t>
            </a:r>
          </a:p>
          <a:p>
            <a:pPr lvl="1"/>
            <a:r>
              <a:rPr lang="hu-HU" dirty="0" smtClean="0"/>
              <a:t>Jellemzően logikai/virtuális erőforrások</a:t>
            </a:r>
          </a:p>
          <a:p>
            <a:pPr lvl="1"/>
            <a:r>
              <a:rPr lang="hu-HU" dirty="0" smtClean="0"/>
              <a:t>Kontroll: OS, tárolás, alkalmazások, hálózati aspektusok </a:t>
            </a:r>
            <a:r>
              <a:rPr lang="hu-HU" i="1" dirty="0" smtClean="0"/>
              <a:t>egy része</a:t>
            </a:r>
          </a:p>
          <a:p>
            <a:endParaRPr lang="hu-HU" dirty="0" smtClean="0"/>
          </a:p>
          <a:p>
            <a:r>
              <a:rPr lang="hu-HU" dirty="0" smtClean="0"/>
              <a:t>Amazon </a:t>
            </a:r>
            <a:r>
              <a:rPr lang="hu-HU" dirty="0" err="1" smtClean="0"/>
              <a:t>Elastic</a:t>
            </a:r>
            <a:r>
              <a:rPr lang="hu-HU" dirty="0" smtClean="0"/>
              <a:t> </a:t>
            </a:r>
            <a:r>
              <a:rPr lang="hu-HU" dirty="0" err="1" smtClean="0"/>
              <a:t>Compute</a:t>
            </a:r>
            <a:r>
              <a:rPr lang="hu-HU" dirty="0" smtClean="0"/>
              <a:t> </a:t>
            </a:r>
            <a:r>
              <a:rPr lang="hu-HU" dirty="0" err="1" smtClean="0"/>
              <a:t>Cloud</a:t>
            </a:r>
            <a:r>
              <a:rPr lang="hu-HU" dirty="0" smtClean="0"/>
              <a:t> (EC2)</a:t>
            </a:r>
          </a:p>
          <a:p>
            <a:pPr lvl="1"/>
            <a:r>
              <a:rPr lang="hu-HU" dirty="0" err="1" smtClean="0"/>
              <a:t>Xen</a:t>
            </a:r>
            <a:r>
              <a:rPr lang="hu-HU" dirty="0" smtClean="0"/>
              <a:t> alapú </a:t>
            </a:r>
            <a:r>
              <a:rPr lang="hu-HU" dirty="0" err="1" smtClean="0"/>
              <a:t>virtualizáció</a:t>
            </a:r>
            <a:endParaRPr lang="hu-HU" dirty="0" smtClean="0"/>
          </a:p>
          <a:p>
            <a:pPr lvl="1"/>
            <a:r>
              <a:rPr lang="hu-HU" dirty="0" smtClean="0"/>
              <a:t>Egyre teljesebb ökoszisztéma</a:t>
            </a:r>
          </a:p>
          <a:p>
            <a:pPr lvl="1"/>
            <a:r>
              <a:rPr lang="hu-HU" dirty="0" smtClean="0"/>
              <a:t>Az alapszolgáltatás: „tömegtermék”</a:t>
            </a:r>
          </a:p>
          <a:p>
            <a:pPr lvl="1"/>
            <a:r>
              <a:rPr lang="hu-HU" dirty="0" smtClean="0"/>
              <a:t>Érdekesség: gépidőre licitálás („</a:t>
            </a:r>
            <a:r>
              <a:rPr lang="hu-HU" dirty="0" err="1" smtClean="0"/>
              <a:t>bidding</a:t>
            </a:r>
            <a:r>
              <a:rPr lang="hu-HU" dirty="0" smtClean="0"/>
              <a:t>”)</a:t>
            </a:r>
          </a:p>
          <a:p>
            <a:pPr lvl="1"/>
            <a:endParaRPr lang="hu-HU" dirty="0" smtClean="0"/>
          </a:p>
        </p:txBody>
      </p:sp>
    </p:spTree>
  </p:cSld>
  <p:clrMapOvr>
    <a:masterClrMapping/>
  </p:clrMapOvr>
  <p:transition advTm="29589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Amazon EC2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Infrastructure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a Service</a:t>
            </a:r>
          </a:p>
          <a:p>
            <a:pPr lvl="1"/>
            <a:r>
              <a:rPr lang="hu-HU" dirty="0" smtClean="0"/>
              <a:t>EC2: sokáig „A” </a:t>
            </a:r>
            <a:r>
              <a:rPr lang="hu-HU" dirty="0" err="1" smtClean="0"/>
              <a:t>Cloud</a:t>
            </a:r>
            <a:r>
              <a:rPr lang="hu-HU" dirty="0" smtClean="0"/>
              <a:t> </a:t>
            </a:r>
            <a:r>
              <a:rPr lang="hu-HU" dirty="0" err="1" smtClean="0"/>
              <a:t>Computing</a:t>
            </a:r>
            <a:r>
              <a:rPr lang="hu-HU" dirty="0" smtClean="0"/>
              <a:t> (</a:t>
            </a:r>
            <a:r>
              <a:rPr lang="hu-HU" dirty="0" err="1" smtClean="0"/>
              <a:t>IaaS-re</a:t>
            </a:r>
            <a:r>
              <a:rPr lang="hu-HU" dirty="0" smtClean="0"/>
              <a:t>)</a:t>
            </a:r>
          </a:p>
          <a:p>
            <a:endParaRPr lang="hu-HU" dirty="0" smtClean="0"/>
          </a:p>
          <a:p>
            <a:r>
              <a:rPr lang="hu-HU" dirty="0" smtClean="0"/>
              <a:t>Nem csak csupasz OS lehet</a:t>
            </a:r>
          </a:p>
          <a:p>
            <a:pPr lvl="1"/>
            <a:r>
              <a:rPr lang="hu-HU" dirty="0" smtClean="0"/>
              <a:t>DB2, </a:t>
            </a:r>
            <a:r>
              <a:rPr lang="hu-HU" dirty="0" err="1" smtClean="0"/>
              <a:t>WebSphere</a:t>
            </a:r>
            <a:r>
              <a:rPr lang="hu-HU" dirty="0" smtClean="0"/>
              <a:t>, </a:t>
            </a:r>
            <a:r>
              <a:rPr lang="hu-HU" dirty="0" err="1" smtClean="0"/>
              <a:t>InfoSphere</a:t>
            </a:r>
            <a:r>
              <a:rPr lang="hu-HU" dirty="0" smtClean="0"/>
              <a:t>, </a:t>
            </a:r>
            <a:r>
              <a:rPr lang="hu-HU" dirty="0" err="1" smtClean="0"/>
              <a:t>Lotus</a:t>
            </a:r>
            <a:r>
              <a:rPr lang="hu-HU" dirty="0" smtClean="0"/>
              <a:t> </a:t>
            </a:r>
            <a:r>
              <a:rPr lang="hu-HU" dirty="0" err="1" smtClean="0"/>
              <a:t>Forms</a:t>
            </a:r>
            <a:r>
              <a:rPr lang="hu-HU" dirty="0" smtClean="0"/>
              <a:t>, Windows Server 2003/2008, MS SQL, …</a:t>
            </a:r>
          </a:p>
          <a:p>
            <a:pPr lvl="1">
              <a:buNone/>
            </a:pPr>
            <a:endParaRPr lang="hu-HU" dirty="0" smtClean="0"/>
          </a:p>
          <a:p>
            <a:r>
              <a:rPr lang="hu-HU" dirty="0" smtClean="0"/>
              <a:t>Szoros integráció a többi Amazon Web </a:t>
            </a:r>
            <a:r>
              <a:rPr lang="hu-HU" dirty="0" err="1" smtClean="0"/>
              <a:t>Service-szel</a:t>
            </a:r>
            <a:endParaRPr lang="hu-HU" dirty="0" smtClean="0"/>
          </a:p>
        </p:txBody>
      </p:sp>
    </p:spTree>
  </p:cSld>
  <p:clrMapOvr>
    <a:masterClrMapping/>
  </p:clrMapOvr>
  <p:transition advTm="69461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Amazon Web </a:t>
            </a:r>
            <a:r>
              <a:rPr lang="hu-HU" dirty="0" err="1" smtClean="0"/>
              <a:t>Services</a:t>
            </a:r>
            <a:endParaRPr lang="hu-HU" dirty="0"/>
          </a:p>
        </p:txBody>
      </p:sp>
      <p:pic>
        <p:nvPicPr>
          <p:cNvPr id="1966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980728"/>
            <a:ext cx="4531961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66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980728"/>
            <a:ext cx="4670659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966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96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Amazon Web </a:t>
            </a:r>
            <a:r>
              <a:rPr lang="hu-HU" dirty="0" err="1" smtClean="0"/>
              <a:t>Services</a:t>
            </a:r>
            <a:r>
              <a:rPr lang="hu-HU" dirty="0" smtClean="0"/>
              <a:t> (folyt.)</a:t>
            </a:r>
            <a:endParaRPr lang="hu-H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052736"/>
            <a:ext cx="5943060" cy="502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9927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Amazon EC2 - alapfogalmak</a:t>
            </a:r>
            <a:endParaRPr lang="hu-HU" dirty="0"/>
          </a:p>
        </p:txBody>
      </p:sp>
      <p:pic>
        <p:nvPicPr>
          <p:cNvPr id="4" name="Kép 3" descr="InstanceCentric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5786" y="714356"/>
            <a:ext cx="7672405" cy="5715010"/>
          </a:xfrm>
          <a:prstGeom prst="rect">
            <a:avLst/>
          </a:prstGeom>
        </p:spPr>
      </p:pic>
    </p:spTree>
  </p:cSld>
  <p:clrMapOvr>
    <a:masterClrMapping/>
  </p:clrMapOvr>
  <p:transition advTm="48791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Alapvető műveletek</a:t>
            </a:r>
          </a:p>
          <a:p>
            <a:r>
              <a:rPr lang="hu-HU" dirty="0" smtClean="0"/>
              <a:t>Példányok létrehozása</a:t>
            </a:r>
          </a:p>
          <a:p>
            <a:r>
              <a:rPr lang="hu-HU" dirty="0" smtClean="0"/>
              <a:t>Terheléselosztást használó </a:t>
            </a:r>
            <a:r>
              <a:rPr lang="hu-HU" dirty="0" err="1" smtClean="0"/>
              <a:t>webalkalmazás</a:t>
            </a:r>
            <a:r>
              <a:rPr lang="hu-HU" dirty="0" smtClean="0"/>
              <a:t> beüzemelése</a:t>
            </a:r>
          </a:p>
          <a:p>
            <a:r>
              <a:rPr lang="hu-HU" dirty="0" smtClean="0"/>
              <a:t>Teljesítménytesztelés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u-HU" dirty="0" smtClean="0"/>
              <a:t> Amazon EC2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Amazon EC2 – </a:t>
            </a:r>
            <a:r>
              <a:rPr lang="hu-HU" dirty="0" err="1" smtClean="0"/>
              <a:t>On-Demand</a:t>
            </a:r>
            <a:r>
              <a:rPr lang="hu-HU" dirty="0" smtClean="0"/>
              <a:t> példányok</a:t>
            </a:r>
            <a:endParaRPr lang="hu-HU" dirty="0"/>
          </a:p>
        </p:txBody>
      </p:sp>
      <p:pic>
        <p:nvPicPr>
          <p:cNvPr id="15155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916832"/>
            <a:ext cx="8701794" cy="327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ekerekített téglalap feliratnak 3"/>
          <p:cNvSpPr/>
          <p:nvPr/>
        </p:nvSpPr>
        <p:spPr>
          <a:xfrm>
            <a:off x="3779912" y="1196752"/>
            <a:ext cx="2714644" cy="1000132"/>
          </a:xfrm>
          <a:prstGeom prst="wedgeRoundRectCallout">
            <a:avLst>
              <a:gd name="adj1" fmla="val 45454"/>
              <a:gd name="adj2" fmla="val 206373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Szerver óránként ~17 HUF-ért</a:t>
            </a:r>
          </a:p>
        </p:txBody>
      </p:sp>
    </p:spTree>
    <p:custDataLst>
      <p:tags r:id="rId1"/>
    </p:custDataLst>
  </p:cSld>
  <p:clrMapOvr>
    <a:masterClrMapping/>
  </p:clrMapOvr>
  <p:transition advTm="476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Motiváció</a:t>
            </a:r>
            <a:endParaRPr lang="hu-HU" dirty="0"/>
          </a:p>
        </p:txBody>
      </p:sp>
      <p:pic>
        <p:nvPicPr>
          <p:cNvPr id="4" name="Picture 7" descr="C:\Users\micskeiz\Pictures\Microsoft Clip Organizer\j043489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1571612"/>
            <a:ext cx="1373593" cy="1536707"/>
          </a:xfrm>
          <a:prstGeom prst="rect">
            <a:avLst/>
          </a:prstGeom>
          <a:noFill/>
        </p:spPr>
      </p:pic>
      <p:pic>
        <p:nvPicPr>
          <p:cNvPr id="5" name="Picture 4" descr="C:\Users\micskeiz\Pictures\Microsoft Clip Organizer\j043394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4214818"/>
            <a:ext cx="1714500" cy="1714500"/>
          </a:xfrm>
          <a:prstGeom prst="rect">
            <a:avLst/>
          </a:prstGeom>
          <a:noFill/>
        </p:spPr>
      </p:pic>
      <p:pic>
        <p:nvPicPr>
          <p:cNvPr id="8194" name="Picture 2" descr="C:\Users\ikocsis\AppData\Local\Microsoft\Windows\Temporary Internet Files\Content.IE5\HM16APFX\MCj0434843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1428736"/>
            <a:ext cx="1500198" cy="1500198"/>
          </a:xfrm>
          <a:prstGeom prst="rect">
            <a:avLst/>
          </a:prstGeom>
          <a:noFill/>
        </p:spPr>
      </p:pic>
      <p:sp>
        <p:nvSpPr>
          <p:cNvPr id="8" name="Lekerekített téglalap feliratnak 7"/>
          <p:cNvSpPr/>
          <p:nvPr/>
        </p:nvSpPr>
        <p:spPr>
          <a:xfrm>
            <a:off x="5357818" y="1928802"/>
            <a:ext cx="3643338" cy="1857388"/>
          </a:xfrm>
          <a:prstGeom prst="wedgeRoundRectCallout">
            <a:avLst>
              <a:gd name="adj1" fmla="val 4828"/>
              <a:gd name="adj2" fmla="val 81686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Mi facsavart gyártunk. Miért kell nekünk web,  levelező- és csoportmunka-szerver? Szervezzük ki!</a:t>
            </a:r>
            <a:endParaRPr lang="hu-HU" sz="2400" dirty="0">
              <a:solidFill>
                <a:schemeClr val="bg1"/>
              </a:solidFill>
            </a:endParaRPr>
          </a:p>
        </p:txBody>
      </p:sp>
      <p:pic>
        <p:nvPicPr>
          <p:cNvPr id="8195" name="Picture 3" descr="C:\Users\ikocsis\AppData\Local\Microsoft\Windows\Temporary Internet Files\Content.IE5\7JT3QNT4\MCj0424790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34" y="4656203"/>
            <a:ext cx="1227729" cy="1277934"/>
          </a:xfrm>
          <a:prstGeom prst="rect">
            <a:avLst/>
          </a:prstGeom>
          <a:noFill/>
        </p:spPr>
      </p:pic>
      <p:pic>
        <p:nvPicPr>
          <p:cNvPr id="8196" name="Picture 4" descr="C:\Users\ikocsis\AppData\Local\Microsoft\Windows\Temporary Internet Files\Content.IE5\3DEFU4DS\MCj0424792000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00232" y="4656203"/>
            <a:ext cx="1172961" cy="1277934"/>
          </a:xfrm>
          <a:prstGeom prst="rect">
            <a:avLst/>
          </a:prstGeom>
          <a:noFill/>
        </p:spPr>
      </p:pic>
      <p:pic>
        <p:nvPicPr>
          <p:cNvPr id="8197" name="Picture 5" descr="C:\Users\ikocsis\AppData\Local\Microsoft\Windows\Temporary Internet Files\Content.IE5\7JT3QNT4\MCj04260500000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57554" y="4513327"/>
            <a:ext cx="1428760" cy="1487441"/>
          </a:xfrm>
          <a:prstGeom prst="rect">
            <a:avLst/>
          </a:prstGeom>
          <a:noFill/>
        </p:spPr>
      </p:pic>
      <p:pic>
        <p:nvPicPr>
          <p:cNvPr id="8198" name="Picture 6" descr="C:\Users\ikocsis\AppData\Local\Microsoft\Windows\Temporary Internet Files\Content.IE5\3TWDYZY8\MCj04326010000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1472" y="3571876"/>
            <a:ext cx="928694" cy="928694"/>
          </a:xfrm>
          <a:prstGeom prst="rect">
            <a:avLst/>
          </a:prstGeom>
          <a:noFill/>
        </p:spPr>
      </p:pic>
      <p:pic>
        <p:nvPicPr>
          <p:cNvPr id="13" name="Picture 6" descr="C:\Users\ikocsis\AppData\Local\Microsoft\Windows\Temporary Internet Files\Content.IE5\3TWDYZY8\MCj04326010000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071670" y="3571876"/>
            <a:ext cx="928694" cy="928694"/>
          </a:xfrm>
          <a:prstGeom prst="rect">
            <a:avLst/>
          </a:prstGeom>
          <a:noFill/>
        </p:spPr>
      </p:pic>
      <p:pic>
        <p:nvPicPr>
          <p:cNvPr id="14" name="Picture 6" descr="C:\Users\ikocsis\AppData\Local\Microsoft\Windows\Temporary Internet Files\Content.IE5\3TWDYZY8\MCj04326010000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57620" y="3571876"/>
            <a:ext cx="928694" cy="928694"/>
          </a:xfrm>
          <a:prstGeom prst="rect">
            <a:avLst/>
          </a:prstGeom>
          <a:noFill/>
        </p:spPr>
      </p:pic>
      <p:pic>
        <p:nvPicPr>
          <p:cNvPr id="10242" name="Picture 2" descr="C:\Users\ikocsis\AppData\Local\Microsoft\Windows\Temporary Internet Files\Content.IE5\7JT3QNT4\MCj04259760000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286248" y="5357826"/>
            <a:ext cx="762888" cy="760411"/>
          </a:xfrm>
          <a:prstGeom prst="rect">
            <a:avLst/>
          </a:prstGeom>
          <a:noFill/>
        </p:spPr>
      </p:pic>
    </p:spTree>
  </p:cSld>
  <p:clrMapOvr>
    <a:masterClrMapping/>
  </p:clrMapOvr>
  <p:transition advTm="33981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Cloud</a:t>
            </a:r>
            <a:r>
              <a:rPr lang="hu-HU" dirty="0" smtClean="0"/>
              <a:t> </a:t>
            </a:r>
            <a:r>
              <a:rPr lang="hu-HU" dirty="0" err="1" smtClean="0"/>
              <a:t>Computing</a:t>
            </a:r>
            <a:r>
              <a:rPr lang="hu-HU" dirty="0" smtClean="0"/>
              <a:t> – mikor éri meg?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142875" y="857250"/>
          <a:ext cx="8858252" cy="51511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071671"/>
                <a:gridCol w="2000264"/>
                <a:gridCol w="2214578"/>
                <a:gridCol w="2571739"/>
              </a:tblGrid>
              <a:tr h="370840">
                <a:tc>
                  <a:txBody>
                    <a:bodyPr/>
                    <a:lstStyle/>
                    <a:p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WAN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CPU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diszk</a:t>
                      </a:r>
                      <a:endParaRPr lang="hu-H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Elem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100 </a:t>
                      </a:r>
                      <a:r>
                        <a:rPr lang="hu-HU" sz="2800" dirty="0" err="1" smtClean="0"/>
                        <a:t>Mbps</a:t>
                      </a:r>
                      <a:r>
                        <a:rPr lang="hu-HU" sz="2800" dirty="0" smtClean="0"/>
                        <a:t> WAN link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2</a:t>
                      </a:r>
                      <a:r>
                        <a:rPr lang="hu-HU" sz="2800" baseline="0" dirty="0" smtClean="0"/>
                        <a:t> </a:t>
                      </a:r>
                      <a:r>
                        <a:rPr lang="hu-HU" sz="2800" baseline="0" dirty="0" err="1" smtClean="0"/>
                        <a:t>GHz</a:t>
                      </a:r>
                      <a:r>
                        <a:rPr lang="hu-HU" sz="2800" baseline="0" dirty="0" smtClean="0"/>
                        <a:t>, </a:t>
                      </a:r>
                      <a:r>
                        <a:rPr lang="hu-HU" sz="2800" baseline="0" dirty="0" err="1" smtClean="0"/>
                        <a:t>2</a:t>
                      </a:r>
                      <a:r>
                        <a:rPr lang="hu-HU" sz="2800" baseline="0" dirty="0" smtClean="0"/>
                        <a:t> </a:t>
                      </a:r>
                      <a:r>
                        <a:rPr lang="hu-HU" sz="2800" baseline="0" dirty="0" err="1" smtClean="0"/>
                        <a:t>socket</a:t>
                      </a:r>
                      <a:r>
                        <a:rPr lang="hu-HU" sz="2800" baseline="0" dirty="0" smtClean="0"/>
                        <a:t>, 4 mag/</a:t>
                      </a:r>
                      <a:r>
                        <a:rPr lang="hu-HU" sz="2800" baseline="0" dirty="0" err="1" smtClean="0"/>
                        <a:t>socket</a:t>
                      </a:r>
                      <a:r>
                        <a:rPr lang="hu-HU" sz="2800" baseline="0" dirty="0" smtClean="0"/>
                        <a:t>, 4GB DRAM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 TB diszk, 115 </a:t>
                      </a:r>
                      <a:r>
                        <a:rPr lang="hu-HU" sz="2800" dirty="0" err="1" smtClean="0"/>
                        <a:t>Mb</a:t>
                      </a:r>
                      <a:r>
                        <a:rPr lang="hu-HU" sz="2800" dirty="0" smtClean="0"/>
                        <a:t>/sec (állandósult)</a:t>
                      </a:r>
                      <a:endParaRPr lang="hu-H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Ár (2008)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3600$ / hó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1000$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100$</a:t>
                      </a:r>
                      <a:endParaRPr lang="hu-H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1$-ért…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2.7GB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128 CPU óra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10 GB</a:t>
                      </a:r>
                      <a:endParaRPr lang="hu-H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1$-nyi erőforrás</a:t>
                      </a:r>
                      <a:r>
                        <a:rPr lang="hu-HU" sz="2800" baseline="0" dirty="0" smtClean="0"/>
                        <a:t> ára az </a:t>
                      </a:r>
                      <a:r>
                        <a:rPr lang="hu-HU" sz="2800" baseline="0" dirty="0" err="1" smtClean="0"/>
                        <a:t>AWS-en</a:t>
                      </a:r>
                      <a:r>
                        <a:rPr lang="hu-HU" sz="2800" baseline="0" dirty="0" smtClean="0"/>
                        <a:t>… (2008)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b="1" dirty="0" smtClean="0"/>
                        <a:t>$0.27-$0.4</a:t>
                      </a:r>
                      <a:endParaRPr lang="hu-HU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2800" b="1" dirty="0" smtClean="0"/>
                        <a:t>$2.56</a:t>
                      </a:r>
                      <a:endParaRPr lang="hu-HU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2800" b="1" dirty="0" smtClean="0"/>
                        <a:t>$1.20-$1.50</a:t>
                      </a:r>
                      <a:endParaRPr lang="hu-HU" sz="2800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80758096"/>
      </p:ext>
    </p:extLst>
  </p:cSld>
  <p:clrMapOvr>
    <a:masterClrMapping/>
  </p:clrMapOvr>
  <p:transition advTm="12776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Cloud</a:t>
            </a:r>
            <a:r>
              <a:rPr lang="hu-HU" dirty="0" smtClean="0"/>
              <a:t> </a:t>
            </a:r>
            <a:r>
              <a:rPr lang="hu-HU" dirty="0" err="1" smtClean="0"/>
              <a:t>Computing</a:t>
            </a:r>
            <a:r>
              <a:rPr lang="hu-HU" dirty="0" smtClean="0"/>
              <a:t> – mikor éri meg?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142875" y="857250"/>
          <a:ext cx="8858252" cy="51511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071671"/>
                <a:gridCol w="2000264"/>
                <a:gridCol w="2214578"/>
                <a:gridCol w="2571739"/>
              </a:tblGrid>
              <a:tr h="370840">
                <a:tc>
                  <a:txBody>
                    <a:bodyPr/>
                    <a:lstStyle/>
                    <a:p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WAN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CPU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diszk</a:t>
                      </a:r>
                      <a:endParaRPr lang="hu-H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Elem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100 </a:t>
                      </a:r>
                      <a:r>
                        <a:rPr lang="hu-HU" sz="2800" dirty="0" err="1" smtClean="0"/>
                        <a:t>Mbps</a:t>
                      </a:r>
                      <a:r>
                        <a:rPr lang="hu-HU" sz="2800" dirty="0" smtClean="0"/>
                        <a:t> WAN link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2</a:t>
                      </a:r>
                      <a:r>
                        <a:rPr lang="hu-HU" sz="2800" baseline="0" dirty="0" smtClean="0"/>
                        <a:t> </a:t>
                      </a:r>
                      <a:r>
                        <a:rPr lang="hu-HU" sz="2800" baseline="0" dirty="0" err="1" smtClean="0"/>
                        <a:t>GHz</a:t>
                      </a:r>
                      <a:r>
                        <a:rPr lang="hu-HU" sz="2800" baseline="0" dirty="0" smtClean="0"/>
                        <a:t>, </a:t>
                      </a:r>
                      <a:r>
                        <a:rPr lang="hu-HU" sz="2800" baseline="0" dirty="0" err="1" smtClean="0"/>
                        <a:t>2</a:t>
                      </a:r>
                      <a:r>
                        <a:rPr lang="hu-HU" sz="2800" baseline="0" dirty="0" smtClean="0"/>
                        <a:t> </a:t>
                      </a:r>
                      <a:r>
                        <a:rPr lang="hu-HU" sz="2800" baseline="0" dirty="0" err="1" smtClean="0"/>
                        <a:t>socket</a:t>
                      </a:r>
                      <a:r>
                        <a:rPr lang="hu-HU" sz="2800" baseline="0" dirty="0" smtClean="0"/>
                        <a:t>, 4 mag/</a:t>
                      </a:r>
                      <a:r>
                        <a:rPr lang="hu-HU" sz="2800" baseline="0" dirty="0" err="1" smtClean="0"/>
                        <a:t>socket</a:t>
                      </a:r>
                      <a:r>
                        <a:rPr lang="hu-HU" sz="2800" baseline="0" dirty="0" smtClean="0"/>
                        <a:t>, 4GB DRAM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 TB diszk, 115 </a:t>
                      </a:r>
                      <a:r>
                        <a:rPr lang="hu-HU" sz="2800" dirty="0" err="1" smtClean="0"/>
                        <a:t>Mb</a:t>
                      </a:r>
                      <a:r>
                        <a:rPr lang="hu-HU" sz="2800" dirty="0" smtClean="0"/>
                        <a:t>/sec (állandósult)</a:t>
                      </a:r>
                      <a:endParaRPr lang="hu-H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Ár (2008)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3600$ / hó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1000$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100$</a:t>
                      </a:r>
                      <a:endParaRPr lang="hu-H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1$-ért…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2.7GB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128 CPU óra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10 GB</a:t>
                      </a:r>
                      <a:endParaRPr lang="hu-H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2800" dirty="0" smtClean="0"/>
                        <a:t>1$-nyi erőforrás</a:t>
                      </a:r>
                      <a:r>
                        <a:rPr lang="hu-HU" sz="2800" baseline="0" dirty="0" smtClean="0"/>
                        <a:t> ára az </a:t>
                      </a:r>
                      <a:r>
                        <a:rPr lang="hu-HU" sz="2800" baseline="0" dirty="0" err="1" smtClean="0"/>
                        <a:t>AWS-en</a:t>
                      </a:r>
                      <a:r>
                        <a:rPr lang="hu-HU" sz="2800" baseline="0" dirty="0" smtClean="0"/>
                        <a:t>… (2008)</a:t>
                      </a:r>
                      <a:endParaRPr lang="hu-H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800" b="1" dirty="0" smtClean="0"/>
                        <a:t>$0.27-$0.4</a:t>
                      </a:r>
                      <a:endParaRPr lang="hu-HU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2800" b="1" dirty="0" smtClean="0"/>
                        <a:t>$2.56</a:t>
                      </a:r>
                      <a:endParaRPr lang="hu-HU" sz="2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2800" b="1" dirty="0" smtClean="0"/>
                        <a:t>$1.20-$1.50</a:t>
                      </a:r>
                      <a:endParaRPr lang="hu-HU" sz="28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églalap 4"/>
          <p:cNvSpPr/>
          <p:nvPr/>
        </p:nvSpPr>
        <p:spPr>
          <a:xfrm>
            <a:off x="142844" y="785794"/>
            <a:ext cx="4214842" cy="2357454"/>
          </a:xfrm>
          <a:prstGeom prst="rect">
            <a:avLst/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 smtClean="0">
                <a:solidFill>
                  <a:schemeClr val="bg1"/>
                </a:solidFill>
              </a:rPr>
              <a:t>~4,5$ vs. 3$ ?!?</a:t>
            </a:r>
          </a:p>
          <a:p>
            <a:r>
              <a:rPr lang="hu-HU" sz="2400" dirty="0" smtClean="0"/>
              <a:t>(+ energia, hűtés, terembérlet,</a:t>
            </a:r>
          </a:p>
          <a:p>
            <a:r>
              <a:rPr lang="hu-HU" sz="2400" dirty="0" smtClean="0"/>
              <a:t>emberi erőforrások)</a:t>
            </a:r>
          </a:p>
          <a:p>
            <a:endParaRPr lang="hu-HU" sz="2400" dirty="0" smtClean="0">
              <a:solidFill>
                <a:schemeClr val="bg1"/>
              </a:solidFill>
            </a:endParaRPr>
          </a:p>
          <a:p>
            <a:r>
              <a:rPr lang="hu-HU" sz="2400" dirty="0" smtClean="0">
                <a:solidFill>
                  <a:schemeClr val="bg1"/>
                </a:solidFill>
              </a:rPr>
              <a:t>(Forrás: </a:t>
            </a:r>
            <a:r>
              <a:rPr lang="hu-HU" sz="2400" dirty="0" err="1" smtClean="0">
                <a:solidFill>
                  <a:schemeClr val="bg1"/>
                </a:solidFill>
              </a:rPr>
              <a:t>Armbrust</a:t>
            </a:r>
            <a:r>
              <a:rPr lang="hu-HU" sz="2400" dirty="0" smtClean="0">
                <a:solidFill>
                  <a:schemeClr val="bg1"/>
                </a:solidFill>
              </a:rPr>
              <a:t> et. </a:t>
            </a:r>
            <a:r>
              <a:rPr lang="hu-HU" sz="2400" dirty="0" err="1" smtClean="0">
                <a:solidFill>
                  <a:schemeClr val="bg1"/>
                </a:solidFill>
              </a:rPr>
              <a:t>al</a:t>
            </a:r>
            <a:r>
              <a:rPr lang="hu-HU" sz="2400" dirty="0" smtClean="0">
                <a:solidFill>
                  <a:schemeClr val="bg1"/>
                </a:solidFill>
              </a:rPr>
              <a:t>, 2009)</a:t>
            </a:r>
          </a:p>
        </p:txBody>
      </p:sp>
    </p:spTree>
    <p:custDataLst>
      <p:tags r:id="rId1"/>
    </p:custDataLst>
  </p:cSld>
  <p:clrMapOvr>
    <a:masterClrMapping/>
  </p:clrMapOvr>
  <p:transition advTm="12776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Cloud</a:t>
            </a:r>
            <a:r>
              <a:rPr lang="hu-HU" dirty="0" smtClean="0"/>
              <a:t> </a:t>
            </a:r>
            <a:r>
              <a:rPr lang="hu-HU" dirty="0" err="1" smtClean="0"/>
              <a:t>Computing</a:t>
            </a:r>
            <a:r>
              <a:rPr lang="hu-HU" dirty="0" smtClean="0"/>
              <a:t> – mikor éri meg?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1" indent="-342900">
              <a:buFont typeface="Wingdings" pitchFamily="2" charset="2"/>
              <a:buChar char="§"/>
            </a:pPr>
            <a:r>
              <a:rPr lang="hu-HU" sz="3200" dirty="0" smtClean="0"/>
              <a:t>Cash-flow megfontolások</a:t>
            </a:r>
          </a:p>
          <a:p>
            <a:pPr lvl="1"/>
            <a:r>
              <a:rPr lang="hu-HU" dirty="0" smtClean="0"/>
              <a:t>„Capital </a:t>
            </a:r>
            <a:r>
              <a:rPr lang="hu-HU" dirty="0" err="1" smtClean="0"/>
              <a:t>Expenditure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Operational</a:t>
            </a:r>
            <a:r>
              <a:rPr lang="hu-HU" dirty="0" smtClean="0"/>
              <a:t> </a:t>
            </a:r>
            <a:r>
              <a:rPr lang="hu-HU" dirty="0" err="1" smtClean="0"/>
              <a:t>Expenditure</a:t>
            </a:r>
            <a:r>
              <a:rPr lang="hu-HU" dirty="0" smtClean="0"/>
              <a:t> konverzió (</a:t>
            </a:r>
            <a:r>
              <a:rPr lang="hu-HU" dirty="0" err="1" smtClean="0"/>
              <a:t>CapEx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OpEx</a:t>
            </a:r>
            <a:r>
              <a:rPr lang="hu-HU" dirty="0" smtClean="0"/>
              <a:t>)”…</a:t>
            </a:r>
          </a:p>
          <a:p>
            <a:pPr lvl="1"/>
            <a:r>
              <a:rPr lang="hu-HU" dirty="0" smtClean="0"/>
              <a:t>… ami szemléletes, de könyvelésileg erősen helytelen</a:t>
            </a:r>
          </a:p>
          <a:p>
            <a:pPr lvl="1"/>
            <a:endParaRPr lang="hu-HU" dirty="0" smtClean="0"/>
          </a:p>
          <a:p>
            <a:r>
              <a:rPr lang="hu-HU" dirty="0" smtClean="0"/>
              <a:t>Időben nem egyenletes munkaterhelések, igények</a:t>
            </a:r>
          </a:p>
          <a:p>
            <a:pPr lvl="1"/>
            <a:r>
              <a:rPr lang="hu-HU" dirty="0" smtClean="0"/>
              <a:t>Napi, heti, szezonális ingadozások</a:t>
            </a:r>
          </a:p>
          <a:p>
            <a:pPr lvl="1"/>
            <a:r>
              <a:rPr lang="hu-HU" dirty="0" smtClean="0"/>
              <a:t>Ritka, kötegelt munkák</a:t>
            </a:r>
          </a:p>
          <a:p>
            <a:pPr lvl="1"/>
            <a:r>
              <a:rPr lang="hu-HU" dirty="0" smtClean="0"/>
              <a:t>Tesztrendszerek</a:t>
            </a:r>
          </a:p>
          <a:p>
            <a:pPr lvl="1"/>
            <a:r>
              <a:rPr lang="hu-HU" dirty="0" smtClean="0"/>
              <a:t>Adatelemzés</a:t>
            </a:r>
          </a:p>
          <a:p>
            <a:pPr lvl="1"/>
            <a:r>
              <a:rPr lang="hu-HU" dirty="0" err="1" smtClean="0"/>
              <a:t>Disaster</a:t>
            </a:r>
            <a:r>
              <a:rPr lang="hu-HU" dirty="0" smtClean="0"/>
              <a:t> </a:t>
            </a:r>
            <a:r>
              <a:rPr lang="hu-HU" dirty="0" err="1" smtClean="0"/>
              <a:t>recovery</a:t>
            </a:r>
            <a:endParaRPr lang="hu-HU" dirty="0" smtClean="0"/>
          </a:p>
        </p:txBody>
      </p:sp>
    </p:spTree>
  </p:cSld>
  <p:clrMapOvr>
    <a:masterClrMapping/>
  </p:clrMapOvr>
  <p:transition advTm="34564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Cloud</a:t>
            </a:r>
            <a:r>
              <a:rPr lang="hu-HU" dirty="0" smtClean="0"/>
              <a:t> </a:t>
            </a:r>
            <a:r>
              <a:rPr lang="hu-HU" dirty="0" err="1" smtClean="0"/>
              <a:t>Computing</a:t>
            </a:r>
            <a:r>
              <a:rPr lang="hu-HU" dirty="0" smtClean="0"/>
              <a:t> – mikor éri meg?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Erőforrások alul-/felülbecslése: kockázat átruházása a szolgáltatóra</a:t>
            </a:r>
          </a:p>
          <a:p>
            <a:pPr lvl="1"/>
            <a:r>
              <a:rPr lang="hu-HU" dirty="0" smtClean="0"/>
              <a:t>Persze ezért prémiumot fizetünk…</a:t>
            </a:r>
          </a:p>
          <a:p>
            <a:pPr lvl="1"/>
            <a:endParaRPr lang="hu-HU" dirty="0" smtClean="0"/>
          </a:p>
          <a:p>
            <a:r>
              <a:rPr lang="hu-HU" dirty="0" smtClean="0"/>
              <a:t>Járulékos faktorok, költségük/menedzsmentjük eliminálása</a:t>
            </a:r>
          </a:p>
          <a:p>
            <a:endParaRPr lang="hu-HU" dirty="0" smtClean="0"/>
          </a:p>
          <a:p>
            <a:r>
              <a:rPr lang="hu-HU" dirty="0" smtClean="0"/>
              <a:t>Állandó terhelésű infrastruktúra kiváltására hosszú távon nem mindenképpen alkalmas (ma)</a:t>
            </a:r>
          </a:p>
          <a:p>
            <a:pPr lvl="1"/>
            <a:r>
              <a:rPr lang="hu-HU" dirty="0" smtClean="0"/>
              <a:t>Egyre inkább az</a:t>
            </a:r>
          </a:p>
        </p:txBody>
      </p:sp>
    </p:spTree>
  </p:cSld>
  <p:clrMapOvr>
    <a:masterClrMapping/>
  </p:clrMapOvr>
  <p:transition advTm="19484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Cloud</a:t>
            </a:r>
            <a:r>
              <a:rPr lang="hu-HU" dirty="0" smtClean="0"/>
              <a:t> </a:t>
            </a:r>
            <a:r>
              <a:rPr lang="hu-HU" dirty="0" err="1" smtClean="0"/>
              <a:t>Computing</a:t>
            </a:r>
            <a:r>
              <a:rPr lang="hu-HU" dirty="0" smtClean="0"/>
              <a:t> bevezetésének főbb indokai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2844" y="5857892"/>
            <a:ext cx="8858312" cy="5000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000" dirty="0" smtClean="0"/>
              <a:t>Forrás: IBM Market </a:t>
            </a:r>
            <a:r>
              <a:rPr lang="hu-HU" sz="2000" dirty="0" err="1" smtClean="0"/>
              <a:t>Insights</a:t>
            </a:r>
            <a:r>
              <a:rPr lang="hu-HU" sz="2000" dirty="0" smtClean="0"/>
              <a:t>, </a:t>
            </a:r>
            <a:r>
              <a:rPr lang="hu-HU" sz="2000" dirty="0" err="1" smtClean="0"/>
              <a:t>Cloud</a:t>
            </a:r>
            <a:r>
              <a:rPr lang="hu-HU" sz="2000" dirty="0" smtClean="0"/>
              <a:t> </a:t>
            </a:r>
            <a:r>
              <a:rPr lang="hu-HU" sz="2000" dirty="0" err="1" smtClean="0"/>
              <a:t>Computing</a:t>
            </a:r>
            <a:r>
              <a:rPr lang="hu-HU" sz="2000" dirty="0" smtClean="0"/>
              <a:t> Research, 2009. </a:t>
            </a:r>
            <a:r>
              <a:rPr lang="hu-HU" sz="2000" dirty="0"/>
              <a:t>j</a:t>
            </a:r>
            <a:r>
              <a:rPr lang="hu-HU" sz="2000" dirty="0" smtClean="0"/>
              <a:t>úlius</a:t>
            </a:r>
            <a:endParaRPr lang="hu-HU" sz="2000" dirty="0"/>
          </a:p>
        </p:txBody>
      </p:sp>
      <p:pic>
        <p:nvPicPr>
          <p:cNvPr id="129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16" y="1000108"/>
            <a:ext cx="8895140" cy="22383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artalom helye 2"/>
          <p:cNvSpPr txBox="1">
            <a:spLocks/>
          </p:cNvSpPr>
          <p:nvPr/>
        </p:nvSpPr>
        <p:spPr>
          <a:xfrm>
            <a:off x="1643042" y="3643314"/>
            <a:ext cx="5572164" cy="1857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971550" lvl="1" indent="-514350">
              <a:spcBef>
                <a:spcPct val="20000"/>
              </a:spcBef>
              <a:buClr>
                <a:srgbClr val="762536"/>
              </a:buClr>
            </a:pPr>
            <a:r>
              <a:rPr lang="hu-HU" sz="3200" dirty="0" smtClean="0"/>
              <a:t>Összességében:</a:t>
            </a:r>
          </a:p>
          <a:p>
            <a:pPr marL="971550" lvl="1" indent="-514350">
              <a:spcBef>
                <a:spcPct val="20000"/>
              </a:spcBef>
              <a:buClr>
                <a:srgbClr val="762536"/>
              </a:buClr>
              <a:buAutoNum type="arabicPeriod"/>
            </a:pPr>
            <a:r>
              <a:rPr lang="hu-HU" sz="3200" dirty="0" smtClean="0"/>
              <a:t>Költségcsökkentés </a:t>
            </a:r>
          </a:p>
          <a:p>
            <a:pPr marL="971550" lvl="1" indent="-514350">
              <a:spcBef>
                <a:spcPct val="20000"/>
              </a:spcBef>
              <a:buClr>
                <a:srgbClr val="762536"/>
              </a:buClr>
              <a:buAutoNum type="arabicPeriod"/>
            </a:pPr>
            <a:r>
              <a:rPr kumimoji="0" lang="hu-H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Gyorsabb „</a:t>
            </a:r>
            <a:r>
              <a:rPr kumimoji="0" lang="hu-H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time</a:t>
            </a:r>
            <a:r>
              <a:rPr kumimoji="0" lang="hu-H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hu-H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</a:t>
            </a:r>
            <a:r>
              <a:rPr kumimoji="0" lang="hu-H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hu-H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value</a:t>
            </a:r>
            <a:r>
              <a:rPr kumimoji="0" lang="hu-H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</a:t>
            </a:r>
          </a:p>
        </p:txBody>
      </p:sp>
    </p:spTree>
  </p:cSld>
  <p:clrMapOvr>
    <a:masterClrMapping/>
  </p:clrMapOvr>
  <p:transition advTm="146461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Néhány szolgáltató-oldali hatékonysági tényező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 smtClean="0"/>
              <a:t>Adatközpontok környezeti adottságai</a:t>
            </a:r>
          </a:p>
          <a:p>
            <a:pPr lvl="1"/>
            <a:r>
              <a:rPr lang="hu-HU" dirty="0" err="1" smtClean="0"/>
              <a:t>Idaho-ban</a:t>
            </a:r>
            <a:r>
              <a:rPr lang="hu-HU" dirty="0" smtClean="0"/>
              <a:t> olcsóbb az áram, mint </a:t>
            </a:r>
            <a:r>
              <a:rPr lang="hu-HU" dirty="0" err="1" smtClean="0"/>
              <a:t>Hawaii-n</a:t>
            </a:r>
            <a:r>
              <a:rPr lang="hu-HU" dirty="0" smtClean="0"/>
              <a:t>…</a:t>
            </a:r>
          </a:p>
          <a:p>
            <a:pPr lvl="1"/>
            <a:r>
              <a:rPr lang="hu-HU" dirty="0" smtClean="0"/>
              <a:t>… és hűteni is olcsóbb</a:t>
            </a:r>
          </a:p>
          <a:p>
            <a:pPr lvl="1"/>
            <a:endParaRPr lang="hu-HU" dirty="0" smtClean="0"/>
          </a:p>
          <a:p>
            <a:r>
              <a:rPr lang="hu-HU" dirty="0" smtClean="0"/>
              <a:t>Hardverbeszerzés: óriási tételek, konténerszintű modularitás</a:t>
            </a:r>
          </a:p>
          <a:p>
            <a:pPr lvl="1"/>
            <a:r>
              <a:rPr lang="hu-HU" dirty="0" smtClean="0"/>
              <a:t>Lásd </a:t>
            </a:r>
            <a:r>
              <a:rPr lang="hu-HU" dirty="0" err="1" smtClean="0"/>
              <a:t>Google</a:t>
            </a:r>
            <a:r>
              <a:rPr lang="hu-HU" dirty="0" smtClean="0"/>
              <a:t>: jórészt COTS, de pl. egyedi PSU</a:t>
            </a:r>
          </a:p>
          <a:p>
            <a:endParaRPr lang="hu-HU" dirty="0" smtClean="0"/>
          </a:p>
          <a:p>
            <a:r>
              <a:rPr lang="hu-HU" dirty="0" smtClean="0"/>
              <a:t>Menedzsment: &gt;1000 szerver/adminisztrátor</a:t>
            </a:r>
          </a:p>
          <a:p>
            <a:pPr lvl="1"/>
            <a:r>
              <a:rPr lang="hu-HU" dirty="0" smtClean="0"/>
              <a:t>Egy átlagos magyar cégnél mennyi?</a:t>
            </a:r>
          </a:p>
          <a:p>
            <a:pPr lvl="1"/>
            <a:r>
              <a:rPr lang="hu-HU" dirty="0" smtClean="0"/>
              <a:t>N.B.: </a:t>
            </a:r>
            <a:r>
              <a:rPr lang="hu-HU" i="1" dirty="0" err="1" smtClean="0"/>
              <a:t>x</a:t>
            </a:r>
            <a:r>
              <a:rPr lang="hu-HU" dirty="0" err="1" smtClean="0"/>
              <a:t>aaS</a:t>
            </a:r>
            <a:r>
              <a:rPr lang="hu-HU" dirty="0" smtClean="0"/>
              <a:t> függő, hogy mennyit tudunk </a:t>
            </a:r>
            <a:r>
              <a:rPr lang="hu-HU" dirty="0" err="1" smtClean="0"/>
              <a:t>externalizálni</a:t>
            </a:r>
            <a:endParaRPr lang="hu-HU" dirty="0" smtClean="0"/>
          </a:p>
          <a:p>
            <a:endParaRPr lang="hu-HU" dirty="0" smtClean="0"/>
          </a:p>
          <a:p>
            <a:r>
              <a:rPr lang="hu-HU" b="1" dirty="0" smtClean="0"/>
              <a:t>Az aggregálás „kisimítja” az igényeket</a:t>
            </a:r>
          </a:p>
          <a:p>
            <a:endParaRPr lang="hu-HU" dirty="0" smtClean="0"/>
          </a:p>
        </p:txBody>
      </p:sp>
    </p:spTree>
  </p:cSld>
  <p:clrMapOvr>
    <a:masterClrMapping/>
  </p:clrMapOvr>
  <p:transition advTm="46857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Néhány ellenérv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1331640" y="759519"/>
          <a:ext cx="6768752" cy="5693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Tm="217651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Kiesések </a:t>
            </a:r>
            <a:r>
              <a:rPr lang="hu-HU" dirty="0" err="1" smtClean="0"/>
              <a:t>cloud</a:t>
            </a:r>
            <a:r>
              <a:rPr lang="hu-HU" dirty="0" smtClean="0"/>
              <a:t> rendszereknél</a:t>
            </a:r>
            <a:endParaRPr lang="hu-HU" dirty="0"/>
          </a:p>
        </p:txBody>
      </p:sp>
      <p:pic>
        <p:nvPicPr>
          <p:cNvPr id="1976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4704"/>
            <a:ext cx="4810125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763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3429000"/>
            <a:ext cx="83058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763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836712"/>
            <a:ext cx="56673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églalap 6"/>
          <p:cNvSpPr/>
          <p:nvPr/>
        </p:nvSpPr>
        <p:spPr>
          <a:xfrm>
            <a:off x="179512" y="908720"/>
            <a:ext cx="4214842" cy="1224136"/>
          </a:xfrm>
          <a:prstGeom prst="rect">
            <a:avLst/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 smtClean="0">
                <a:solidFill>
                  <a:schemeClr val="bg1"/>
                </a:solidFill>
              </a:rPr>
              <a:t>Hatás: pl. </a:t>
            </a:r>
            <a:r>
              <a:rPr lang="hu-HU" sz="2400" dirty="0" err="1" smtClean="0">
                <a:solidFill>
                  <a:schemeClr val="bg1"/>
                </a:solidFill>
              </a:rPr>
              <a:t>Reddit</a:t>
            </a:r>
            <a:r>
              <a:rPr lang="hu-HU" sz="2400" dirty="0" smtClean="0">
                <a:solidFill>
                  <a:schemeClr val="bg1"/>
                </a:solidFill>
              </a:rPr>
              <a:t>, </a:t>
            </a:r>
            <a:r>
              <a:rPr lang="hu-HU" sz="2400" dirty="0" err="1" smtClean="0">
                <a:solidFill>
                  <a:schemeClr val="bg1"/>
                </a:solidFill>
              </a:rPr>
              <a:t>Foursquare</a:t>
            </a:r>
            <a:r>
              <a:rPr lang="hu-HU" sz="2400" dirty="0" smtClean="0">
                <a:solidFill>
                  <a:schemeClr val="bg1"/>
                </a:solidFill>
              </a:rPr>
              <a:t>, </a:t>
            </a:r>
            <a:r>
              <a:rPr lang="hu-HU" sz="2400" dirty="0" err="1" smtClean="0">
                <a:solidFill>
                  <a:schemeClr val="bg1"/>
                </a:solidFill>
              </a:rPr>
              <a:t>Quora</a:t>
            </a:r>
            <a:endParaRPr lang="hu-HU" sz="2400" dirty="0" smtClean="0">
              <a:solidFill>
                <a:schemeClr val="bg1"/>
              </a:solidFill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4283968" y="5157192"/>
            <a:ext cx="4608512" cy="1224136"/>
          </a:xfrm>
          <a:prstGeom prst="rect">
            <a:avLst/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 smtClean="0">
                <a:solidFill>
                  <a:schemeClr val="bg1"/>
                </a:solidFill>
              </a:rPr>
              <a:t>Egy szolgáltató: „minden tojás egy kosárban”, akármit is állítanak</a:t>
            </a:r>
          </a:p>
        </p:txBody>
      </p:sp>
      <p:pic>
        <p:nvPicPr>
          <p:cNvPr id="16077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52" y="2627412"/>
            <a:ext cx="55721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EC2: </a:t>
            </a:r>
            <a:r>
              <a:rPr lang="hu-HU" dirty="0" err="1" smtClean="0"/>
              <a:t>rendelkezésreállási</a:t>
            </a:r>
            <a:r>
              <a:rPr lang="hu-HU" dirty="0" smtClean="0"/>
              <a:t> zónák</a:t>
            </a:r>
            <a:endParaRPr lang="hu-HU" dirty="0"/>
          </a:p>
        </p:txBody>
      </p:sp>
      <p:pic>
        <p:nvPicPr>
          <p:cNvPr id="198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1556792"/>
            <a:ext cx="8761263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Szolgáltatásbiztonság: Amazon EC2 SLA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Ha az éves rendelkezésre állás 99,95% alá esik: 10% jóváírás</a:t>
            </a:r>
          </a:p>
          <a:p>
            <a:r>
              <a:rPr lang="hu-HU" dirty="0" smtClean="0"/>
              <a:t>Igénylendő</a:t>
            </a:r>
          </a:p>
          <a:p>
            <a:endParaRPr lang="hu-HU" dirty="0" smtClean="0"/>
          </a:p>
          <a:p>
            <a:r>
              <a:rPr lang="hu-HU" dirty="0" smtClean="0"/>
              <a:t>„több, mint egy zóna” + „helyettesítő példány nem indítható”: egyszeres fizikai hibák hatásának térítése?</a:t>
            </a:r>
          </a:p>
          <a:p>
            <a:pPr lvl="1"/>
            <a:r>
              <a:rPr lang="hu-HU" dirty="0" smtClean="0"/>
              <a:t>Tapasztalatok alapján ilyenek bőven vannak</a:t>
            </a:r>
          </a:p>
          <a:p>
            <a:pPr lvl="1"/>
            <a:r>
              <a:rPr lang="hu-HU" dirty="0" smtClean="0"/>
              <a:t>Hogy érdekesebb legyen: a </a:t>
            </a:r>
            <a:r>
              <a:rPr lang="hu-HU" dirty="0" err="1" smtClean="0"/>
              <a:t>deployment</a:t>
            </a:r>
            <a:r>
              <a:rPr lang="hu-HU" dirty="0" smtClean="0"/>
              <a:t> nem ismert!</a:t>
            </a:r>
          </a:p>
          <a:p>
            <a:pPr lvl="1"/>
            <a:endParaRPr lang="hu-HU" dirty="0"/>
          </a:p>
        </p:txBody>
      </p:sp>
    </p:spTree>
  </p:cSld>
  <p:clrMapOvr>
    <a:masterClrMapping/>
  </p:clrMapOvr>
  <p:transition advTm="10429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Motiváció</a:t>
            </a:r>
            <a:endParaRPr lang="hu-HU" dirty="0"/>
          </a:p>
        </p:txBody>
      </p:sp>
      <p:pic>
        <p:nvPicPr>
          <p:cNvPr id="4" name="Picture 7" descr="C:\Users\micskeiz\Pictures\Microsoft Clip Organizer\j043489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1571612"/>
            <a:ext cx="1373593" cy="1536707"/>
          </a:xfrm>
          <a:prstGeom prst="rect">
            <a:avLst/>
          </a:prstGeom>
          <a:noFill/>
        </p:spPr>
      </p:pic>
      <p:pic>
        <p:nvPicPr>
          <p:cNvPr id="5" name="Picture 4" descr="C:\Users\micskeiz\Pictures\Microsoft Clip Organizer\j043394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4214818"/>
            <a:ext cx="1714500" cy="1714500"/>
          </a:xfrm>
          <a:prstGeom prst="rect">
            <a:avLst/>
          </a:prstGeom>
          <a:noFill/>
        </p:spPr>
      </p:pic>
      <p:pic>
        <p:nvPicPr>
          <p:cNvPr id="8194" name="Picture 2" descr="C:\Users\ikocsis\AppData\Local\Microsoft\Windows\Temporary Internet Files\Content.IE5\HM16APFX\MCj0434843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1428736"/>
            <a:ext cx="1500198" cy="1500198"/>
          </a:xfrm>
          <a:prstGeom prst="rect">
            <a:avLst/>
          </a:prstGeom>
          <a:noFill/>
        </p:spPr>
      </p:pic>
      <p:pic>
        <p:nvPicPr>
          <p:cNvPr id="8197" name="Picture 5" descr="C:\Users\ikocsis\AppData\Local\Microsoft\Windows\Temporary Internet Files\Content.IE5\7JT3QNT4\MCj0426050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43306" y="4727641"/>
            <a:ext cx="1428760" cy="1487441"/>
          </a:xfrm>
          <a:prstGeom prst="rect">
            <a:avLst/>
          </a:prstGeom>
          <a:noFill/>
        </p:spPr>
      </p:pic>
      <p:pic>
        <p:nvPicPr>
          <p:cNvPr id="8198" name="Picture 6" descr="C:\Users\ikocsis\AppData\Local\Microsoft\Windows\Temporary Internet Files\Content.IE5\3TWDYZY8\MCj0432601000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472" y="3571876"/>
            <a:ext cx="928694" cy="928694"/>
          </a:xfrm>
          <a:prstGeom prst="rect">
            <a:avLst/>
          </a:prstGeom>
          <a:noFill/>
        </p:spPr>
      </p:pic>
      <p:pic>
        <p:nvPicPr>
          <p:cNvPr id="14" name="Picture 6" descr="C:\Users\ikocsis\AppData\Local\Microsoft\Windows\Temporary Internet Files\Content.IE5\3TWDYZY8\MCj0432601000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29058" y="3571876"/>
            <a:ext cx="928694" cy="928694"/>
          </a:xfrm>
          <a:prstGeom prst="rect">
            <a:avLst/>
          </a:prstGeom>
          <a:noFill/>
        </p:spPr>
      </p:pic>
      <p:grpSp>
        <p:nvGrpSpPr>
          <p:cNvPr id="3" name="Csoportba foglalás 15"/>
          <p:cNvGrpSpPr/>
          <p:nvPr/>
        </p:nvGrpSpPr>
        <p:grpSpPr>
          <a:xfrm>
            <a:off x="1785918" y="4857760"/>
            <a:ext cx="1636129" cy="1538363"/>
            <a:chOff x="1549733" y="4857760"/>
            <a:chExt cx="1636129" cy="1538363"/>
          </a:xfrm>
        </p:grpSpPr>
        <p:pic>
          <p:nvPicPr>
            <p:cNvPr id="9218" name="Picture 2" descr="C:\Users\ikocsis\AppData\Local\Microsoft\Windows\Temporary Internet Files\Content.IE5\HM16APFX\MCj04325910000[1]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549733" y="5143512"/>
              <a:ext cx="1636129" cy="1252611"/>
            </a:xfrm>
            <a:prstGeom prst="rect">
              <a:avLst/>
            </a:prstGeom>
            <a:noFill/>
          </p:spPr>
        </p:pic>
        <p:pic>
          <p:nvPicPr>
            <p:cNvPr id="9219" name="Picture 3" descr="C:\Users\ikocsis\AppData\Local\Microsoft\Windows\Temporary Internet Files\Content.IE5\7JT3QNT4\MPj04243880000[1]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798948" y="4857760"/>
              <a:ext cx="1201416" cy="789368"/>
            </a:xfrm>
            <a:prstGeom prst="rect">
              <a:avLst/>
            </a:prstGeom>
            <a:noFill/>
          </p:spPr>
        </p:pic>
      </p:grpSp>
      <p:grpSp>
        <p:nvGrpSpPr>
          <p:cNvPr id="6" name="Csoportba foglalás 17"/>
          <p:cNvGrpSpPr/>
          <p:nvPr/>
        </p:nvGrpSpPr>
        <p:grpSpPr>
          <a:xfrm>
            <a:off x="142844" y="4857760"/>
            <a:ext cx="1636129" cy="1538363"/>
            <a:chOff x="1549733" y="4857760"/>
            <a:chExt cx="1636129" cy="1538363"/>
          </a:xfrm>
        </p:grpSpPr>
        <p:pic>
          <p:nvPicPr>
            <p:cNvPr id="19" name="Picture 2" descr="C:\Users\ikocsis\AppData\Local\Microsoft\Windows\Temporary Internet Files\Content.IE5\HM16APFX\MCj04325910000[1]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549733" y="5143512"/>
              <a:ext cx="1636129" cy="1252611"/>
            </a:xfrm>
            <a:prstGeom prst="rect">
              <a:avLst/>
            </a:prstGeom>
            <a:noFill/>
          </p:spPr>
        </p:pic>
        <p:pic>
          <p:nvPicPr>
            <p:cNvPr id="20" name="Picture 3" descr="C:\Users\ikocsis\AppData\Local\Microsoft\Windows\Temporary Internet Files\Content.IE5\7JT3QNT4\MPj04243880000[1]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798948" y="4857760"/>
              <a:ext cx="1201416" cy="789368"/>
            </a:xfrm>
            <a:prstGeom prst="rect">
              <a:avLst/>
            </a:prstGeom>
            <a:noFill/>
          </p:spPr>
        </p:pic>
      </p:grpSp>
      <p:pic>
        <p:nvPicPr>
          <p:cNvPr id="21" name="Picture 6" descr="C:\Users\ikocsis\AppData\Local\Microsoft\Windows\Temporary Internet Files\Content.IE5\3TWDYZY8\MCj0432601000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14546" y="3571876"/>
            <a:ext cx="928694" cy="928694"/>
          </a:xfrm>
          <a:prstGeom prst="rect">
            <a:avLst/>
          </a:prstGeom>
          <a:noFill/>
        </p:spPr>
      </p:pic>
      <p:pic>
        <p:nvPicPr>
          <p:cNvPr id="22" name="Picture 2" descr="C:\Users\ikocsis\AppData\Local\Microsoft\Windows\Temporary Internet Files\Content.IE5\7JT3QNT4\MCj04259760000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23492" y="5500702"/>
            <a:ext cx="762888" cy="760411"/>
          </a:xfrm>
          <a:prstGeom prst="rect">
            <a:avLst/>
          </a:prstGeom>
          <a:noFill/>
        </p:spPr>
      </p:pic>
      <p:sp>
        <p:nvSpPr>
          <p:cNvPr id="27" name="Téglalap 26"/>
          <p:cNvSpPr/>
          <p:nvPr/>
        </p:nvSpPr>
        <p:spPr>
          <a:xfrm>
            <a:off x="214282" y="4714884"/>
            <a:ext cx="3214710" cy="1643074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18511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Hibrid számítási felhők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Amivel eddig foglalkoztunk: nyilvános felhők</a:t>
            </a:r>
          </a:p>
          <a:p>
            <a:endParaRPr lang="hu-HU" dirty="0" smtClean="0"/>
          </a:p>
          <a:p>
            <a:r>
              <a:rPr lang="hu-HU" dirty="0" smtClean="0"/>
              <a:t>Privát számítási felhők</a:t>
            </a:r>
          </a:p>
          <a:p>
            <a:pPr lvl="1"/>
            <a:r>
              <a:rPr lang="hu-HU" dirty="0" smtClean="0"/>
              <a:t>Szervezeten belüli IT funkciók: szolgáltatásként</a:t>
            </a:r>
          </a:p>
          <a:p>
            <a:pPr lvl="1"/>
            <a:r>
              <a:rPr lang="hu-HU" dirty="0" smtClean="0"/>
              <a:t>Intranet</a:t>
            </a:r>
          </a:p>
          <a:p>
            <a:pPr lvl="1"/>
            <a:r>
              <a:rPr lang="hu-HU" dirty="0" err="1" smtClean="0"/>
              <a:t>multi-tenacity</a:t>
            </a:r>
            <a:endParaRPr lang="hu-HU" dirty="0" smtClean="0"/>
          </a:p>
          <a:p>
            <a:pPr lvl="1"/>
            <a:r>
              <a:rPr lang="hu-HU" dirty="0" smtClean="0"/>
              <a:t>A koncepció </a:t>
            </a:r>
            <a:r>
              <a:rPr lang="hu-HU" i="1" dirty="0" smtClean="0"/>
              <a:t>nagyrészt</a:t>
            </a:r>
            <a:r>
              <a:rPr lang="hu-HU" dirty="0" smtClean="0"/>
              <a:t> ugyanaz</a:t>
            </a:r>
          </a:p>
          <a:p>
            <a:pPr lvl="2"/>
            <a:r>
              <a:rPr lang="hu-HU" dirty="0" smtClean="0"/>
              <a:t>Hasonló pl.: skálázás, </a:t>
            </a:r>
            <a:r>
              <a:rPr lang="hu-HU" dirty="0" err="1" smtClean="0"/>
              <a:t>on-demand</a:t>
            </a:r>
            <a:r>
              <a:rPr lang="hu-HU" dirty="0" smtClean="0"/>
              <a:t> használat</a:t>
            </a:r>
          </a:p>
          <a:p>
            <a:pPr lvl="2"/>
            <a:r>
              <a:rPr lang="hu-HU" dirty="0" smtClean="0"/>
              <a:t>Nem mindenképpen az: „végtelen erőforrások”, számlázás</a:t>
            </a:r>
          </a:p>
          <a:p>
            <a:pPr lvl="1"/>
            <a:r>
              <a:rPr lang="hu-HU" dirty="0" smtClean="0"/>
              <a:t>Mennyiben különbözik egy rendes </a:t>
            </a:r>
            <a:r>
              <a:rPr lang="hu-HU" dirty="0" err="1" smtClean="0"/>
              <a:t>virtualizált-automatizált-ITIL</a:t>
            </a:r>
            <a:r>
              <a:rPr lang="hu-HU" dirty="0" smtClean="0"/>
              <a:t>/MOF/*</a:t>
            </a:r>
            <a:r>
              <a:rPr lang="hu-HU" dirty="0" err="1" smtClean="0"/>
              <a:t>-támogatott</a:t>
            </a:r>
            <a:r>
              <a:rPr lang="hu-HU" dirty="0" smtClean="0"/>
              <a:t> környezettől?</a:t>
            </a:r>
          </a:p>
          <a:p>
            <a:pPr lvl="1"/>
            <a:endParaRPr lang="hu-HU" dirty="0" smtClean="0"/>
          </a:p>
          <a:p>
            <a:r>
              <a:rPr lang="hu-HU" dirty="0" smtClean="0"/>
              <a:t>Hibrid számítási felhők</a:t>
            </a:r>
          </a:p>
          <a:p>
            <a:pPr lvl="1"/>
            <a:r>
              <a:rPr lang="hu-HU" dirty="0" smtClean="0"/>
              <a:t>Integrált nyilvános + privát </a:t>
            </a:r>
            <a:r>
              <a:rPr lang="hu-HU" dirty="0" err="1" smtClean="0"/>
              <a:t>cloud</a:t>
            </a:r>
            <a:r>
              <a:rPr lang="hu-HU" dirty="0" smtClean="0"/>
              <a:t> alapú szolgáltatások</a:t>
            </a:r>
            <a:endParaRPr lang="hu-HU" dirty="0"/>
          </a:p>
        </p:txBody>
      </p:sp>
    </p:spTree>
  </p:cSld>
  <p:clrMapOvr>
    <a:masterClrMapping/>
  </p:clrMapOvr>
  <p:transition advTm="32692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Néhány további menedzsment-feladat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Telepítés-automatizáció</a:t>
            </a:r>
            <a:endParaRPr lang="hu-HU" dirty="0" smtClean="0"/>
          </a:p>
          <a:p>
            <a:pPr lvl="1"/>
            <a:r>
              <a:rPr lang="hu-HU" dirty="0" smtClean="0"/>
              <a:t>Lásd </a:t>
            </a:r>
            <a:r>
              <a:rPr lang="hu-HU" dirty="0" err="1" smtClean="0"/>
              <a:t>LinkedIn</a:t>
            </a:r>
            <a:r>
              <a:rPr lang="hu-HU" dirty="0" smtClean="0"/>
              <a:t> GLU!</a:t>
            </a:r>
          </a:p>
          <a:p>
            <a:pPr lvl="1"/>
            <a:r>
              <a:rPr lang="hu-HU" dirty="0" smtClean="0"/>
              <a:t>Chef</a:t>
            </a:r>
          </a:p>
          <a:p>
            <a:r>
              <a:rPr lang="hu-HU" dirty="0" smtClean="0"/>
              <a:t>Modellvezérelt </a:t>
            </a:r>
            <a:r>
              <a:rPr lang="hu-HU" dirty="0" err="1" smtClean="0"/>
              <a:t>újrakonfiguráció-tervezés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Logikai szintű monitorozási protokollok</a:t>
            </a:r>
          </a:p>
          <a:p>
            <a:endParaRPr lang="hu-HU" dirty="0" smtClean="0"/>
          </a:p>
          <a:p>
            <a:r>
              <a:rPr lang="hu-HU" dirty="0" smtClean="0"/>
              <a:t>…</a:t>
            </a:r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2123728" y="5085184"/>
            <a:ext cx="6840760" cy="1152128"/>
          </a:xfrm>
          <a:prstGeom prst="rect">
            <a:avLst/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3200" b="1" dirty="0" smtClean="0"/>
              <a:t>Önálló laboratórium, szakdolgozat, diplomaterv</a:t>
            </a:r>
            <a:endParaRPr lang="hu-HU" sz="3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Igény szerint néhány </a:t>
            </a:r>
            <a:r>
              <a:rPr lang="hu-HU" dirty="0" err="1" smtClean="0"/>
              <a:t>node</a:t>
            </a:r>
            <a:r>
              <a:rPr lang="hu-HU" dirty="0" smtClean="0"/>
              <a:t> indítása</a:t>
            </a:r>
          </a:p>
          <a:p>
            <a:r>
              <a:rPr lang="hu-HU" dirty="0" err="1" smtClean="0"/>
              <a:t>Hadoop</a:t>
            </a:r>
            <a:r>
              <a:rPr lang="hu-HU" dirty="0" smtClean="0"/>
              <a:t> rendszer automatikus összeállítása</a:t>
            </a:r>
          </a:p>
          <a:p>
            <a:pPr lvl="1"/>
            <a:r>
              <a:rPr lang="hu-HU" dirty="0" smtClean="0"/>
              <a:t>Chef</a:t>
            </a:r>
            <a:endParaRPr lang="en-US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u-HU" dirty="0" smtClean="0"/>
              <a:t> Automatikus konfigurálás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89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Források, linkek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hu-HU" sz="2000" dirty="0" err="1" smtClean="0"/>
              <a:t>Armbrust</a:t>
            </a:r>
            <a:r>
              <a:rPr lang="hu-HU" sz="2000" dirty="0" smtClean="0"/>
              <a:t>, M., Fox, A., Griffith, R., Joseph, A., Katz, R., </a:t>
            </a:r>
            <a:r>
              <a:rPr lang="hu-HU" sz="2000" dirty="0" err="1" smtClean="0"/>
              <a:t>Konwinski</a:t>
            </a:r>
            <a:r>
              <a:rPr lang="hu-HU" sz="2000" dirty="0" smtClean="0"/>
              <a:t>, A., et </a:t>
            </a:r>
            <a:r>
              <a:rPr lang="hu-HU" sz="2000" dirty="0" err="1" smtClean="0"/>
              <a:t>al</a:t>
            </a:r>
            <a:r>
              <a:rPr lang="hu-HU" sz="2000" dirty="0" smtClean="0"/>
              <a:t>. (2009). </a:t>
            </a:r>
            <a:r>
              <a:rPr lang="hu-HU" sz="2000" dirty="0" err="1" smtClean="0"/>
              <a:t>Above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Clouds</a:t>
            </a:r>
            <a:r>
              <a:rPr lang="hu-HU" sz="2000" dirty="0" smtClean="0"/>
              <a:t>: A Berkeley </a:t>
            </a:r>
            <a:r>
              <a:rPr lang="hu-HU" sz="2000" dirty="0" err="1" smtClean="0"/>
              <a:t>View</a:t>
            </a:r>
            <a:r>
              <a:rPr lang="hu-HU" sz="2000" dirty="0" smtClean="0"/>
              <a:t> of </a:t>
            </a:r>
            <a:r>
              <a:rPr lang="hu-HU" sz="2000" dirty="0" err="1" smtClean="0"/>
              <a:t>Cloud</a:t>
            </a:r>
            <a:r>
              <a:rPr lang="hu-HU" sz="2000" dirty="0" smtClean="0"/>
              <a:t> </a:t>
            </a:r>
            <a:r>
              <a:rPr lang="hu-HU" sz="2000" dirty="0" err="1" smtClean="0"/>
              <a:t>Computing</a:t>
            </a:r>
            <a:r>
              <a:rPr lang="hu-HU" sz="2000" dirty="0" smtClean="0"/>
              <a:t>. </a:t>
            </a:r>
            <a:r>
              <a:rPr lang="hu-HU" sz="2000" i="1" dirty="0" smtClean="0"/>
              <a:t>EECS </a:t>
            </a:r>
            <a:r>
              <a:rPr lang="hu-HU" sz="2000" i="1" dirty="0" err="1" smtClean="0"/>
              <a:t>Department</a:t>
            </a:r>
            <a:r>
              <a:rPr lang="hu-HU" sz="2000" i="1" dirty="0" smtClean="0"/>
              <a:t>, University of </a:t>
            </a:r>
            <a:r>
              <a:rPr lang="hu-HU" sz="2000" i="1" dirty="0" err="1" smtClean="0"/>
              <a:t>California</a:t>
            </a:r>
            <a:r>
              <a:rPr lang="hu-HU" sz="2000" i="1" dirty="0" smtClean="0"/>
              <a:t>, Berkeley, </a:t>
            </a:r>
            <a:r>
              <a:rPr lang="hu-HU" sz="2000" i="1" dirty="0" err="1" smtClean="0"/>
              <a:t>Tech</a:t>
            </a:r>
            <a:r>
              <a:rPr lang="hu-HU" sz="2000" i="1" dirty="0" smtClean="0"/>
              <a:t>. </a:t>
            </a:r>
            <a:r>
              <a:rPr lang="hu-HU" sz="2000" i="1" dirty="0" err="1" smtClean="0"/>
              <a:t>Rep</a:t>
            </a:r>
            <a:r>
              <a:rPr lang="hu-HU" sz="2000" i="1" dirty="0" smtClean="0"/>
              <a:t>. UCB/EECS-2009-28</a:t>
            </a:r>
            <a:r>
              <a:rPr lang="hu-HU" sz="2000" dirty="0" smtClean="0"/>
              <a:t>.</a:t>
            </a:r>
          </a:p>
          <a:p>
            <a:pPr marL="514350" indent="-514350"/>
            <a:r>
              <a:rPr lang="hu-HU" sz="2000" dirty="0" err="1" smtClean="0"/>
              <a:t>Youseff</a:t>
            </a:r>
            <a:r>
              <a:rPr lang="hu-HU" sz="2000" dirty="0" smtClean="0"/>
              <a:t>, L., </a:t>
            </a:r>
            <a:r>
              <a:rPr lang="hu-HU" sz="2000" dirty="0" err="1" smtClean="0"/>
              <a:t>Butrico</a:t>
            </a:r>
            <a:r>
              <a:rPr lang="hu-HU" sz="2000" dirty="0" smtClean="0"/>
              <a:t>, M., &amp; Da Silva, D. (2008). </a:t>
            </a:r>
            <a:r>
              <a:rPr lang="hu-HU" sz="2000" dirty="0" err="1" smtClean="0"/>
              <a:t>Toward</a:t>
            </a:r>
            <a:r>
              <a:rPr lang="hu-HU" sz="2000" dirty="0" smtClean="0"/>
              <a:t> a </a:t>
            </a:r>
            <a:r>
              <a:rPr lang="hu-HU" sz="2000" dirty="0" err="1" smtClean="0"/>
              <a:t>Unified</a:t>
            </a:r>
            <a:r>
              <a:rPr lang="hu-HU" sz="2000" dirty="0" smtClean="0"/>
              <a:t> </a:t>
            </a:r>
            <a:r>
              <a:rPr lang="hu-HU" sz="2000" dirty="0" err="1" smtClean="0"/>
              <a:t>Ontology</a:t>
            </a:r>
            <a:r>
              <a:rPr lang="hu-HU" sz="2000" dirty="0" smtClean="0"/>
              <a:t> of </a:t>
            </a:r>
            <a:r>
              <a:rPr lang="hu-HU" sz="2000" dirty="0" err="1" smtClean="0"/>
              <a:t>Cloud</a:t>
            </a:r>
            <a:r>
              <a:rPr lang="hu-HU" sz="2000" dirty="0" smtClean="0"/>
              <a:t> </a:t>
            </a:r>
            <a:r>
              <a:rPr lang="hu-HU" sz="2000" dirty="0" err="1" smtClean="0"/>
              <a:t>Computing</a:t>
            </a:r>
            <a:r>
              <a:rPr lang="hu-HU" sz="2000" dirty="0" smtClean="0"/>
              <a:t>. </a:t>
            </a:r>
            <a:r>
              <a:rPr lang="hu-HU" sz="2000" dirty="0" err="1" smtClean="0"/>
              <a:t>In</a:t>
            </a:r>
            <a:r>
              <a:rPr lang="hu-HU" sz="2000" dirty="0" smtClean="0"/>
              <a:t> </a:t>
            </a:r>
            <a:r>
              <a:rPr lang="hu-HU" sz="2000" i="1" dirty="0" smtClean="0"/>
              <a:t>2008 </a:t>
            </a:r>
            <a:r>
              <a:rPr lang="hu-HU" sz="2000" i="1" dirty="0" err="1" smtClean="0"/>
              <a:t>Grid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Computing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Environments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Workshop</a:t>
            </a:r>
            <a:r>
              <a:rPr lang="hu-HU" sz="2000" dirty="0" smtClean="0"/>
              <a:t> (pp. 1-10).</a:t>
            </a:r>
          </a:p>
          <a:p>
            <a:pPr marL="514350" indent="-514350"/>
            <a:r>
              <a:rPr lang="hu-HU" sz="2000" dirty="0" err="1" smtClean="0"/>
              <a:t>Vaquero</a:t>
            </a:r>
            <a:r>
              <a:rPr lang="hu-HU" sz="2000" dirty="0" smtClean="0"/>
              <a:t>, L. M., </a:t>
            </a:r>
            <a:r>
              <a:rPr lang="hu-HU" sz="2000" dirty="0" err="1" smtClean="0"/>
              <a:t>Rodero-Merino</a:t>
            </a:r>
            <a:r>
              <a:rPr lang="hu-HU" sz="2000" dirty="0" smtClean="0"/>
              <a:t>, L., </a:t>
            </a:r>
            <a:r>
              <a:rPr lang="hu-HU" sz="2000" dirty="0" err="1" smtClean="0"/>
              <a:t>Caceres</a:t>
            </a:r>
            <a:r>
              <a:rPr lang="hu-HU" sz="2000" dirty="0" smtClean="0"/>
              <a:t>, J., &amp; Lindner, M. (2008). A </a:t>
            </a:r>
            <a:r>
              <a:rPr lang="hu-HU" sz="2000" dirty="0" err="1" smtClean="0"/>
              <a:t>break</a:t>
            </a:r>
            <a:r>
              <a:rPr lang="hu-HU" sz="2000" dirty="0" smtClean="0"/>
              <a:t> </a:t>
            </a:r>
            <a:r>
              <a:rPr lang="hu-HU" sz="2000" dirty="0" err="1" smtClean="0"/>
              <a:t>in</a:t>
            </a:r>
            <a:r>
              <a:rPr lang="hu-HU" sz="2000" dirty="0" smtClean="0"/>
              <a:t> </a:t>
            </a:r>
            <a:r>
              <a:rPr lang="hu-HU" sz="2000" dirty="0" err="1" smtClean="0"/>
              <a:t>the</a:t>
            </a:r>
            <a:r>
              <a:rPr lang="hu-HU" sz="2000" dirty="0" smtClean="0"/>
              <a:t> </a:t>
            </a:r>
            <a:r>
              <a:rPr lang="hu-HU" sz="2000" dirty="0" err="1" smtClean="0"/>
              <a:t>clouds</a:t>
            </a:r>
            <a:r>
              <a:rPr lang="hu-HU" sz="2000" dirty="0" smtClean="0"/>
              <a:t>: </a:t>
            </a:r>
            <a:r>
              <a:rPr lang="hu-HU" sz="2000" dirty="0" err="1" smtClean="0"/>
              <a:t>towards</a:t>
            </a:r>
            <a:r>
              <a:rPr lang="hu-HU" sz="2000" dirty="0" smtClean="0"/>
              <a:t> </a:t>
            </a:r>
            <a:r>
              <a:rPr lang="hu-HU" sz="2000" dirty="0" err="1" smtClean="0"/>
              <a:t>a</a:t>
            </a:r>
            <a:r>
              <a:rPr lang="hu-HU" sz="2000" dirty="0" smtClean="0"/>
              <a:t> </a:t>
            </a:r>
            <a:r>
              <a:rPr lang="hu-HU" sz="2000" dirty="0" err="1" smtClean="0"/>
              <a:t>cloud</a:t>
            </a:r>
            <a:r>
              <a:rPr lang="hu-HU" sz="2000" dirty="0" smtClean="0"/>
              <a:t> </a:t>
            </a:r>
            <a:r>
              <a:rPr lang="hu-HU" sz="2000" dirty="0" err="1" smtClean="0"/>
              <a:t>definition</a:t>
            </a:r>
            <a:r>
              <a:rPr lang="hu-HU" sz="2000" dirty="0" smtClean="0"/>
              <a:t>. </a:t>
            </a:r>
            <a:r>
              <a:rPr lang="hu-HU" sz="2000" i="1" dirty="0" smtClean="0"/>
              <a:t>ACM SIGCOMM Computer </a:t>
            </a:r>
            <a:r>
              <a:rPr lang="hu-HU" sz="2000" i="1" dirty="0" err="1" smtClean="0"/>
              <a:t>Communication</a:t>
            </a:r>
            <a:r>
              <a:rPr lang="hu-HU" sz="2000" i="1" dirty="0" smtClean="0"/>
              <a:t> </a:t>
            </a:r>
            <a:r>
              <a:rPr lang="hu-HU" sz="2000" i="1" dirty="0" err="1" smtClean="0"/>
              <a:t>Review</a:t>
            </a:r>
            <a:r>
              <a:rPr lang="hu-HU" sz="2000" dirty="0" smtClean="0"/>
              <a:t>, </a:t>
            </a:r>
            <a:r>
              <a:rPr lang="hu-HU" sz="2000" i="1" dirty="0" smtClean="0"/>
              <a:t>39</a:t>
            </a:r>
            <a:r>
              <a:rPr lang="hu-HU" sz="2000" dirty="0" smtClean="0"/>
              <a:t>(1), 50-55.</a:t>
            </a:r>
          </a:p>
          <a:p>
            <a:pPr marL="514350" indent="-514350"/>
            <a:r>
              <a:rPr lang="hu-HU" sz="2000" dirty="0" smtClean="0"/>
              <a:t>Felhős ég az IT felett – Bevezetés a számítási felhők világába: </a:t>
            </a:r>
            <a:r>
              <a:rPr lang="hu-HU" sz="2000" dirty="0" smtClean="0">
                <a:hlinkClick r:id="rId3"/>
              </a:rPr>
              <a:t>http://lepenyet.spaces.live.com/Blog/cns!8A601C211789FCC8!4673.entry</a:t>
            </a:r>
            <a:endParaRPr lang="hu-HU" sz="2000" dirty="0" smtClean="0">
              <a:hlinkClick r:id="rId4"/>
            </a:endParaRPr>
          </a:p>
          <a:p>
            <a:pPr marL="514350" indent="-514350"/>
            <a:r>
              <a:rPr lang="hu-HU" sz="2000" dirty="0" smtClean="0"/>
              <a:t>Felhős ég az IT felett – Bevezetés a számítási felhők világába - 2: </a:t>
            </a:r>
            <a:r>
              <a:rPr lang="hu-HU" sz="2000" dirty="0" smtClean="0">
                <a:hlinkClick r:id="rId4"/>
              </a:rPr>
              <a:t>http://lepenyet.spaces.live.com/blog/cns!8A601C211789FCC8!4679.entry</a:t>
            </a:r>
            <a:endParaRPr lang="hu-HU" sz="2000" dirty="0" smtClean="0"/>
          </a:p>
          <a:p>
            <a:pPr marL="514350" indent="-514350"/>
            <a:r>
              <a:rPr lang="hu-HU" sz="2000" dirty="0" smtClean="0"/>
              <a:t>NIST </a:t>
            </a:r>
            <a:r>
              <a:rPr lang="hu-HU" sz="2000" dirty="0" err="1" smtClean="0"/>
              <a:t>Cloud</a:t>
            </a:r>
            <a:r>
              <a:rPr lang="hu-HU" sz="2000" dirty="0" smtClean="0"/>
              <a:t> </a:t>
            </a:r>
            <a:r>
              <a:rPr lang="hu-HU" sz="2000" dirty="0" err="1" smtClean="0"/>
              <a:t>Computing</a:t>
            </a:r>
            <a:r>
              <a:rPr lang="hu-HU" sz="2000" dirty="0" smtClean="0"/>
              <a:t> definíció (</a:t>
            </a:r>
            <a:r>
              <a:rPr lang="hu-HU" sz="2000" dirty="0"/>
              <a:t>SP 800-145):</a:t>
            </a:r>
            <a:br>
              <a:rPr lang="hu-HU" sz="2000" dirty="0"/>
            </a:br>
            <a:r>
              <a:rPr lang="hu-HU" sz="2000" dirty="0">
                <a:hlinkClick r:id="rId5"/>
              </a:rPr>
              <a:t>http://</a:t>
            </a:r>
            <a:r>
              <a:rPr lang="hu-HU" sz="2000" dirty="0" smtClean="0">
                <a:hlinkClick r:id="rId5"/>
              </a:rPr>
              <a:t>csrc.nist.gov/publications/nistpubs/800-145/SP800-145.pdf</a:t>
            </a:r>
            <a:r>
              <a:rPr lang="hu-HU" sz="2000" dirty="0" smtClean="0"/>
              <a:t> </a:t>
            </a:r>
          </a:p>
          <a:p>
            <a:pPr marL="514350" indent="-514350">
              <a:buNone/>
            </a:pPr>
            <a:endParaRPr lang="hu-HU" sz="2000" dirty="0" smtClean="0"/>
          </a:p>
          <a:p>
            <a:pPr marL="514350" indent="-514350">
              <a:buFont typeface="+mj-lt"/>
              <a:buAutoNum type="arabicPeriod"/>
            </a:pPr>
            <a:endParaRPr lang="hu-HU" sz="2000" dirty="0"/>
          </a:p>
        </p:txBody>
      </p:sp>
    </p:spTree>
  </p:cSld>
  <p:clrMapOvr>
    <a:masterClrMapping/>
  </p:clrMapOvr>
  <p:transition advTm="60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Források, linkek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u-HU" sz="2000" dirty="0" err="1" smtClean="0"/>
              <a:t>Google</a:t>
            </a:r>
            <a:r>
              <a:rPr lang="hu-HU" sz="2000" dirty="0" smtClean="0"/>
              <a:t> </a:t>
            </a:r>
            <a:r>
              <a:rPr lang="hu-HU" sz="2000" dirty="0" err="1" smtClean="0"/>
              <a:t>Apps</a:t>
            </a:r>
            <a:r>
              <a:rPr lang="hu-HU" sz="2000" dirty="0" smtClean="0"/>
              <a:t>: </a:t>
            </a:r>
            <a:r>
              <a:rPr lang="hu-HU" sz="2000" dirty="0" smtClean="0">
                <a:hlinkClick r:id="rId3"/>
              </a:rPr>
              <a:t>http://www.google.com/apps/intl/en/business/index.html</a:t>
            </a:r>
            <a:endParaRPr lang="hu-HU" sz="2000" dirty="0" smtClean="0"/>
          </a:p>
          <a:p>
            <a:r>
              <a:rPr lang="hu-HU" sz="2000" dirty="0" err="1" smtClean="0"/>
              <a:t>Salesforce</a:t>
            </a:r>
            <a:r>
              <a:rPr lang="hu-HU" sz="2000" dirty="0" smtClean="0"/>
              <a:t>: </a:t>
            </a:r>
            <a:r>
              <a:rPr lang="hu-HU" sz="2000" dirty="0" smtClean="0">
                <a:hlinkClick r:id="rId4"/>
              </a:rPr>
              <a:t>http://www.salesforce.com/</a:t>
            </a:r>
            <a:endParaRPr lang="hu-HU" sz="2000" dirty="0" smtClean="0"/>
          </a:p>
          <a:p>
            <a:r>
              <a:rPr lang="hu-HU" sz="2000" dirty="0" err="1" smtClean="0"/>
              <a:t>LotusLive</a:t>
            </a:r>
            <a:r>
              <a:rPr lang="hu-HU" sz="2000" dirty="0" smtClean="0"/>
              <a:t>: </a:t>
            </a:r>
            <a:r>
              <a:rPr lang="hu-HU" sz="2000" dirty="0" smtClean="0">
                <a:hlinkClick r:id="rId5"/>
              </a:rPr>
              <a:t>https://www.lotuslive.com/en/</a:t>
            </a:r>
            <a:endParaRPr lang="hu-HU" sz="2000" dirty="0" smtClean="0"/>
          </a:p>
          <a:p>
            <a:r>
              <a:rPr lang="hu-HU" sz="2000" dirty="0" smtClean="0"/>
              <a:t>Microsoft BPOS: </a:t>
            </a:r>
            <a:r>
              <a:rPr lang="hu-HU" sz="2000" dirty="0" smtClean="0">
                <a:hlinkClick r:id="rId6"/>
              </a:rPr>
              <a:t>http://www.microsoft.com/online/products.mspx</a:t>
            </a:r>
            <a:endParaRPr lang="hu-HU" sz="2000" dirty="0" smtClean="0"/>
          </a:p>
          <a:p>
            <a:r>
              <a:rPr lang="hu-HU" sz="2000" dirty="0" smtClean="0"/>
              <a:t>Windows </a:t>
            </a:r>
            <a:r>
              <a:rPr lang="hu-HU" sz="2000" dirty="0" err="1" smtClean="0"/>
              <a:t>Azure</a:t>
            </a:r>
            <a:r>
              <a:rPr lang="hu-HU" sz="2000" dirty="0" smtClean="0"/>
              <a:t> Platform: </a:t>
            </a:r>
            <a:r>
              <a:rPr lang="hu-HU" sz="2000" dirty="0" smtClean="0">
                <a:hlinkClick r:id="rId7"/>
              </a:rPr>
              <a:t>http://www.microsoft.com/windowsazure/</a:t>
            </a:r>
            <a:endParaRPr lang="hu-HU" sz="2000" dirty="0" smtClean="0"/>
          </a:p>
          <a:p>
            <a:r>
              <a:rPr lang="hu-HU" sz="2000" dirty="0" smtClean="0"/>
              <a:t>Amazon </a:t>
            </a:r>
            <a:r>
              <a:rPr lang="hu-HU" sz="2000" dirty="0" err="1" smtClean="0"/>
              <a:t>Elastic</a:t>
            </a:r>
            <a:r>
              <a:rPr lang="hu-HU" sz="2000" dirty="0" smtClean="0"/>
              <a:t> </a:t>
            </a:r>
            <a:r>
              <a:rPr lang="hu-HU" sz="2000" dirty="0" err="1" smtClean="0"/>
              <a:t>MapReduce</a:t>
            </a:r>
            <a:r>
              <a:rPr lang="hu-HU" sz="2000" dirty="0" smtClean="0"/>
              <a:t>: </a:t>
            </a:r>
            <a:r>
              <a:rPr lang="hu-HU" sz="2000" dirty="0" smtClean="0">
                <a:hlinkClick r:id="rId8"/>
              </a:rPr>
              <a:t>http://aws.amazon.com/elasticmapreduce/</a:t>
            </a:r>
            <a:endParaRPr lang="hu-HU" sz="2000" dirty="0" smtClean="0"/>
          </a:p>
          <a:p>
            <a:r>
              <a:rPr lang="hu-HU" sz="2000" dirty="0" smtClean="0"/>
              <a:t>Amazon EC2: </a:t>
            </a:r>
            <a:r>
              <a:rPr lang="hu-HU" sz="2000" dirty="0" smtClean="0">
                <a:hlinkClick r:id="rId9"/>
              </a:rPr>
              <a:t>http://aws.amazon.com/ec2/</a:t>
            </a:r>
            <a:endParaRPr lang="hu-HU" sz="2000" dirty="0" smtClean="0"/>
          </a:p>
          <a:p>
            <a:r>
              <a:rPr lang="hu-HU" sz="2000" dirty="0" smtClean="0"/>
              <a:t>IBM </a:t>
            </a:r>
            <a:r>
              <a:rPr lang="hu-HU" sz="2000" dirty="0" err="1" smtClean="0"/>
              <a:t>Computing</a:t>
            </a:r>
            <a:r>
              <a:rPr lang="hu-HU" sz="2000" dirty="0" smtClean="0"/>
              <a:t> </a:t>
            </a:r>
            <a:r>
              <a:rPr lang="hu-HU" sz="2000" dirty="0" err="1" smtClean="0"/>
              <a:t>on</a:t>
            </a:r>
            <a:r>
              <a:rPr lang="hu-HU" sz="2000" dirty="0" smtClean="0"/>
              <a:t> </a:t>
            </a:r>
            <a:r>
              <a:rPr lang="hu-HU" sz="2000" dirty="0" err="1" smtClean="0"/>
              <a:t>Demand</a:t>
            </a:r>
            <a:r>
              <a:rPr lang="hu-HU" sz="2000" dirty="0" smtClean="0"/>
              <a:t>: </a:t>
            </a:r>
            <a:r>
              <a:rPr lang="hu-HU" sz="2000" dirty="0" smtClean="0">
                <a:hlinkClick r:id="rId10"/>
              </a:rPr>
              <a:t>http://www-03.ibm.com/</a:t>
            </a:r>
            <a:r>
              <a:rPr lang="hu-HU" sz="2000" dirty="0" err="1" smtClean="0">
                <a:hlinkClick r:id="rId10"/>
              </a:rPr>
              <a:t>systems</a:t>
            </a:r>
            <a:r>
              <a:rPr lang="hu-HU" sz="2000" dirty="0" smtClean="0">
                <a:hlinkClick r:id="rId10"/>
              </a:rPr>
              <a:t>/</a:t>
            </a:r>
            <a:r>
              <a:rPr lang="hu-HU" sz="2000" dirty="0" err="1" smtClean="0">
                <a:hlinkClick r:id="rId10"/>
              </a:rPr>
              <a:t>deepcomputing</a:t>
            </a:r>
            <a:r>
              <a:rPr lang="hu-HU" sz="2000" dirty="0" smtClean="0">
                <a:hlinkClick r:id="rId10"/>
              </a:rPr>
              <a:t>/</a:t>
            </a:r>
            <a:r>
              <a:rPr lang="hu-HU" sz="2000" dirty="0" err="1" smtClean="0">
                <a:hlinkClick r:id="rId10"/>
              </a:rPr>
              <a:t>cod</a:t>
            </a:r>
            <a:r>
              <a:rPr lang="hu-HU" sz="2000" dirty="0" smtClean="0">
                <a:hlinkClick r:id="rId10"/>
              </a:rPr>
              <a:t>/</a:t>
            </a:r>
            <a:endParaRPr lang="hu-HU" sz="2000" dirty="0" smtClean="0"/>
          </a:p>
          <a:p>
            <a:r>
              <a:rPr lang="hu-HU" sz="2000" dirty="0" smtClean="0"/>
              <a:t>Amazon RDS: </a:t>
            </a:r>
            <a:r>
              <a:rPr lang="hu-HU" sz="2000" dirty="0" smtClean="0">
                <a:hlinkClick r:id="rId11"/>
              </a:rPr>
              <a:t>http://aws.amazon.com/rds/</a:t>
            </a:r>
            <a:endParaRPr lang="hu-HU" sz="2000" dirty="0" smtClean="0"/>
          </a:p>
          <a:p>
            <a:r>
              <a:rPr lang="hu-HU" sz="2000" dirty="0" smtClean="0"/>
              <a:t>SQL </a:t>
            </a:r>
            <a:r>
              <a:rPr lang="hu-HU" sz="2000" dirty="0" err="1" smtClean="0"/>
              <a:t>Azure</a:t>
            </a:r>
            <a:r>
              <a:rPr lang="hu-HU" sz="2000" dirty="0" smtClean="0"/>
              <a:t>: </a:t>
            </a:r>
            <a:r>
              <a:rPr lang="hu-HU" sz="2000" dirty="0" smtClean="0">
                <a:hlinkClick r:id="rId12"/>
              </a:rPr>
              <a:t>http://www.microsoft.com/windowsazure/sqlazure/</a:t>
            </a:r>
            <a:endParaRPr lang="hu-HU" sz="2000" dirty="0" smtClean="0"/>
          </a:p>
          <a:p>
            <a:pPr>
              <a:buNone/>
            </a:pPr>
            <a:endParaRPr lang="hu-HU" sz="2000" dirty="0" smtClean="0"/>
          </a:p>
          <a:p>
            <a:endParaRPr lang="hu-HU" sz="2000" dirty="0" smtClean="0"/>
          </a:p>
          <a:p>
            <a:endParaRPr lang="hu-HU" sz="2000" dirty="0" smtClean="0"/>
          </a:p>
          <a:p>
            <a:endParaRPr lang="hu-H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Források, linkek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Dispelling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vapor</a:t>
            </a:r>
            <a:r>
              <a:rPr lang="hu-HU" dirty="0" smtClean="0"/>
              <a:t> </a:t>
            </a:r>
            <a:r>
              <a:rPr lang="hu-HU" dirty="0" err="1" smtClean="0"/>
              <a:t>around</a:t>
            </a:r>
            <a:r>
              <a:rPr lang="hu-HU" dirty="0" smtClean="0"/>
              <a:t> </a:t>
            </a:r>
            <a:r>
              <a:rPr lang="hu-HU" dirty="0" err="1" smtClean="0"/>
              <a:t>cloud</a:t>
            </a:r>
            <a:r>
              <a:rPr lang="hu-HU" dirty="0" smtClean="0"/>
              <a:t> </a:t>
            </a:r>
            <a:r>
              <a:rPr lang="hu-HU" dirty="0" err="1" smtClean="0"/>
              <a:t>computing</a:t>
            </a:r>
            <a:r>
              <a:rPr lang="hu-HU" dirty="0" smtClean="0"/>
              <a:t>, </a:t>
            </a:r>
            <a:r>
              <a:rPr lang="hu-HU" dirty="0" smtClean="0">
                <a:hlinkClick r:id="rId3"/>
              </a:rPr>
              <a:t>ftp://ftp.software.ibm.com/common/ssi/sa/wh/n/ciw03062usen/CIW03062USEN.PDF</a:t>
            </a:r>
            <a:endParaRPr lang="hu-HU" dirty="0" smtClean="0"/>
          </a:p>
          <a:p>
            <a:endParaRPr lang="hu-HU" dirty="0" smtClean="0"/>
          </a:p>
          <a:p>
            <a:r>
              <a:rPr lang="en-US" dirty="0" err="1" smtClean="0"/>
              <a:t>Saridakis</a:t>
            </a:r>
            <a:r>
              <a:rPr lang="en-US" dirty="0" smtClean="0"/>
              <a:t>, T. (2002). A system of patterns for fault tolerance. In </a:t>
            </a:r>
            <a:r>
              <a:rPr lang="en-US" i="1" dirty="0" smtClean="0"/>
              <a:t>Proceedings of the 7th European Conference on Pattern Languages of Programs (</a:t>
            </a:r>
            <a:r>
              <a:rPr lang="en-US" i="1" dirty="0" err="1" smtClean="0"/>
              <a:t>EuroPLoP</a:t>
            </a:r>
            <a:r>
              <a:rPr lang="en-US" i="1" dirty="0" smtClean="0"/>
              <a:t>)</a:t>
            </a:r>
            <a:r>
              <a:rPr lang="en-US" dirty="0" smtClean="0"/>
              <a:t> (p. 535–582).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Klasszikus </a:t>
            </a:r>
            <a:r>
              <a:rPr lang="hu-HU" dirty="0" err="1" smtClean="0"/>
              <a:t>architekturális</a:t>
            </a:r>
            <a:r>
              <a:rPr lang="hu-HU" dirty="0" smtClean="0"/>
              <a:t> modellezés</a:t>
            </a:r>
            <a:endParaRPr lang="hu-HU" dirty="0"/>
          </a:p>
        </p:txBody>
      </p:sp>
      <p:pic>
        <p:nvPicPr>
          <p:cNvPr id="1239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928670"/>
            <a:ext cx="7234246" cy="517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Lekerekített téglalap feliratnak 17"/>
          <p:cNvSpPr/>
          <p:nvPr/>
        </p:nvSpPr>
        <p:spPr>
          <a:xfrm>
            <a:off x="142844" y="857232"/>
            <a:ext cx="5797308" cy="1428760"/>
          </a:xfrm>
          <a:prstGeom prst="wedgeRoundRectCallout">
            <a:avLst>
              <a:gd name="adj1" fmla="val 57810"/>
              <a:gd name="adj2" fmla="val 54438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hu-HU" sz="2400" dirty="0" smtClean="0">
                <a:solidFill>
                  <a:schemeClr val="bg1"/>
                </a:solidFill>
              </a:rPr>
              <a:t> (ált.) külső (hálózati (elérésű)) szolgáltatás</a:t>
            </a:r>
          </a:p>
          <a:p>
            <a:pPr>
              <a:buFontTx/>
              <a:buChar char="-"/>
            </a:pPr>
            <a:r>
              <a:rPr lang="hu-HU" sz="2400" dirty="0" smtClean="0">
                <a:solidFill>
                  <a:schemeClr val="bg1"/>
                </a:solidFill>
              </a:rPr>
              <a:t> felépítés: lényegtelen vagy ismeretlen</a:t>
            </a:r>
          </a:p>
          <a:p>
            <a:pPr>
              <a:buFontTx/>
              <a:buChar char="-"/>
            </a:pPr>
            <a:r>
              <a:rPr lang="hu-HU" sz="2400" dirty="0" smtClean="0">
                <a:solidFill>
                  <a:schemeClr val="bg1"/>
                </a:solidFill>
              </a:rPr>
              <a:t> méret/bonyolultság: nem triviális</a:t>
            </a:r>
          </a:p>
        </p:txBody>
      </p:sp>
    </p:spTree>
  </p:cSld>
  <p:clrMapOvr>
    <a:masterClrMapping/>
  </p:clrMapOvr>
  <p:transition advTm="6263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 van ma a „felhőben”?</a:t>
            </a:r>
            <a:endParaRPr lang="hu-HU" dirty="0"/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6050" y="1714488"/>
            <a:ext cx="3253491" cy="2489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ekerekített téglalap feliratnak 4"/>
          <p:cNvSpPr/>
          <p:nvPr/>
        </p:nvSpPr>
        <p:spPr>
          <a:xfrm>
            <a:off x="2000232" y="785794"/>
            <a:ext cx="2071702" cy="1000132"/>
          </a:xfrm>
          <a:prstGeom prst="wedgeRoundRectCallout">
            <a:avLst>
              <a:gd name="adj1" fmla="val 73116"/>
              <a:gd name="adj2" fmla="val 50438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 smtClean="0">
                <a:solidFill>
                  <a:schemeClr val="bg1"/>
                </a:solidFill>
              </a:rPr>
              <a:t>Virtuális gép 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(Amazon EC2)</a:t>
            </a:r>
          </a:p>
        </p:txBody>
      </p:sp>
      <p:sp>
        <p:nvSpPr>
          <p:cNvPr id="6" name="Lekerekített téglalap feliratnak 5"/>
          <p:cNvSpPr/>
          <p:nvPr/>
        </p:nvSpPr>
        <p:spPr>
          <a:xfrm>
            <a:off x="6143636" y="3786190"/>
            <a:ext cx="2857488" cy="1000132"/>
          </a:xfrm>
          <a:prstGeom prst="wedgeRoundRectCallout">
            <a:avLst>
              <a:gd name="adj1" fmla="val -62493"/>
              <a:gd name="adj2" fmla="val -53370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 smtClean="0">
                <a:solidFill>
                  <a:schemeClr val="bg1"/>
                </a:solidFill>
              </a:rPr>
              <a:t>Alkalmazásszerver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(</a:t>
            </a:r>
            <a:r>
              <a:rPr lang="hu-HU" sz="2400" dirty="0" err="1" smtClean="0">
                <a:solidFill>
                  <a:schemeClr val="bg1"/>
                </a:solidFill>
              </a:rPr>
              <a:t>Google</a:t>
            </a:r>
            <a:r>
              <a:rPr lang="hu-HU" sz="2400" dirty="0" smtClean="0">
                <a:solidFill>
                  <a:schemeClr val="bg1"/>
                </a:solidFill>
              </a:rPr>
              <a:t> </a:t>
            </a:r>
            <a:r>
              <a:rPr lang="hu-HU" sz="2400" dirty="0" err="1" smtClean="0">
                <a:solidFill>
                  <a:schemeClr val="bg1"/>
                </a:solidFill>
              </a:rPr>
              <a:t>App</a:t>
            </a:r>
            <a:r>
              <a:rPr lang="hu-HU" sz="2400" dirty="0" smtClean="0">
                <a:solidFill>
                  <a:schemeClr val="bg1"/>
                </a:solidFill>
              </a:rPr>
              <a:t> </a:t>
            </a:r>
            <a:r>
              <a:rPr lang="hu-HU" sz="2400" dirty="0" err="1" smtClean="0">
                <a:solidFill>
                  <a:schemeClr val="bg1"/>
                </a:solidFill>
              </a:rPr>
              <a:t>Engine</a:t>
            </a:r>
            <a:r>
              <a:rPr lang="hu-HU" sz="2400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7" name="Lekerekített téglalap feliratnak 6"/>
          <p:cNvSpPr/>
          <p:nvPr/>
        </p:nvSpPr>
        <p:spPr>
          <a:xfrm>
            <a:off x="428596" y="3571876"/>
            <a:ext cx="1714512" cy="1000132"/>
          </a:xfrm>
          <a:prstGeom prst="wedgeRoundRectCallout">
            <a:avLst>
              <a:gd name="adj1" fmla="val 80033"/>
              <a:gd name="adj2" fmla="val -40989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 smtClean="0">
                <a:solidFill>
                  <a:schemeClr val="bg1"/>
                </a:solidFill>
              </a:rPr>
              <a:t>Alkalmazás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(</a:t>
            </a:r>
            <a:r>
              <a:rPr lang="hu-HU" sz="2400" dirty="0" err="1" smtClean="0">
                <a:solidFill>
                  <a:schemeClr val="bg1"/>
                </a:solidFill>
              </a:rPr>
              <a:t>LotusLive</a:t>
            </a:r>
            <a:r>
              <a:rPr lang="hu-HU" sz="2400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8" name="Lekerekített téglalap feliratnak 7"/>
          <p:cNvSpPr/>
          <p:nvPr/>
        </p:nvSpPr>
        <p:spPr>
          <a:xfrm>
            <a:off x="6500826" y="857232"/>
            <a:ext cx="2071702" cy="1000132"/>
          </a:xfrm>
          <a:prstGeom prst="wedgeRoundRectCallout">
            <a:avLst>
              <a:gd name="adj1" fmla="val -83664"/>
              <a:gd name="adj2" fmla="val 60915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 smtClean="0">
                <a:solidFill>
                  <a:schemeClr val="bg1"/>
                </a:solidFill>
              </a:rPr>
              <a:t>Adatbázis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(Amazon RDS)</a:t>
            </a:r>
          </a:p>
        </p:txBody>
      </p:sp>
      <p:sp>
        <p:nvSpPr>
          <p:cNvPr id="9" name="Lekerekített téglalap feliratnak 8"/>
          <p:cNvSpPr/>
          <p:nvPr/>
        </p:nvSpPr>
        <p:spPr>
          <a:xfrm>
            <a:off x="285720" y="2071678"/>
            <a:ext cx="2071702" cy="1000132"/>
          </a:xfrm>
          <a:prstGeom prst="wedgeRoundRectCallout">
            <a:avLst>
              <a:gd name="adj1" fmla="val 73117"/>
              <a:gd name="adj2" fmla="val 29487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10" name="Téglalap 9"/>
          <p:cNvSpPr/>
          <p:nvPr/>
        </p:nvSpPr>
        <p:spPr>
          <a:xfrm>
            <a:off x="714348" y="5357826"/>
            <a:ext cx="7358114" cy="914400"/>
          </a:xfrm>
          <a:prstGeom prst="rect">
            <a:avLst/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Trend: IT funkciók/képességek (internet-elérésű) szolgáltatásként (is) hozzáférhetőek legyenek</a:t>
            </a:r>
          </a:p>
        </p:txBody>
      </p:sp>
    </p:spTree>
    <p:custDataLst>
      <p:tags r:id="rId1"/>
    </p:custDataLst>
  </p:cSld>
  <p:clrMapOvr>
    <a:masterClrMapping/>
  </p:clrMapOvr>
  <p:transition advTm="19565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 van ma a „felhőben”?</a:t>
            </a:r>
            <a:endParaRPr lang="hu-HU" dirty="0"/>
          </a:p>
        </p:txBody>
      </p:sp>
      <p:pic>
        <p:nvPicPr>
          <p:cNvPr id="12493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6050" y="1714488"/>
            <a:ext cx="3253491" cy="2489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ekerekített téglalap feliratnak 4"/>
          <p:cNvSpPr/>
          <p:nvPr/>
        </p:nvSpPr>
        <p:spPr>
          <a:xfrm>
            <a:off x="2000232" y="785794"/>
            <a:ext cx="2071702" cy="1000132"/>
          </a:xfrm>
          <a:prstGeom prst="wedgeRoundRectCallout">
            <a:avLst>
              <a:gd name="adj1" fmla="val 73116"/>
              <a:gd name="adj2" fmla="val 50438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 smtClean="0">
                <a:solidFill>
                  <a:schemeClr val="bg1"/>
                </a:solidFill>
              </a:rPr>
              <a:t>Virtuális gép 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(Amazon EC2)</a:t>
            </a:r>
          </a:p>
        </p:txBody>
      </p:sp>
      <p:sp>
        <p:nvSpPr>
          <p:cNvPr id="6" name="Lekerekített téglalap feliratnak 5"/>
          <p:cNvSpPr/>
          <p:nvPr/>
        </p:nvSpPr>
        <p:spPr>
          <a:xfrm>
            <a:off x="6143636" y="3786190"/>
            <a:ext cx="2857488" cy="1000132"/>
          </a:xfrm>
          <a:prstGeom prst="wedgeRoundRectCallout">
            <a:avLst>
              <a:gd name="adj1" fmla="val -62493"/>
              <a:gd name="adj2" fmla="val -53370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 smtClean="0">
                <a:solidFill>
                  <a:schemeClr val="bg1"/>
                </a:solidFill>
              </a:rPr>
              <a:t>Alkalmazásszerver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(</a:t>
            </a:r>
            <a:r>
              <a:rPr lang="hu-HU" sz="2400" dirty="0" err="1" smtClean="0">
                <a:solidFill>
                  <a:schemeClr val="bg1"/>
                </a:solidFill>
              </a:rPr>
              <a:t>Google</a:t>
            </a:r>
            <a:r>
              <a:rPr lang="hu-HU" sz="2400" dirty="0" smtClean="0">
                <a:solidFill>
                  <a:schemeClr val="bg1"/>
                </a:solidFill>
              </a:rPr>
              <a:t> </a:t>
            </a:r>
            <a:r>
              <a:rPr lang="hu-HU" sz="2400" dirty="0" err="1" smtClean="0">
                <a:solidFill>
                  <a:schemeClr val="bg1"/>
                </a:solidFill>
              </a:rPr>
              <a:t>App</a:t>
            </a:r>
            <a:r>
              <a:rPr lang="hu-HU" sz="2400" dirty="0" smtClean="0">
                <a:solidFill>
                  <a:schemeClr val="bg1"/>
                </a:solidFill>
              </a:rPr>
              <a:t> </a:t>
            </a:r>
            <a:r>
              <a:rPr lang="hu-HU" sz="2400" dirty="0" err="1" smtClean="0">
                <a:solidFill>
                  <a:schemeClr val="bg1"/>
                </a:solidFill>
              </a:rPr>
              <a:t>Engine</a:t>
            </a:r>
            <a:r>
              <a:rPr lang="hu-HU" sz="2400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7" name="Lekerekített téglalap feliratnak 6"/>
          <p:cNvSpPr/>
          <p:nvPr/>
        </p:nvSpPr>
        <p:spPr>
          <a:xfrm>
            <a:off x="428596" y="3571876"/>
            <a:ext cx="1714512" cy="1000132"/>
          </a:xfrm>
          <a:prstGeom prst="wedgeRoundRectCallout">
            <a:avLst>
              <a:gd name="adj1" fmla="val 80033"/>
              <a:gd name="adj2" fmla="val -40989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 smtClean="0">
                <a:solidFill>
                  <a:schemeClr val="bg1"/>
                </a:solidFill>
              </a:rPr>
              <a:t>Alkalmazás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(</a:t>
            </a:r>
            <a:r>
              <a:rPr lang="hu-HU" sz="2400" dirty="0" err="1" smtClean="0">
                <a:solidFill>
                  <a:schemeClr val="bg1"/>
                </a:solidFill>
              </a:rPr>
              <a:t>LotusLive</a:t>
            </a:r>
            <a:r>
              <a:rPr lang="hu-HU" sz="2400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8" name="Lekerekített téglalap feliratnak 7"/>
          <p:cNvSpPr/>
          <p:nvPr/>
        </p:nvSpPr>
        <p:spPr>
          <a:xfrm>
            <a:off x="6500826" y="857232"/>
            <a:ext cx="2071702" cy="1000132"/>
          </a:xfrm>
          <a:prstGeom prst="wedgeRoundRectCallout">
            <a:avLst>
              <a:gd name="adj1" fmla="val -83664"/>
              <a:gd name="adj2" fmla="val 60915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400" dirty="0" smtClean="0">
                <a:solidFill>
                  <a:schemeClr val="bg1"/>
                </a:solidFill>
              </a:rPr>
              <a:t>Adatbázis</a:t>
            </a:r>
          </a:p>
          <a:p>
            <a:r>
              <a:rPr lang="hu-HU" sz="2400" dirty="0" smtClean="0">
                <a:solidFill>
                  <a:schemeClr val="bg1"/>
                </a:solidFill>
              </a:rPr>
              <a:t>(Amazon RDS)</a:t>
            </a:r>
          </a:p>
        </p:txBody>
      </p:sp>
      <p:sp>
        <p:nvSpPr>
          <p:cNvPr id="9" name="Lekerekített téglalap feliratnak 8"/>
          <p:cNvSpPr/>
          <p:nvPr/>
        </p:nvSpPr>
        <p:spPr>
          <a:xfrm>
            <a:off x="285720" y="2071678"/>
            <a:ext cx="2071702" cy="1000132"/>
          </a:xfrm>
          <a:prstGeom prst="wedgeRoundRectCallout">
            <a:avLst>
              <a:gd name="adj1" fmla="val 73117"/>
              <a:gd name="adj2" fmla="val 29487"/>
              <a:gd name="adj3" fmla="val 16667"/>
            </a:avLst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10" name="Téglalap 9"/>
          <p:cNvSpPr/>
          <p:nvPr/>
        </p:nvSpPr>
        <p:spPr>
          <a:xfrm>
            <a:off x="714348" y="5357826"/>
            <a:ext cx="7358114" cy="914400"/>
          </a:xfrm>
          <a:prstGeom prst="rect">
            <a:avLst/>
          </a:prstGeom>
          <a:solidFill>
            <a:srgbClr val="B83A55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dirty="0" smtClean="0">
                <a:solidFill>
                  <a:schemeClr val="bg1"/>
                </a:solidFill>
              </a:rPr>
              <a:t>Trend: IT funkciók/képességek (internet-elérésű) szolgáltatásként (is) hozzáférhetőek legyenek</a:t>
            </a:r>
          </a:p>
        </p:txBody>
      </p:sp>
      <p:sp>
        <p:nvSpPr>
          <p:cNvPr id="11" name="Lekerekített téglalap 10"/>
          <p:cNvSpPr/>
          <p:nvPr/>
        </p:nvSpPr>
        <p:spPr>
          <a:xfrm rot="19828170">
            <a:off x="1405609" y="2274321"/>
            <a:ext cx="5776121" cy="2298187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7200" dirty="0" err="1" smtClean="0">
                <a:solidFill>
                  <a:schemeClr val="bg1"/>
                </a:solidFill>
              </a:rPr>
              <a:t>Cloud</a:t>
            </a:r>
            <a:r>
              <a:rPr lang="hu-HU" sz="7200" dirty="0" smtClean="0">
                <a:solidFill>
                  <a:schemeClr val="bg1"/>
                </a:solidFill>
              </a:rPr>
              <a:t> </a:t>
            </a:r>
            <a:r>
              <a:rPr lang="hu-HU" sz="7200" dirty="0" err="1" smtClean="0">
                <a:solidFill>
                  <a:schemeClr val="bg1"/>
                </a:solidFill>
              </a:rPr>
              <a:t>Computing</a:t>
            </a:r>
            <a:endParaRPr lang="hu-HU" sz="7200" dirty="0" smtClean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7735224"/>
      </p:ext>
    </p:extLst>
  </p:cSld>
  <p:clrMapOvr>
    <a:masterClrMapping/>
  </p:clrMapOvr>
  <p:transition advTm="19565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Definíció…?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2844" y="4653136"/>
            <a:ext cx="8858312" cy="1733417"/>
          </a:xfrm>
        </p:spPr>
        <p:txBody>
          <a:bodyPr/>
          <a:lstStyle/>
          <a:p>
            <a:r>
              <a:rPr lang="hu-HU" dirty="0" smtClean="0"/>
              <a:t>NIST 800-145 alapján</a:t>
            </a:r>
          </a:p>
          <a:p>
            <a:r>
              <a:rPr lang="hu-HU" dirty="0" smtClean="0"/>
              <a:t>Tulajdonságok, szolgáltatási és telepítési modellek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395536" y="1412776"/>
            <a:ext cx="8424936" cy="2304257"/>
          </a:xfrm>
          <a:prstGeom prst="rect">
            <a:avLst/>
          </a:prstGeom>
          <a:noFill/>
          <a:ln w="25400">
            <a:noFill/>
          </a:ln>
        </p:spPr>
        <p:txBody>
          <a:bodyPr wrap="square" rtlCol="0" anchor="ctr">
            <a:normAutofit/>
          </a:bodyPr>
          <a:lstStyle/>
          <a:p>
            <a:pPr algn="just"/>
            <a:r>
              <a:rPr lang="hu-HU" sz="3200" dirty="0" smtClean="0"/>
              <a:t>A „számítási felhők” egy modell, amely lehetővé teszi a hálózaton keresztül való, kényelmes és széles körű </a:t>
            </a:r>
            <a:r>
              <a:rPr lang="hu-HU" sz="3200" dirty="0"/>
              <a:t>hozzáférést konfigurálható számítási erőforrások egy megosztott </a:t>
            </a:r>
            <a:r>
              <a:rPr lang="hu-HU" sz="3200" dirty="0" smtClean="0"/>
              <a:t>halmazához.</a:t>
            </a:r>
            <a:endParaRPr lang="hu-H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Alapvető tulajdonságok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Széles körű hálózati hozzáférés</a:t>
            </a:r>
          </a:p>
          <a:p>
            <a:pPr lvl="1"/>
            <a:r>
              <a:rPr lang="hu-HU" dirty="0" smtClean="0">
                <a:sym typeface="Wingdings" pitchFamily="2" charset="2"/>
              </a:rPr>
              <a:t>Nem csak az Internet</a:t>
            </a:r>
          </a:p>
          <a:p>
            <a:endParaRPr lang="hu-HU" dirty="0" smtClean="0">
              <a:sym typeface="Wingdings" pitchFamily="2" charset="2"/>
            </a:endParaRPr>
          </a:p>
          <a:p>
            <a:r>
              <a:rPr lang="hu-HU" dirty="0" smtClean="0">
                <a:sym typeface="Wingdings" pitchFamily="2" charset="2"/>
              </a:rPr>
              <a:t>Igény szerinti önkiszolgálás</a:t>
            </a:r>
          </a:p>
          <a:p>
            <a:endParaRPr lang="hu-HU" dirty="0" smtClean="0"/>
          </a:p>
          <a:p>
            <a:r>
              <a:rPr lang="hu-HU" dirty="0" smtClean="0"/>
              <a:t>„</a:t>
            </a:r>
            <a:r>
              <a:rPr lang="hu-HU" dirty="0" err="1" smtClean="0"/>
              <a:t>Resource</a:t>
            </a:r>
            <a:r>
              <a:rPr lang="hu-HU" dirty="0" smtClean="0"/>
              <a:t> </a:t>
            </a:r>
            <a:r>
              <a:rPr lang="hu-HU" dirty="0" err="1" smtClean="0"/>
              <a:t>pooling</a:t>
            </a:r>
            <a:r>
              <a:rPr lang="hu-HU" dirty="0" smtClean="0"/>
              <a:t>”</a:t>
            </a:r>
          </a:p>
          <a:p>
            <a:pPr lvl="1"/>
            <a:r>
              <a:rPr lang="hu-HU" dirty="0" smtClean="0"/>
              <a:t>„</a:t>
            </a:r>
            <a:r>
              <a:rPr lang="hu-HU" dirty="0" err="1" smtClean="0"/>
              <a:t>Multi-tenant</a:t>
            </a:r>
            <a:r>
              <a:rPr lang="hu-HU" dirty="0" smtClean="0"/>
              <a:t> </a:t>
            </a:r>
            <a:r>
              <a:rPr lang="hu-HU" dirty="0" err="1" smtClean="0"/>
              <a:t>model</a:t>
            </a:r>
            <a:r>
              <a:rPr lang="hu-HU" dirty="0" smtClean="0"/>
              <a:t>”: több bérlő egyszerre</a:t>
            </a:r>
          </a:p>
          <a:p>
            <a:pPr lvl="1"/>
            <a:r>
              <a:rPr lang="hu-HU" dirty="0" smtClean="0"/>
              <a:t>Dinamikus ügyfelekhez rendelés</a:t>
            </a:r>
          </a:p>
          <a:p>
            <a:pPr lvl="1"/>
            <a:r>
              <a:rPr lang="hu-HU" dirty="0" smtClean="0"/>
              <a:t>Bérlői kontroll: legfeljebb magasabb absztrakciós szinten</a:t>
            </a:r>
          </a:p>
          <a:p>
            <a:endParaRPr lang="hu-HU" dirty="0" smtClean="0"/>
          </a:p>
          <a:p>
            <a:endParaRPr lang="hu-HU" dirty="0" smtClean="0"/>
          </a:p>
        </p:txBody>
      </p:sp>
    </p:spTree>
  </p:cSld>
  <p:clrMapOvr>
    <a:masterClrMapping/>
  </p:clrMapOvr>
  <p:transition advTm="259921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Alapvető tulajdonságok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Rugalmas fel- és leskálázás</a:t>
            </a:r>
          </a:p>
          <a:p>
            <a:pPr lvl="1"/>
            <a:r>
              <a:rPr lang="hu-HU" dirty="0" smtClean="0"/>
              <a:t>Látszólag végtelen, </a:t>
            </a:r>
          </a:p>
          <a:p>
            <a:pPr lvl="1"/>
            <a:r>
              <a:rPr lang="hu-HU" dirty="0" smtClean="0"/>
              <a:t>akármikor előfizethető erőforrások</a:t>
            </a:r>
          </a:p>
          <a:p>
            <a:endParaRPr lang="hu-HU" dirty="0" smtClean="0"/>
          </a:p>
          <a:p>
            <a:r>
              <a:rPr lang="hu-HU" dirty="0" smtClean="0"/>
              <a:t>Mért szolgáltatások</a:t>
            </a:r>
          </a:p>
          <a:p>
            <a:pPr lvl="1"/>
            <a:r>
              <a:rPr lang="hu-HU" dirty="0" smtClean="0"/>
              <a:t>Szolgáltatás/erőforrás „használata”</a:t>
            </a:r>
          </a:p>
          <a:p>
            <a:pPr lvl="1"/>
            <a:r>
              <a:rPr lang="hu-HU" dirty="0" smtClean="0"/>
              <a:t>Sokszor: használat alapú számlázás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1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2.5"/>
</p:tagLst>
</file>

<file path=ppt/theme/theme1.xml><?xml version="1.0" encoding="utf-8"?>
<a:theme xmlns:a="http://schemas.openxmlformats.org/drawingml/2006/main" name="irf-2009-sablon-v2">
  <a:themeElements>
    <a:clrScheme name="ftsrg-scheme">
      <a:dk1>
        <a:srgbClr val="000000"/>
      </a:dk1>
      <a:lt1>
        <a:srgbClr val="FFFFFF"/>
      </a:lt1>
      <a:dk2>
        <a:srgbClr val="621E0F"/>
      </a:dk2>
      <a:lt2>
        <a:srgbClr val="FFFFFF"/>
      </a:lt2>
      <a:accent1>
        <a:srgbClr val="F9DD2F"/>
      </a:accent1>
      <a:accent2>
        <a:srgbClr val="E67300"/>
      </a:accent2>
      <a:accent3>
        <a:srgbClr val="007D00"/>
      </a:accent3>
      <a:accent4>
        <a:srgbClr val="762536"/>
      </a:accent4>
      <a:accent5>
        <a:srgbClr val="2B56CF"/>
      </a:accent5>
      <a:accent6>
        <a:srgbClr val="929598"/>
      </a:accent6>
      <a:hlink>
        <a:srgbClr val="0038AE"/>
      </a:hlink>
      <a:folHlink>
        <a:srgbClr val="0038A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83A55"/>
        </a:solidFill>
        <a:ln w="38100">
          <a:solidFill>
            <a:schemeClr val="tx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sz="2400" dirty="0" smtClean="0">
            <a:solidFill>
              <a:schemeClr val="bg1"/>
            </a:solidFill>
          </a:defRPr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</a:objectDefaults>
  <a:extraClrSchemeLst>
    <a:extraClrScheme>
      <a:clrScheme name="ftsrg-scheme">
        <a:dk1>
          <a:srgbClr val="000000"/>
        </a:dk1>
        <a:lt1>
          <a:srgbClr val="FFFFFF"/>
        </a:lt1>
        <a:dk2>
          <a:srgbClr val="621E0F"/>
        </a:dk2>
        <a:lt2>
          <a:srgbClr val="FFFFFF"/>
        </a:lt2>
        <a:accent1>
          <a:srgbClr val="F9DD2F"/>
        </a:accent1>
        <a:accent2>
          <a:srgbClr val="E67300"/>
        </a:accent2>
        <a:accent3>
          <a:srgbClr val="007D00"/>
        </a:accent3>
        <a:accent4>
          <a:srgbClr val="762536"/>
        </a:accent4>
        <a:accent5>
          <a:srgbClr val="2B56CF"/>
        </a:accent5>
        <a:accent6>
          <a:srgbClr val="929598"/>
        </a:accent6>
        <a:hlink>
          <a:srgbClr val="0038AE"/>
        </a:hlink>
        <a:folHlink>
          <a:srgbClr val="0038AE"/>
        </a:folHlink>
      </a:clrScheme>
    </a:extraClrScheme>
    <a:extraClrScheme>
      <a:clrScheme name="ftsrg-scheme2">
        <a:dk1>
          <a:srgbClr val="000000"/>
        </a:dk1>
        <a:lt1>
          <a:srgbClr val="FFFFFF"/>
        </a:lt1>
        <a:dk2>
          <a:srgbClr val="0099FF"/>
        </a:dk2>
        <a:lt2>
          <a:srgbClr val="FFFF99"/>
        </a:lt2>
        <a:accent1>
          <a:srgbClr val="762536"/>
        </a:accent1>
        <a:accent2>
          <a:srgbClr val="81511D"/>
        </a:accent2>
        <a:accent3>
          <a:srgbClr val="48662C"/>
        </a:accent3>
        <a:accent4>
          <a:srgbClr val="134C59"/>
        </a:accent4>
        <a:accent5>
          <a:srgbClr val="5A2565"/>
        </a:accent5>
        <a:accent6>
          <a:srgbClr val="5A5A5A"/>
        </a:accent6>
        <a:hlink>
          <a:srgbClr val="002060"/>
        </a:hlink>
        <a:folHlink>
          <a:srgbClr val="002060"/>
        </a:folHlink>
      </a:clrScheme>
    </a:extraClrScheme>
    <a:extraClrScheme>
      <a:clrScheme name="SAF-color-scheme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00B686"/>
        </a:accent2>
        <a:accent3>
          <a:srgbClr val="FFCC00"/>
        </a:accent3>
        <a:accent4>
          <a:srgbClr val="000000"/>
        </a:accent4>
        <a:accent5>
          <a:srgbClr val="FFADAA"/>
        </a:accent5>
        <a:accent6>
          <a:srgbClr val="0098CE"/>
        </a:accent6>
        <a:hlink>
          <a:srgbClr val="0098CE"/>
        </a:hlink>
        <a:folHlink>
          <a:srgbClr val="FFCC00"/>
        </a:folHlink>
      </a:clrScheme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irf-2009-sablon-v2</Template>
  <TotalTime>9646</TotalTime>
  <Words>1444</Words>
  <Application>Microsoft Office PowerPoint</Application>
  <PresentationFormat>Diavetítés a képernyőre (4:3 oldalarány)</PresentationFormat>
  <Paragraphs>309</Paragraphs>
  <Slides>35</Slides>
  <Notes>29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35</vt:i4>
      </vt:variant>
    </vt:vector>
  </HeadingPairs>
  <TitlesOfParts>
    <vt:vector size="41" baseType="lpstr">
      <vt:lpstr>Arial</vt:lpstr>
      <vt:lpstr>Calibri</vt:lpstr>
      <vt:lpstr>Courier New</vt:lpstr>
      <vt:lpstr>Wingdings</vt:lpstr>
      <vt:lpstr>irf-2009-sablon-v2</vt:lpstr>
      <vt:lpstr>Visio</vt:lpstr>
      <vt:lpstr>Számítási felhők (Cloud Computing)</vt:lpstr>
      <vt:lpstr>Motiváció</vt:lpstr>
      <vt:lpstr>Motiváció</vt:lpstr>
      <vt:lpstr>Klasszikus architekturális modellezés</vt:lpstr>
      <vt:lpstr>Mi van ma a „felhőben”?</vt:lpstr>
      <vt:lpstr>Mi van ma a „felhőben”?</vt:lpstr>
      <vt:lpstr>Definíció…?</vt:lpstr>
      <vt:lpstr>Alapvető tulajdonságok</vt:lpstr>
      <vt:lpstr>Alapvető tulajdonságok</vt:lpstr>
      <vt:lpstr>Szolgáltatás-terminológia</vt:lpstr>
      <vt:lpstr>SaaS</vt:lpstr>
      <vt:lpstr>PaaS</vt:lpstr>
      <vt:lpstr>IaaS</vt:lpstr>
      <vt:lpstr>Amazon EC2</vt:lpstr>
      <vt:lpstr>Amazon Web Services</vt:lpstr>
      <vt:lpstr>Amazon Web Services (folyt.)</vt:lpstr>
      <vt:lpstr>Amazon EC2 - alapfogalmak</vt:lpstr>
      <vt:lpstr>PowerPoint bemutató</vt:lpstr>
      <vt:lpstr>Amazon EC2 – On-Demand példányok</vt:lpstr>
      <vt:lpstr>Cloud Computing – mikor éri meg?</vt:lpstr>
      <vt:lpstr>Cloud Computing – mikor éri meg?</vt:lpstr>
      <vt:lpstr>Cloud Computing – mikor éri meg?</vt:lpstr>
      <vt:lpstr>Cloud Computing – mikor éri meg?</vt:lpstr>
      <vt:lpstr>A Cloud Computing bevezetésének főbb indokai</vt:lpstr>
      <vt:lpstr>Néhány szolgáltató-oldali hatékonysági tényező</vt:lpstr>
      <vt:lpstr>Néhány ellenérv</vt:lpstr>
      <vt:lpstr>Kiesések cloud rendszereknél</vt:lpstr>
      <vt:lpstr>EC2: rendelkezésreállási zónák</vt:lpstr>
      <vt:lpstr>Szolgáltatásbiztonság: Amazon EC2 SLA</vt:lpstr>
      <vt:lpstr>Hibrid számítási felhők</vt:lpstr>
      <vt:lpstr>Néhány további menedzsment-feladat</vt:lpstr>
      <vt:lpstr>PowerPoint bemutató</vt:lpstr>
      <vt:lpstr>Források, linkek</vt:lpstr>
      <vt:lpstr>Források, linkek</vt:lpstr>
      <vt:lpstr>Források, linkek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Számítási felhők (Cloud Computing)</dc:title>
  <dc:subject>Intelligens rendszerfelügyelet (VIMIA370)</dc:subject>
  <dc:creator>Kocsis Imre, Kövi András, Szatmári Zoltán</dc:creator>
  <cp:keywords>cloud computing, IaaS, PaaS, SaaS</cp:keywords>
  <cp:lastModifiedBy>Dekani Hivatal</cp:lastModifiedBy>
  <cp:revision>222</cp:revision>
  <dcterms:created xsi:type="dcterms:W3CDTF">2009-03-27T22:43:04Z</dcterms:created>
  <dcterms:modified xsi:type="dcterms:W3CDTF">2015-04-27T05:47:48Z</dcterms:modified>
</cp:coreProperties>
</file>