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5" d="100"/>
          <a:sy n="85" d="100"/>
        </p:scale>
        <p:origin x="59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368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20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425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8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693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013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621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079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904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290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67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CBF26-D73B-453E-8907-BD1B5AB26ECC}" type="datetimeFigureOut">
              <a:rPr lang="hu-HU" smtClean="0"/>
              <a:t>2017. 03. 12.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BA80-94E2-436D-9A06-048A896C69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77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bbp.hu/~szabol/tetelek/programming/A/adatmodell.html#egyed" TargetMode="External"/><Relationship Id="rId2" Type="http://schemas.openxmlformats.org/officeDocument/2006/relationships/hyperlink" Target="http://www.gtbbp.hu/~szabol/tetelek/programming/A/relmodel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tbbp.hu/~szabol/tetelek/programming/E/egyeb.html#pszeudo" TargetMode="External"/><Relationship Id="rId4" Type="http://schemas.openxmlformats.org/officeDocument/2006/relationships/hyperlink" Target="http://www.gtbbp.hu/~szabol/tetelek/programming/A/adatmodell.html#osszetet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bbp.hu/~szabol/tetelek/programming/A/adatmodell.html#kapcs" TargetMode="External"/><Relationship Id="rId2" Type="http://schemas.openxmlformats.org/officeDocument/2006/relationships/hyperlink" Target="http://www.gtbbp.hu/~szabol/tetelek/programming/A/normal.html#norm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tbbp.hu/~szabol/tetelek/programming/A/access.html#leker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Adatbázis normalizálás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6124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6" y="170329"/>
            <a:ext cx="12148904" cy="5023259"/>
          </a:xfrm>
        </p:spPr>
      </p:pic>
    </p:spTree>
    <p:extLst>
      <p:ext uri="{BB962C8B-B14F-4D97-AF65-F5344CB8AC3E}">
        <p14:creationId xmlns:p14="http://schemas.microsoft.com/office/powerpoint/2010/main" val="1300682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0"/>
            <a:ext cx="7772400" cy="1143000"/>
          </a:xfrm>
        </p:spPr>
        <p:txBody>
          <a:bodyPr/>
          <a:lstStyle/>
          <a:p>
            <a:pPr eaLnBrk="1" hangingPunct="1"/>
            <a:r>
              <a:rPr lang="hu-HU" altLang="hu-HU" b="1" smtClean="0">
                <a:solidFill>
                  <a:schemeClr val="tx1"/>
                </a:solidFill>
              </a:rPr>
              <a:t>Normálformák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96975"/>
            <a:ext cx="9144000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400" b="1" i="1"/>
              <a:t>1.Normál forma (Nf): </a:t>
            </a:r>
            <a:r>
              <a:rPr lang="hu-HU" altLang="hu-HU" sz="2400"/>
              <a:t>Egy R </a:t>
            </a:r>
            <a:r>
              <a:rPr lang="hu-HU" altLang="hu-HU" sz="2400">
                <a:hlinkClick r:id="rId2"/>
              </a:rPr>
              <a:t>relációról</a:t>
            </a:r>
            <a:r>
              <a:rPr lang="hu-HU" altLang="hu-HU" sz="2400"/>
              <a:t> azt mondjuk, hogy </a:t>
            </a:r>
            <a:br>
              <a:rPr lang="hu-HU" altLang="hu-HU" sz="2400"/>
            </a:br>
            <a:r>
              <a:rPr lang="hu-HU" altLang="hu-HU" sz="2400"/>
              <a:t>1 Nf-ban van, ha minden sorában pontosan 1 attributum érték áll. Az </a:t>
            </a:r>
            <a:r>
              <a:rPr lang="hu-HU" altLang="hu-HU" sz="2400">
                <a:hlinkClick r:id="rId3"/>
              </a:rPr>
              <a:t>egyed</a:t>
            </a:r>
            <a:r>
              <a:rPr lang="hu-HU" altLang="hu-HU" sz="2400"/>
              <a:t> típus egyetlen tulajdonság(mező)típusának függenie kell az azonosítótól. </a:t>
            </a:r>
            <a:br>
              <a:rPr lang="hu-HU" altLang="hu-HU" sz="2400"/>
            </a:br>
            <a:r>
              <a:rPr lang="hu-HU" altLang="hu-HU" sz="2400" b="1" i="1"/>
              <a:t>2.Normál forma: </a:t>
            </a:r>
            <a:r>
              <a:rPr lang="hu-HU" altLang="hu-HU" sz="2400"/>
              <a:t>A tulajdonságsorban nem lehet olyan tulajdonság(mező)típus, amely az </a:t>
            </a:r>
            <a:r>
              <a:rPr lang="hu-HU" altLang="hu-HU" sz="2400">
                <a:hlinkClick r:id="rId4"/>
              </a:rPr>
              <a:t>összetett</a:t>
            </a:r>
            <a:r>
              <a:rPr lang="hu-HU" altLang="hu-HU" sz="2400"/>
              <a:t> azonosítónak csak az egyik részétől függ.(A 2 Nf-át csak az összetett azonosító megléte estén vesszük figyelembe!) </a:t>
            </a:r>
            <a:br>
              <a:rPr lang="hu-HU" altLang="hu-HU" sz="2400"/>
            </a:br>
            <a:r>
              <a:rPr lang="hu-HU" altLang="hu-HU" sz="2400" b="1" i="1"/>
              <a:t>3.Normál forma: </a:t>
            </a:r>
            <a:r>
              <a:rPr lang="hu-HU" altLang="hu-HU" sz="2400">
                <a:hlinkClick r:id="rId3"/>
              </a:rPr>
              <a:t>egyed</a:t>
            </a:r>
            <a:r>
              <a:rPr lang="hu-HU" altLang="hu-HU" sz="2400"/>
              <a:t> típus egyetlen tulajdonság(mező)típusa sem függhet más leíró (ami nem kulcs) tulajdonságtípustól. </a:t>
            </a:r>
            <a:br>
              <a:rPr lang="hu-HU" altLang="hu-HU" sz="2400"/>
            </a:br>
            <a:r>
              <a:rPr lang="hu-HU" altLang="hu-HU" sz="2400" b="1" i="1"/>
              <a:t>4.Normál forma: </a:t>
            </a:r>
            <a:r>
              <a:rPr lang="hu-HU" altLang="hu-HU" sz="2400"/>
              <a:t>Az összetett azonosító egyik része sem függhet a másiktól, csak az összetett azonosító egészétől.(A Nf teljesüléséhez itt is szükséges az összetett kulcs!) </a:t>
            </a:r>
            <a:br>
              <a:rPr lang="hu-HU" altLang="hu-HU" sz="2400"/>
            </a:br>
            <a:r>
              <a:rPr lang="hu-HU" altLang="hu-HU" sz="2400" b="1" i="1"/>
              <a:t>5.Normál forma: </a:t>
            </a:r>
            <a:r>
              <a:rPr lang="hu-HU" altLang="hu-HU" sz="2400"/>
              <a:t>Az összetett azonosító nem okozhat </a:t>
            </a:r>
            <a:r>
              <a:rPr lang="hu-HU" altLang="hu-HU" sz="2400">
                <a:hlinkClick r:id="rId5"/>
              </a:rPr>
              <a:t>pszeudotranzitív</a:t>
            </a:r>
            <a:r>
              <a:rPr lang="hu-HU" altLang="hu-HU" sz="2400"/>
              <a:t> funkcionális függést. </a:t>
            </a:r>
          </a:p>
        </p:txBody>
      </p:sp>
    </p:spTree>
    <p:extLst>
      <p:ext uri="{BB962C8B-B14F-4D97-AF65-F5344CB8AC3E}">
        <p14:creationId xmlns:p14="http://schemas.microsoft.com/office/powerpoint/2010/main" val="433189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4" y="620714"/>
            <a:ext cx="8702675" cy="508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600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4" y="908050"/>
            <a:ext cx="8237537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334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33375"/>
            <a:ext cx="7772400" cy="1143000"/>
          </a:xfrm>
        </p:spPr>
        <p:txBody>
          <a:bodyPr/>
          <a:lstStyle/>
          <a:p>
            <a:pPr eaLnBrk="1" hangingPunct="1"/>
            <a:r>
              <a:rPr lang="hu-HU" altLang="hu-HU" b="1" dirty="0" smtClean="0">
                <a:solidFill>
                  <a:schemeClr val="tx1"/>
                </a:solidFill>
              </a:rPr>
              <a:t>Adatbázis létrehozás menete</a:t>
            </a:r>
            <a:r>
              <a:rPr lang="hu-HU" altLang="hu-HU" b="1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4"/>
            <a:ext cx="8496300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hu-HU" altLang="hu-HU" sz="2400" b="1" dirty="0"/>
          </a:p>
          <a:p>
            <a:pPr eaLnBrk="1" hangingPunct="1"/>
            <a:r>
              <a:rPr lang="hu-HU" altLang="hu-HU" sz="2400" b="1" dirty="0"/>
              <a:t>1</a:t>
            </a:r>
            <a:r>
              <a:rPr lang="hu-HU" altLang="hu-HU" sz="2400" dirty="0"/>
              <a:t>.Milyen adatokat akarunk tárolni (</a:t>
            </a:r>
            <a:r>
              <a:rPr lang="hu-HU" altLang="hu-HU" sz="2400" dirty="0" err="1"/>
              <a:t>információgyűjtés,döntés</a:t>
            </a:r>
            <a:r>
              <a:rPr lang="hu-HU" altLang="hu-HU" sz="2400" dirty="0"/>
              <a:t>). </a:t>
            </a:r>
            <a:br>
              <a:rPr lang="hu-HU" altLang="hu-HU" sz="2400" dirty="0"/>
            </a:br>
            <a:r>
              <a:rPr lang="hu-HU" altLang="hu-HU" sz="2400" b="1" dirty="0"/>
              <a:t>2</a:t>
            </a:r>
            <a:r>
              <a:rPr lang="hu-HU" altLang="hu-HU" sz="2400" dirty="0"/>
              <a:t>.Adatbázis tábláinak meghatározása. </a:t>
            </a:r>
            <a:br>
              <a:rPr lang="hu-HU" altLang="hu-HU" sz="2400" dirty="0"/>
            </a:br>
            <a:r>
              <a:rPr lang="hu-HU" altLang="hu-HU" sz="2400" b="1" dirty="0"/>
              <a:t>3</a:t>
            </a:r>
            <a:r>
              <a:rPr lang="hu-HU" altLang="hu-HU" sz="2400" dirty="0"/>
              <a:t>.</a:t>
            </a:r>
            <a:r>
              <a:rPr lang="hu-HU" altLang="hu-HU" sz="2400" dirty="0">
                <a:hlinkClick r:id="rId2"/>
              </a:rPr>
              <a:t>Normalizálás</a:t>
            </a:r>
            <a:r>
              <a:rPr lang="hu-HU" altLang="hu-HU" sz="2400" dirty="0"/>
              <a:t> (finomítás) -&gt; teszt -&gt; működőképesség. </a:t>
            </a:r>
            <a:br>
              <a:rPr lang="hu-HU" altLang="hu-HU" sz="2400" dirty="0"/>
            </a:br>
            <a:r>
              <a:rPr lang="hu-HU" altLang="hu-HU" sz="2400" b="1" dirty="0"/>
              <a:t>4</a:t>
            </a:r>
            <a:r>
              <a:rPr lang="hu-HU" altLang="hu-HU" sz="2400" dirty="0"/>
              <a:t>.</a:t>
            </a:r>
            <a:r>
              <a:rPr lang="hu-HU" altLang="hu-HU" sz="2400" dirty="0">
                <a:hlinkClick r:id="rId3"/>
              </a:rPr>
              <a:t>Kapcsolat</a:t>
            </a:r>
            <a:r>
              <a:rPr lang="hu-HU" altLang="hu-HU" sz="2400" dirty="0"/>
              <a:t>ok létrehozása. </a:t>
            </a:r>
            <a:br>
              <a:rPr lang="hu-HU" altLang="hu-HU" sz="2400" dirty="0"/>
            </a:br>
            <a:r>
              <a:rPr lang="hu-HU" altLang="hu-HU" sz="2400" b="1" dirty="0"/>
              <a:t>5</a:t>
            </a:r>
            <a:r>
              <a:rPr lang="hu-HU" altLang="hu-HU" sz="2400" dirty="0"/>
              <a:t>.Próbaadatok. </a:t>
            </a:r>
            <a:br>
              <a:rPr lang="hu-HU" altLang="hu-HU" sz="2400" dirty="0"/>
            </a:br>
            <a:r>
              <a:rPr lang="hu-HU" altLang="hu-HU" sz="2400" b="1" dirty="0"/>
              <a:t>6</a:t>
            </a:r>
            <a:r>
              <a:rPr lang="hu-HU" altLang="hu-HU" sz="2400" dirty="0"/>
              <a:t>.Tesztelés. </a:t>
            </a:r>
            <a:br>
              <a:rPr lang="hu-HU" altLang="hu-HU" sz="2400" dirty="0"/>
            </a:br>
            <a:r>
              <a:rPr lang="hu-HU" altLang="hu-HU" sz="2400" b="1" dirty="0"/>
              <a:t>7</a:t>
            </a:r>
            <a:r>
              <a:rPr lang="hu-HU" altLang="hu-HU" sz="2400" dirty="0"/>
              <a:t>.</a:t>
            </a:r>
            <a:r>
              <a:rPr lang="hu-HU" altLang="hu-HU" sz="2400" dirty="0">
                <a:hlinkClick r:id="rId4"/>
              </a:rPr>
              <a:t>Lekérdezések</a:t>
            </a:r>
            <a:r>
              <a:rPr lang="hu-HU" altLang="hu-HU" sz="2400" dirty="0"/>
              <a:t>. </a:t>
            </a:r>
            <a:br>
              <a:rPr lang="hu-HU" altLang="hu-HU" sz="2400" dirty="0"/>
            </a:br>
            <a:r>
              <a:rPr lang="hu-HU" altLang="hu-HU" sz="2400" b="1" dirty="0"/>
              <a:t>8</a:t>
            </a:r>
            <a:r>
              <a:rPr lang="hu-HU" altLang="hu-HU" sz="2400" dirty="0"/>
              <a:t>.Képernyőtervek. </a:t>
            </a:r>
            <a:br>
              <a:rPr lang="hu-HU" altLang="hu-HU" sz="2400" dirty="0"/>
            </a:br>
            <a:r>
              <a:rPr lang="hu-HU" altLang="hu-HU" sz="2400" b="1" dirty="0"/>
              <a:t>9</a:t>
            </a:r>
            <a:r>
              <a:rPr lang="hu-HU" altLang="hu-HU" sz="2400" dirty="0"/>
              <a:t>.Listatervek. </a:t>
            </a:r>
            <a:br>
              <a:rPr lang="hu-HU" altLang="hu-HU" sz="2400" dirty="0"/>
            </a:br>
            <a:r>
              <a:rPr lang="hu-HU" altLang="hu-HU" sz="2400" b="1" dirty="0"/>
              <a:t>10</a:t>
            </a:r>
            <a:r>
              <a:rPr lang="hu-HU" altLang="hu-HU" sz="2400" dirty="0"/>
              <a:t>.Segédprogramok. </a:t>
            </a:r>
            <a:br>
              <a:rPr lang="hu-HU" altLang="hu-HU" sz="2400" dirty="0"/>
            </a:br>
            <a:r>
              <a:rPr lang="hu-HU" altLang="hu-HU" sz="2400" b="1" dirty="0"/>
              <a:t>11</a:t>
            </a:r>
            <a:r>
              <a:rPr lang="hu-HU" altLang="hu-HU" sz="2400" dirty="0"/>
              <a:t>.Feltöltés</a:t>
            </a:r>
            <a:r>
              <a:rPr lang="hu-HU" altLang="hu-HU" sz="24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3495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734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Funkcionális függés</a:t>
            </a:r>
            <a:r>
              <a:rPr lang="hu-HU" dirty="0" smtClean="0"/>
              <a:t>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Legyen R(A1, A2, …, An) egy relációs séma és legyenek P, Q az </a:t>
            </a:r>
            <a:r>
              <a:rPr lang="hu-HU" b="1" dirty="0" smtClean="0"/>
              <a:t>A</a:t>
            </a:r>
            <a:r>
              <a:rPr lang="hu-HU" dirty="0" smtClean="0"/>
              <a:t> attribútum halmaz részhalmazai. Azt mondjuk, hogy P funkcionálisan meghatározza Q-t (jelölve P --&gt; Q), vagy más szóval Q funkcionálisan függ P-</a:t>
            </a:r>
            <a:r>
              <a:rPr lang="hu-HU" dirty="0" err="1" smtClean="0"/>
              <a:t>től</a:t>
            </a:r>
            <a:r>
              <a:rPr lang="hu-HU" dirty="0" smtClean="0"/>
              <a:t>, ha abból, hogy a reláció valamely két sora megegyezik P halmazon következik, hogy a két sor értékei megegyeznek a Q halmazon is. </a:t>
            </a:r>
          </a:p>
          <a:p>
            <a:r>
              <a:rPr lang="hu-HU" dirty="0" smtClean="0"/>
              <a:t>Vagyis a P attribútum részhalmaz funkcionálisan meghatározza a Q attribútum halmazt, ha minden P-</a:t>
            </a:r>
            <a:r>
              <a:rPr lang="hu-HU" dirty="0" err="1" smtClean="0"/>
              <a:t>hez</a:t>
            </a:r>
            <a:r>
              <a:rPr lang="hu-HU" dirty="0" smtClean="0"/>
              <a:t> tartozó értékhez pontosan egy Q-hoz tartozó értéket tudunk hozzárendelni.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395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/>
              </a:rPr>
              <a:t>Az első normálformula (1NF)</a:t>
            </a:r>
            <a:br>
              <a:rPr lang="hu-HU" b="1" dirty="0" smtClean="0">
                <a:effectLst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u="sng" dirty="0" smtClean="0">
                <a:effectLst/>
              </a:rPr>
              <a:t>Kritériumai:</a:t>
            </a:r>
          </a:p>
          <a:p>
            <a:pPr marL="0" indent="0">
              <a:buNone/>
            </a:pPr>
            <a:r>
              <a:rPr lang="hu-HU" dirty="0" smtClean="0"/>
              <a:t>Az adatokat tartalmazó táblázatokban</a:t>
            </a:r>
          </a:p>
          <a:p>
            <a:r>
              <a:rPr lang="hu-HU" dirty="0"/>
              <a:t>A</a:t>
            </a:r>
            <a:r>
              <a:rPr lang="hu-HU" dirty="0" smtClean="0"/>
              <a:t> rekordok sorrendje tetszőleges</a:t>
            </a:r>
          </a:p>
          <a:p>
            <a:r>
              <a:rPr lang="hu-HU" dirty="0"/>
              <a:t>M</a:t>
            </a:r>
            <a:r>
              <a:rPr lang="hu-HU" dirty="0" smtClean="0"/>
              <a:t>inden mezőnek egyedi neve van</a:t>
            </a:r>
          </a:p>
          <a:p>
            <a:r>
              <a:rPr lang="hu-HU" dirty="0"/>
              <a:t>A</a:t>
            </a:r>
            <a:r>
              <a:rPr lang="hu-HU" dirty="0" smtClean="0"/>
              <a:t>z egyes </a:t>
            </a:r>
            <a:r>
              <a:rPr lang="hu-HU" dirty="0" err="1" smtClean="0"/>
              <a:t>mezőkben</a:t>
            </a:r>
            <a:r>
              <a:rPr lang="hu-HU" dirty="0" smtClean="0"/>
              <a:t> azonos típusú és tulajdonságot leíró értékek vannak</a:t>
            </a:r>
          </a:p>
          <a:p>
            <a:r>
              <a:rPr lang="hu-HU" b="1" dirty="0"/>
              <a:t>E</a:t>
            </a:r>
            <a:r>
              <a:rPr lang="hu-HU" b="1" dirty="0" smtClean="0"/>
              <a:t>gy cellában csak egy elemi tulajdonságérték szerepelhet</a:t>
            </a:r>
          </a:p>
          <a:p>
            <a:r>
              <a:rPr lang="hu-HU" dirty="0" smtClean="0"/>
              <a:t>Az első kritérium feltételezi, hogy van valamilyen kulcskifejezés, ami szerint a rekordok </a:t>
            </a:r>
            <a:r>
              <a:rPr lang="hu-HU" dirty="0" err="1" smtClean="0"/>
              <a:t>megkülönböztethetők</a:t>
            </a:r>
            <a:r>
              <a:rPr lang="hu-HU" dirty="0" smtClean="0"/>
              <a:t> egymástól. </a:t>
            </a:r>
            <a:br>
              <a:rPr lang="hu-HU" dirty="0" smtClean="0"/>
            </a:br>
            <a:r>
              <a:rPr lang="hu-HU" dirty="0" smtClean="0"/>
              <a:t>A második és a harmadik feltétel az adatok táblázatba szervezésének módját írják le. A két utolsó pedig a rekordok szerkezetére és tartalmára vonatkozik.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637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/>
              </a:rPr>
              <a:t>A második normálformula (2NF)</a:t>
            </a:r>
            <a:br>
              <a:rPr lang="hu-HU" b="1" dirty="0" smtClean="0">
                <a:effectLst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u="sng" dirty="0" smtClean="0">
                <a:effectLst/>
              </a:rPr>
              <a:t>Kritériumai:</a:t>
            </a:r>
          </a:p>
          <a:p>
            <a:r>
              <a:rPr lang="hu-HU" dirty="0"/>
              <a:t>A</a:t>
            </a:r>
            <a:r>
              <a:rPr lang="hu-HU" dirty="0" smtClean="0"/>
              <a:t>z adatbázis első normálformában legyen</a:t>
            </a:r>
          </a:p>
          <a:p>
            <a:r>
              <a:rPr lang="hu-HU" dirty="0"/>
              <a:t>M</a:t>
            </a:r>
            <a:r>
              <a:rPr lang="hu-HU" dirty="0" smtClean="0"/>
              <a:t>inden „nemkulcs” mező teljes függőségben álljon a kulcstól</a:t>
            </a:r>
          </a:p>
          <a:p>
            <a:pPr marL="0" indent="0">
              <a:buNone/>
            </a:pPr>
            <a:r>
              <a:rPr lang="hu-HU" b="1" i="1" dirty="0" smtClean="0">
                <a:effectLst/>
              </a:rPr>
              <a:t>Teljes függőség</a:t>
            </a:r>
            <a:r>
              <a:rPr lang="hu-HU" dirty="0" smtClean="0"/>
              <a:t> alatt azt értjük, hogy egy A tulajdonság (mező) teljesen függ egy B tulajdonsághalmaztól (egy vagy több mezőben levő adatoktól), ha ez utóbbi egyértelműen meghatározza az előbbi értékét, de ehhez B-ből már nem hagyható el semelyik összetevő.</a:t>
            </a:r>
          </a:p>
          <a:p>
            <a:pPr marL="0" indent="0">
              <a:buNone/>
            </a:pPr>
            <a:r>
              <a:rPr lang="hu-HU" dirty="0" smtClean="0"/>
              <a:t>Megjegyzés: Ha a kulcs egyetlen mezőből áll, akkor a 2NF feltételei máris teljesülnek. Ha a kulcs több mezőből áll, akkor ne legyen nemkulcs mező, amely csak a kulcs egy részétől függ.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149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Teljes függőség</a:t>
            </a:r>
            <a:r>
              <a:rPr lang="hu-HU" dirty="0" smtClean="0"/>
              <a:t>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Legyen P, Q részhalmaza </a:t>
            </a:r>
            <a:r>
              <a:rPr lang="hu-HU" b="1" dirty="0" smtClean="0"/>
              <a:t>A-nak</a:t>
            </a:r>
            <a:r>
              <a:rPr lang="hu-HU" dirty="0" smtClean="0"/>
              <a:t> és P --&gt; Q. Azt mondjuk, hogy Q teljesen függ (funkcionálisan) P-</a:t>
            </a:r>
            <a:r>
              <a:rPr lang="hu-HU" dirty="0" err="1" smtClean="0"/>
              <a:t>től</a:t>
            </a:r>
            <a:r>
              <a:rPr lang="hu-HU" dirty="0" smtClean="0"/>
              <a:t> az R relációban, ha Q a P egyetlen valódi részhalmazától sem függ (funkcionálisan). Ellenkező esetben részleges függésről beszélünk.</a:t>
            </a:r>
          </a:p>
          <a:p>
            <a:pPr marL="0" indent="0">
              <a:buNone/>
            </a:pPr>
            <a:r>
              <a:rPr lang="hu-HU" dirty="0" smtClean="0"/>
              <a:t>Példa:</a:t>
            </a:r>
          </a:p>
          <a:p>
            <a:pPr marL="0" indent="0">
              <a:buNone/>
            </a:pPr>
            <a:r>
              <a:rPr lang="hu-HU" dirty="0" smtClean="0"/>
              <a:t>Legyen adott a következő tábla:</a:t>
            </a:r>
          </a:p>
          <a:p>
            <a:pPr marL="0" indent="0">
              <a:buNone/>
            </a:pPr>
            <a:r>
              <a:rPr lang="hu-HU" dirty="0" smtClean="0"/>
              <a:t>          Eladás(</a:t>
            </a:r>
            <a:r>
              <a:rPr lang="hu-HU" u="sng" dirty="0" smtClean="0"/>
              <a:t>dátum, alkatrészkód</a:t>
            </a:r>
            <a:r>
              <a:rPr lang="hu-HU" dirty="0" smtClean="0"/>
              <a:t>, darab)</a:t>
            </a:r>
          </a:p>
          <a:p>
            <a:pPr marL="0" indent="0">
              <a:buNone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Az eladás dátuma és az alkatrészkód együttesen alkot kulcsot. A termékek eladott darabszáma pedig nem függ külön a dátumtól, vagy az alkatrészkódtól, hanem csakis a két attribútumtól mint összetett kulcstól egyszerre. Vagyis teljesen függ a kulcs két attribútumától.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680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Második normálformára hozás.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45016"/>
            <a:ext cx="10515600" cy="5082989"/>
          </a:xfrm>
        </p:spPr>
        <p:txBody>
          <a:bodyPr>
            <a:normAutofit fontScale="40000" lnSpcReduction="20000"/>
          </a:bodyPr>
          <a:lstStyle/>
          <a:p>
            <a:endParaRPr lang="hu-HU" dirty="0" smtClean="0"/>
          </a:p>
          <a:p>
            <a:r>
              <a:rPr lang="hu-HU" sz="5900" dirty="0" smtClean="0"/>
              <a:t>A relációt több olyan relációra bontjuk, amely már 2NF-ben van. </a:t>
            </a:r>
          </a:p>
          <a:p>
            <a:r>
              <a:rPr lang="hu-HU" sz="5900" dirty="0" smtClean="0"/>
              <a:t>Meg kell szüntetni a kulcs részeitől való függést. </a:t>
            </a:r>
            <a:br>
              <a:rPr lang="hu-HU" sz="5900" dirty="0" smtClean="0"/>
            </a:br>
            <a:r>
              <a:rPr lang="hu-HU" sz="5900" dirty="0" smtClean="0"/>
              <a:t>Ezt úgy valósítjuk meg, hogy egy relációba fogjuk össze a kulcsnak azt a rész attribútumát (vagy attribútumait) amely a kulcs részeként is funkcionálisan meghatározza a másodlagos attribútumokat, és ezen másodlagos attribútumokat.</a:t>
            </a:r>
          </a:p>
          <a:p>
            <a:r>
              <a:rPr lang="hu-HU" sz="5900" dirty="0" smtClean="0"/>
              <a:t>A második normálformával megszüntetendő anomáliák:</a:t>
            </a:r>
          </a:p>
          <a:p>
            <a:r>
              <a:rPr lang="hu-HU" sz="5900" dirty="0" smtClean="0"/>
              <a:t>    Módosítási anomália (Mivel a nem normalizált adatbázis redundánsan tartalmaz adatokat (nem szabályozott redundancia), így a módosítást több helyen is el kell végezni.)</a:t>
            </a:r>
          </a:p>
          <a:p>
            <a:r>
              <a:rPr lang="hu-HU" sz="5900" dirty="0" smtClean="0"/>
              <a:t>    Törlési anomália (Az adatbázisunk lehet olyan, hogy ha benne sort törlünk, akkor a szükséges adatokat is elveszítjük)</a:t>
            </a:r>
          </a:p>
          <a:p>
            <a:r>
              <a:rPr lang="hu-HU" sz="5900" dirty="0" smtClean="0"/>
              <a:t>    Bővítési anomália (Bizonyos esetekben az adatbázis bővítése sem lehetséges.)</a:t>
            </a:r>
            <a:endParaRPr lang="hu-HU" sz="5900" dirty="0"/>
          </a:p>
        </p:txBody>
      </p:sp>
    </p:spTree>
    <p:extLst>
      <p:ext uri="{BB962C8B-B14F-4D97-AF65-F5344CB8AC3E}">
        <p14:creationId xmlns:p14="http://schemas.microsoft.com/office/powerpoint/2010/main" val="166703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/>
              </a:rPr>
              <a:t>A harmadik normálformula (3NF)</a:t>
            </a:r>
            <a:br>
              <a:rPr lang="hu-HU" b="1" dirty="0" smtClean="0">
                <a:effectLst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u="sng" dirty="0" smtClean="0">
                <a:effectLst/>
              </a:rPr>
              <a:t>Kritériumai:</a:t>
            </a:r>
          </a:p>
          <a:p>
            <a:r>
              <a:rPr lang="hu-HU" dirty="0"/>
              <a:t>A</a:t>
            </a:r>
            <a:r>
              <a:rPr lang="hu-HU" dirty="0" smtClean="0"/>
              <a:t> reláció második normálformába legyen</a:t>
            </a:r>
          </a:p>
          <a:p>
            <a:r>
              <a:rPr lang="hu-HU" dirty="0" smtClean="0"/>
              <a:t>Az adatbázisban nincs tranzitív függőség</a:t>
            </a:r>
          </a:p>
          <a:p>
            <a:pPr marL="0" indent="0">
              <a:buNone/>
            </a:pPr>
            <a:r>
              <a:rPr lang="hu-HU" b="1" i="1" dirty="0" smtClean="0">
                <a:effectLst/>
              </a:rPr>
              <a:t>Tranzitív függőség</a:t>
            </a:r>
            <a:r>
              <a:rPr lang="hu-HU" dirty="0" smtClean="0"/>
              <a:t> esetén egy relációban egy tulajdonság függ az elsődleges kulcstól, de olyan tulajdonságtól is függ, amely nem része a kulcsnak.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792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89" y="80682"/>
            <a:ext cx="11430000" cy="5715000"/>
          </a:xfrm>
        </p:spPr>
      </p:pic>
    </p:spTree>
    <p:extLst>
      <p:ext uri="{BB962C8B-B14F-4D97-AF65-F5344CB8AC3E}">
        <p14:creationId xmlns:p14="http://schemas.microsoft.com/office/powerpoint/2010/main" val="127413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9" y="219635"/>
            <a:ext cx="12182149" cy="4424083"/>
          </a:xfrm>
        </p:spPr>
      </p:pic>
    </p:spTree>
    <p:extLst>
      <p:ext uri="{BB962C8B-B14F-4D97-AF65-F5344CB8AC3E}">
        <p14:creationId xmlns:p14="http://schemas.microsoft.com/office/powerpoint/2010/main" val="128931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413</Words>
  <Application>Microsoft Office PowerPoint</Application>
  <PresentationFormat>Szélesvásznú</PresentationFormat>
  <Paragraphs>42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Adatbázis normalizálás</vt:lpstr>
      <vt:lpstr>Funkcionális függés: </vt:lpstr>
      <vt:lpstr>Az első normálformula (1NF) </vt:lpstr>
      <vt:lpstr>A második normálformula (2NF) </vt:lpstr>
      <vt:lpstr>Teljes függőség: </vt:lpstr>
      <vt:lpstr> Második normálformára hozás.</vt:lpstr>
      <vt:lpstr>A harmadik normálformula (3NF) </vt:lpstr>
      <vt:lpstr>PowerPoint-bemutató</vt:lpstr>
      <vt:lpstr>PowerPoint-bemutató</vt:lpstr>
      <vt:lpstr>PowerPoint-bemutató</vt:lpstr>
      <vt:lpstr>Normálformák</vt:lpstr>
      <vt:lpstr>PowerPoint-bemutató</vt:lpstr>
      <vt:lpstr>PowerPoint-bemutató</vt:lpstr>
      <vt:lpstr>Adatbázis létrehozás menete:</vt:lpstr>
      <vt:lpstr>PowerPoint-bemutató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Adatbázis normalizálás</dc:title>
  <dc:creator>Dell</dc:creator>
  <cp:lastModifiedBy>Dell</cp:lastModifiedBy>
  <cp:revision>9</cp:revision>
  <dcterms:created xsi:type="dcterms:W3CDTF">2017-03-12T20:33:07Z</dcterms:created>
  <dcterms:modified xsi:type="dcterms:W3CDTF">2017-03-12T21:27:45Z</dcterms:modified>
</cp:coreProperties>
</file>