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1"/>
  </p:notes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70" r:id="rId10"/>
    <p:sldId id="265" r:id="rId11"/>
    <p:sldId id="266" r:id="rId12"/>
    <p:sldId id="267" r:id="rId13"/>
    <p:sldId id="271" r:id="rId14"/>
    <p:sldId id="268" r:id="rId15"/>
    <p:sldId id="274" r:id="rId16"/>
    <p:sldId id="272" r:id="rId17"/>
    <p:sldId id="273" r:id="rId18"/>
    <p:sldId id="277" r:id="rId19"/>
    <p:sldId id="279" r:id="rId20"/>
    <p:sldId id="280" r:id="rId21"/>
    <p:sldId id="281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399" r:id="rId30"/>
    <p:sldId id="400" r:id="rId31"/>
    <p:sldId id="288" r:id="rId32"/>
    <p:sldId id="289" r:id="rId33"/>
    <p:sldId id="269" r:id="rId34"/>
    <p:sldId id="292" r:id="rId35"/>
    <p:sldId id="291" r:id="rId36"/>
    <p:sldId id="290" r:id="rId37"/>
    <p:sldId id="401" r:id="rId38"/>
    <p:sldId id="293" r:id="rId39"/>
    <p:sldId id="294" r:id="rId40"/>
    <p:sldId id="295" r:id="rId41"/>
    <p:sldId id="297" r:id="rId42"/>
    <p:sldId id="298" r:id="rId43"/>
    <p:sldId id="299" r:id="rId44"/>
    <p:sldId id="300" r:id="rId45"/>
    <p:sldId id="301" r:id="rId46"/>
    <p:sldId id="302" r:id="rId47"/>
    <p:sldId id="304" r:id="rId48"/>
    <p:sldId id="305" r:id="rId49"/>
    <p:sldId id="303" r:id="rId50"/>
    <p:sldId id="306" r:id="rId51"/>
    <p:sldId id="307" r:id="rId52"/>
    <p:sldId id="314" r:id="rId53"/>
    <p:sldId id="315" r:id="rId54"/>
    <p:sldId id="308" r:id="rId55"/>
    <p:sldId id="309" r:id="rId56"/>
    <p:sldId id="310" r:id="rId57"/>
    <p:sldId id="311" r:id="rId58"/>
    <p:sldId id="312" r:id="rId59"/>
    <p:sldId id="313" r:id="rId60"/>
    <p:sldId id="276" r:id="rId61"/>
    <p:sldId id="316" r:id="rId62"/>
    <p:sldId id="317" r:id="rId63"/>
    <p:sldId id="318" r:id="rId64"/>
    <p:sldId id="325" r:id="rId65"/>
    <p:sldId id="320" r:id="rId66"/>
    <p:sldId id="321" r:id="rId67"/>
    <p:sldId id="324" r:id="rId68"/>
    <p:sldId id="322" r:id="rId69"/>
    <p:sldId id="326" r:id="rId70"/>
    <p:sldId id="327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28" r:id="rId80"/>
    <p:sldId id="337" r:id="rId81"/>
    <p:sldId id="338" r:id="rId82"/>
    <p:sldId id="339" r:id="rId83"/>
    <p:sldId id="319" r:id="rId84"/>
    <p:sldId id="340" r:id="rId85"/>
    <p:sldId id="341" r:id="rId86"/>
    <p:sldId id="351" r:id="rId87"/>
    <p:sldId id="352" r:id="rId88"/>
    <p:sldId id="373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71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3" r:id="rId108"/>
    <p:sldId id="368" r:id="rId109"/>
    <p:sldId id="370" r:id="rId110"/>
    <p:sldId id="364" r:id="rId111"/>
    <p:sldId id="365" r:id="rId112"/>
    <p:sldId id="366" r:id="rId113"/>
    <p:sldId id="367" r:id="rId114"/>
    <p:sldId id="369" r:id="rId115"/>
    <p:sldId id="374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75" r:id="rId126"/>
    <p:sldId id="385" r:id="rId127"/>
    <p:sldId id="386" r:id="rId128"/>
    <p:sldId id="387" r:id="rId129"/>
    <p:sldId id="389" r:id="rId130"/>
    <p:sldId id="388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0" d="100"/>
          <a:sy n="50" d="100"/>
        </p:scale>
        <p:origin x="1416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FB2E1-E3FC-4E7D-B6A5-F503D4A85EF6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F7B03-CD0C-4D4F-9FFB-42647B7035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056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F7B03-CD0C-4D4F-9FFB-42647B703509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230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az egységnyi hosszon mérhető csavarások száma befolyásolja a kábel, interferenciával szemben való ellenállását.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F7B03-CD0C-4D4F-9FFB-42647B703509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566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A02DEB8-0790-4AED-8209-660CA2F97992}" type="slidenum">
              <a:rPr lang="en-GB" altLang="hu-HU" sz="1200">
                <a:latin typeface="Times New Roman" pitchFamily="18" charset="0"/>
              </a:rPr>
              <a:pPr/>
              <a:t>106</a:t>
            </a:fld>
            <a:endParaRPr lang="en-GB" altLang="hu-HU" sz="12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440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F7B03-CD0C-4D4F-9FFB-42647B703509}" type="slidenum">
              <a:rPr lang="hu-HU" smtClean="0"/>
              <a:t>135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28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5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45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1EA7B9D-FC77-4F3C-9D77-EA901DAF48B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5390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501" y="592139"/>
            <a:ext cx="8326966" cy="5937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571501" y="1185864"/>
            <a:ext cx="4095044" cy="4232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802012" y="1185864"/>
            <a:ext cx="4096455" cy="4232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0"/>
          </p:nvPr>
        </p:nvSpPr>
        <p:spPr>
          <a:xfrm>
            <a:off x="81844" y="6502400"/>
            <a:ext cx="407812" cy="211138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6981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15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6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9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4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5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98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56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3108B-D7C0-41BD-9FCB-193ED30AD5FB}" type="datetimeFigureOut">
              <a:rPr lang="hu-HU" smtClean="0"/>
              <a:t>2017. 02. 19.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44D87-8906-4458-9ABA-34FF6006B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51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Csom%C3%B3pont&amp;action=edit" TargetMode="External"/><Relationship Id="rId2" Type="http://schemas.openxmlformats.org/officeDocument/2006/relationships/hyperlink" Target="http://hu.wikipedia.org/wiki/Sz%C3%A1m%C3%ADt%C3%B3g%C3%A9p-h%C3%A1l%C3%B3zato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u.wikipedia.org/w/index.php?title=Kapcsolatok&amp;action=edit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/index.php?title=User_agent&amp;action=edit&amp;redlink=1" TargetMode="External"/><Relationship Id="rId3" Type="http://schemas.openxmlformats.org/officeDocument/2006/relationships/hyperlink" Target="http://hu.wikipedia.org/wiki/Vil%C3%A1gh%C3%A1l%C3%B3" TargetMode="External"/><Relationship Id="rId7" Type="http://schemas.openxmlformats.org/officeDocument/2006/relationships/hyperlink" Target="http://hu.wikipedia.org/w/index.php?title=Request_for_Comments&amp;action=edit&amp;redlink=1" TargetMode="External"/><Relationship Id="rId2" Type="http://schemas.openxmlformats.org/officeDocument/2006/relationships/hyperlink" Target="http://hu.wikipedia.org/wiki/Protokoll_(informatika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/index.php?title=Internet_Engineering_Task_Force&amp;action=edit&amp;redlink=1" TargetMode="External"/><Relationship Id="rId11" Type="http://schemas.openxmlformats.org/officeDocument/2006/relationships/hyperlink" Target="http://hu.wikipedia.org/w/index.php?title=%C3%81tviteli_r%C3%A9teg&amp;action=edit&amp;redlink=1" TargetMode="External"/><Relationship Id="rId5" Type="http://schemas.openxmlformats.org/officeDocument/2006/relationships/hyperlink" Target="http://hu.wikipedia.org/wiki/World_Wide_Web_Consortium" TargetMode="External"/><Relationship Id="rId10" Type="http://schemas.openxmlformats.org/officeDocument/2006/relationships/hyperlink" Target="http://hu.wikipedia.org/wiki/TCP/IP" TargetMode="External"/><Relationship Id="rId4" Type="http://schemas.openxmlformats.org/officeDocument/2006/relationships/hyperlink" Target="http://hu.wikipedia.org/wiki/HTML" TargetMode="External"/><Relationship Id="rId9" Type="http://schemas.openxmlformats.org/officeDocument/2006/relationships/hyperlink" Target="http://hu.wikipedia.org/wiki/Webb%C3%B6ng%C3%A9sz%C5%91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SSL&amp;action=edit&amp;redlink=1" TargetMode="External"/><Relationship Id="rId2" Type="http://schemas.openxmlformats.org/officeDocument/2006/relationships/hyperlink" Target="http://hu.wikipedia.org/w/index.php?title=HTML_%C5%B1rlap&amp;action=edit&amp;redlink=1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iki/E-mail" TargetMode="External"/><Relationship Id="rId13" Type="http://schemas.openxmlformats.org/officeDocument/2006/relationships/hyperlink" Target="http://hu.wikipedia.org/wiki/MX" TargetMode="External"/><Relationship Id="rId3" Type="http://schemas.openxmlformats.org/officeDocument/2006/relationships/hyperlink" Target="http://www.mimi.hu/informatika/protokoll.html" TargetMode="External"/><Relationship Id="rId7" Type="http://schemas.openxmlformats.org/officeDocument/2006/relationships/hyperlink" Target="http://www.mimi.hu/informatika/kommunikacio.html" TargetMode="External"/><Relationship Id="rId12" Type="http://schemas.openxmlformats.org/officeDocument/2006/relationships/hyperlink" Target="http://hu.wikipedia.org/wiki/Domain_n%C3%A9v" TargetMode="External"/><Relationship Id="rId2" Type="http://schemas.openxmlformats.org/officeDocument/2006/relationships/hyperlink" Target="http://www.mimi.hu/informatika/hypertex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mi.hu/informatika/kliens.html" TargetMode="External"/><Relationship Id="rId11" Type="http://schemas.openxmlformats.org/officeDocument/2006/relationships/hyperlink" Target="http://hu.wikipedia.org/wiki/Transmission_Control_Protocol" TargetMode="External"/><Relationship Id="rId5" Type="http://schemas.openxmlformats.org/officeDocument/2006/relationships/hyperlink" Target="http://www.mimi.hu/informatika/internet.html" TargetMode="External"/><Relationship Id="rId10" Type="http://schemas.openxmlformats.org/officeDocument/2006/relationships/hyperlink" Target="http://hu.wikipedia.org/wiki/Telnet" TargetMode="External"/><Relationship Id="rId4" Type="http://schemas.openxmlformats.org/officeDocument/2006/relationships/hyperlink" Target="http://www.mimi.hu/informatika/html.html" TargetMode="External"/><Relationship Id="rId9" Type="http://schemas.openxmlformats.org/officeDocument/2006/relationships/hyperlink" Target="http://hu.wikipedia.org/wiki/Internet" TargetMode="Externa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/index.php?title=Autentik%C3%A1ci%C3%B3&amp;action=edit&amp;redlink=1" TargetMode="External"/><Relationship Id="rId3" Type="http://schemas.openxmlformats.org/officeDocument/2006/relationships/hyperlink" Target="http://hu.wikipedia.org/wiki/TCPIP" TargetMode="External"/><Relationship Id="rId7" Type="http://schemas.openxmlformats.org/officeDocument/2006/relationships/hyperlink" Target="http://hu.wikipedia.org/wiki/Titkos%C3%ADt%C3%A1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iki/Webb%C3%B6ng%C3%A9sz%C5%91" TargetMode="External"/><Relationship Id="rId5" Type="http://schemas.openxmlformats.org/officeDocument/2006/relationships/hyperlink" Target="http://hu.wikipedia.org/wiki/Oper%C3%A1ci%C3%B3s_rendszer" TargetMode="External"/><Relationship Id="rId4" Type="http://schemas.openxmlformats.org/officeDocument/2006/relationships/hyperlink" Target="http://hu.wikipedia.org/wiki/Internet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Protokoll_(informatika)" TargetMode="External"/><Relationship Id="rId2" Type="http://schemas.openxmlformats.org/officeDocument/2006/relationships/hyperlink" Target="http://hu.wikipedia.org/wiki/Alkalmaz%C3%A1si_r%C3%A9te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u.wikipedia.org/wiki/SMTP" TargetMode="External"/><Relationship Id="rId4" Type="http://schemas.openxmlformats.org/officeDocument/2006/relationships/hyperlink" Target="http://hu.wikipedia.org/wiki/TCP/IP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Cache" TargetMode="External"/><Relationship Id="rId2" Type="http://schemas.openxmlformats.org/officeDocument/2006/relationships/hyperlink" Target="http://hu.wikipedia.org/wiki/Protokoll_(informatika)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://hu.wikipedia.org/wiki/Internet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Router" TargetMode="External"/><Relationship Id="rId7" Type="http://schemas.openxmlformats.org/officeDocument/2006/relationships/hyperlink" Target="http://hu.wikipedia.org/wiki/IP" TargetMode="External"/><Relationship Id="rId2" Type="http://schemas.openxmlformats.org/officeDocument/2006/relationships/hyperlink" Target="http://hu.wikipedia.org/w/index.php?title=%C3%81tj%C3%A1r%C3%B3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iki/Protokoll_(informatika)" TargetMode="External"/><Relationship Id="rId5" Type="http://schemas.openxmlformats.org/officeDocument/2006/relationships/hyperlink" Target="http://hu.wikipedia.org/wiki/LAN" TargetMode="External"/><Relationship Id="rId4" Type="http://schemas.openxmlformats.org/officeDocument/2006/relationships/hyperlink" Target="http://hu.wikipedia.org/wiki/T%C5%B1zfal_(sz%C3%A1m%C3%ADt%C3%A1stechnika)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://pcforum.hu/szotar/allok%E1l%E1s.html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zabilinux.hu/tcpip2/pic160.jpg" TargetMode="External"/><Relationship Id="rId3" Type="http://schemas.openxmlformats.org/officeDocument/2006/relationships/image" Target="../media/image86.jpeg"/><Relationship Id="rId7" Type="http://schemas.openxmlformats.org/officeDocument/2006/relationships/image" Target="http://www.szabilinux.hu/tcpip2/pic158.jpg" TargetMode="External"/><Relationship Id="rId2" Type="http://schemas.openxmlformats.org/officeDocument/2006/relationships/hyperlink" Target="http://www.szabilinux.hu/tcpip2/pic159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hyperlink" Target="http://www.szabilinux.hu/tcpip2/pic158.jpg" TargetMode="External"/><Relationship Id="rId10" Type="http://schemas.openxmlformats.org/officeDocument/2006/relationships/image" Target="http://www.szabilinux.hu/tcpip2/pic160.jpg" TargetMode="External"/><Relationship Id="rId4" Type="http://schemas.openxmlformats.org/officeDocument/2006/relationships/image" Target="http://www.szabilinux.hu/tcpip2/pic159.jpg" TargetMode="External"/><Relationship Id="rId9" Type="http://schemas.openxmlformats.org/officeDocument/2006/relationships/image" Target="../media/image8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szabilinux.hu/tcpip2/pic157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6Uoku-M6oY" TargetMode="External"/><Relationship Id="rId2" Type="http://schemas.openxmlformats.org/officeDocument/2006/relationships/hyperlink" Target="https://www.youtube.com/watch?v=PBWhzz_Gn1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iki/UDP" TargetMode="External"/><Relationship Id="rId3" Type="http://schemas.openxmlformats.org/officeDocument/2006/relationships/hyperlink" Target="http://hu.wikipedia.org/wiki/Program" TargetMode="External"/><Relationship Id="rId7" Type="http://schemas.openxmlformats.org/officeDocument/2006/relationships/hyperlink" Target="http://hu.wikipedia.org/wiki/TCP" TargetMode="External"/><Relationship Id="rId12" Type="http://schemas.openxmlformats.org/officeDocument/2006/relationships/hyperlink" Target="http://hu.wikipedia.org/w/index.php?title=F%C3%A1jl:UDP_encapsulation.svg&amp;filetimestamp=20080714184953" TargetMode="External"/><Relationship Id="rId2" Type="http://schemas.openxmlformats.org/officeDocument/2006/relationships/hyperlink" Target="http://hu.wikipedia.org/wiki/Alkalmaz%C3%A1si_r%C3%A9te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iki/Sz%C3%A1ll%C3%ADt%C3%A1si_r%C3%A9teg" TargetMode="External"/><Relationship Id="rId11" Type="http://schemas.openxmlformats.org/officeDocument/2006/relationships/hyperlink" Target="http://hu.wikipedia.org/wiki/Fizikai_r%C3%A9teg" TargetMode="External"/><Relationship Id="rId5" Type="http://schemas.openxmlformats.org/officeDocument/2006/relationships/hyperlink" Target="http://hu.wikipedia.org/wiki/Adat_(sz%C3%A1m%C3%ADt%C3%A1stechnika)" TargetMode="External"/><Relationship Id="rId10" Type="http://schemas.openxmlformats.org/officeDocument/2006/relationships/hyperlink" Target="http://hu.wikipedia.org/w/index.php?title=Adatkapcsolati_r%C3%A9teg&amp;action=edit&amp;redlink=1" TargetMode="External"/><Relationship Id="rId4" Type="http://schemas.openxmlformats.org/officeDocument/2006/relationships/hyperlink" Target="http://hu.wikipedia.org/wiki/Sz%C3%A1m%C3%ADt%C3%B3g%C3%A9p-h%C3%A1l%C3%B3zat" TargetMode="External"/><Relationship Id="rId9" Type="http://schemas.openxmlformats.org/officeDocument/2006/relationships/hyperlink" Target="http://hu.wikipedia.org/wiki/H%C3%A1l%C3%B3zati_r%C3%A9t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INFORMATIKA II.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Horváth Ildikó</a:t>
            </a:r>
          </a:p>
        </p:txBody>
      </p:sp>
    </p:spTree>
    <p:extLst>
      <p:ext uri="{BB962C8B-B14F-4D97-AF65-F5344CB8AC3E}">
        <p14:creationId xmlns:p14="http://schemas.microsoft.com/office/powerpoint/2010/main" val="25176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altLang="hu-HU" dirty="0" smtClean="0"/>
              <a:t>Hálózati topológia</a:t>
            </a:r>
          </a:p>
        </p:txBody>
      </p:sp>
      <p:sp>
        <p:nvSpPr>
          <p:cNvPr id="1126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07812" y="1401465"/>
            <a:ext cx="8326966" cy="5195887"/>
          </a:xfrm>
        </p:spPr>
        <p:txBody>
          <a:bodyPr>
            <a:normAutofit fontScale="85000" lnSpcReduction="20000"/>
          </a:bodyPr>
          <a:lstStyle/>
          <a:p>
            <a:r>
              <a:rPr lang="hu-HU" altLang="hu-HU" dirty="0" smtClean="0"/>
              <a:t>A hálózat számítógépeinek logikai elrendezése: TOPOLÓGIA</a:t>
            </a:r>
          </a:p>
          <a:p>
            <a:r>
              <a:rPr lang="hu-HU" altLang="hu-HU" dirty="0" smtClean="0">
                <a:sym typeface="Symbol" pitchFamily="18" charset="2"/>
              </a:rPr>
              <a:t>A hálózat f</a:t>
            </a:r>
            <a:r>
              <a:rPr lang="hu-HU" altLang="hu-HU" dirty="0" smtClean="0"/>
              <a:t>izikai elrendezése: TOPOGRÁFIA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altLang="hu-HU" dirty="0" smtClean="0"/>
              <a:t>Egy </a:t>
            </a:r>
            <a:r>
              <a:rPr lang="hu-HU" altLang="hu-HU" b="1" dirty="0" smtClean="0"/>
              <a:t>hálózati topológia</a:t>
            </a:r>
            <a:r>
              <a:rPr lang="hu-HU" altLang="hu-HU" dirty="0" smtClean="0"/>
              <a:t> a </a:t>
            </a:r>
            <a:r>
              <a:rPr lang="hu-HU" altLang="hu-HU" dirty="0" smtClean="0">
                <a:solidFill>
                  <a:schemeClr val="tx1"/>
                </a:solidFill>
                <a:hlinkClick r:id="rId2" tooltip="Számítógép-hálózatok"/>
              </a:rPr>
              <a:t>számítógép-hálózatok</a:t>
            </a:r>
            <a:r>
              <a:rPr lang="hu-HU" altLang="hu-HU" dirty="0" smtClean="0">
                <a:solidFill>
                  <a:schemeClr val="tx1"/>
                </a:solidFill>
              </a:rPr>
              <a:t> </a:t>
            </a:r>
            <a:r>
              <a:rPr lang="hu-HU" altLang="hu-HU" dirty="0" smtClean="0"/>
              <a:t>esetén a hálózathoz tartozó </a:t>
            </a:r>
            <a:r>
              <a:rPr lang="hu-HU" altLang="hu-HU" dirty="0" smtClean="0">
                <a:hlinkClick r:id="rId3" tooltip="Csomópont"/>
              </a:rPr>
              <a:t>csomópontok</a:t>
            </a:r>
            <a:r>
              <a:rPr lang="hu-HU" altLang="hu-HU" dirty="0" smtClean="0"/>
              <a:t> közötti </a:t>
            </a:r>
            <a:r>
              <a:rPr lang="hu-HU" altLang="hu-HU" dirty="0" smtClean="0">
                <a:hlinkClick r:id="rId4" tooltip="Kapcsolatok"/>
              </a:rPr>
              <a:t>kapcsolatokat</a:t>
            </a:r>
            <a:r>
              <a:rPr lang="hu-HU" altLang="hu-HU" dirty="0" smtClean="0"/>
              <a:t> határozza meg.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altLang="hu-HU" dirty="0" smtClean="0"/>
              <a:t>Egy adott csomópont vagy egy másik csomóponthoz, vagy több másik csomóponthoz kapcsolódhat, különböző minták szerint.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altLang="hu-HU" dirty="0" smtClean="0"/>
              <a:t>A legegyszerűbb kapcsolat két csomópont között az egyirányú kapcsolat. Egy újabb kapcsolat hozzáadásával már kétirányú kapcsolat valósítható meg a csomópontok között.</a:t>
            </a:r>
          </a:p>
        </p:txBody>
      </p:sp>
    </p:spTree>
    <p:extLst>
      <p:ext uri="{BB962C8B-B14F-4D97-AF65-F5344CB8AC3E}">
        <p14:creationId xmlns:p14="http://schemas.microsoft.com/office/powerpoint/2010/main" val="42334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178" y="188640"/>
            <a:ext cx="8328378" cy="592138"/>
          </a:xfrm>
        </p:spPr>
        <p:txBody>
          <a:bodyPr>
            <a:normAutofit fontScale="90000"/>
          </a:bodyPr>
          <a:lstStyle/>
          <a:p>
            <a:r>
              <a:rPr lang="hu-HU" altLang="hu-HU" dirty="0" smtClean="0"/>
              <a:t>IP-protokoll a csomag irányító</a:t>
            </a:r>
            <a:endParaRPr lang="en-GB" altLang="hu-HU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178" y="3701306"/>
            <a:ext cx="8328378" cy="30400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1000"/>
              </a:lnSpc>
            </a:pPr>
            <a:r>
              <a:rPr lang="hu-HU" altLang="hu-HU" dirty="0" smtClean="0"/>
              <a:t>A TCP/IP protokoll két alrendszerének az alábbi feladatai vannak:</a:t>
            </a:r>
            <a:br>
              <a:rPr lang="hu-HU" altLang="hu-HU" dirty="0" smtClean="0"/>
            </a:br>
            <a:r>
              <a:rPr lang="hu-HU" altLang="hu-HU" dirty="0" smtClean="0"/>
              <a:t/>
            </a:r>
            <a:br>
              <a:rPr lang="hu-HU" altLang="hu-HU" dirty="0" smtClean="0"/>
            </a:br>
            <a:r>
              <a:rPr lang="hu-HU" altLang="hu-HU" dirty="0" smtClean="0"/>
              <a:t>1. TCP - a küldő számítógépen a továbbítandó adathalmaz feldarabolása adatcsomagokra, és az adatcsomagok címkézése. Az adatokat fogadó számítógépen pedig, a kapott adatcsomagok összerakása, és így az eredeti adathalmaz előállítása.</a:t>
            </a:r>
            <a:br>
              <a:rPr lang="hu-HU" altLang="hu-HU" dirty="0" smtClean="0"/>
            </a:br>
            <a:r>
              <a:rPr lang="hu-HU" altLang="hu-HU" dirty="0" smtClean="0"/>
              <a:t>2. IP - az adatcsomagok irányítása, a kommunikációban résztvevők (gépek) azonosítása.</a:t>
            </a:r>
            <a:br>
              <a:rPr lang="hu-HU" altLang="hu-HU" dirty="0" smtClean="0"/>
            </a:b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en-GB" altLang="hu-HU" dirty="0" smtClean="0"/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174978" y="880052"/>
            <a:ext cx="5476523" cy="269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dirty="0">
                <a:solidFill>
                  <a:srgbClr val="000000"/>
                </a:solidFill>
              </a:rPr>
              <a:t>A TCP/IP egy hálózati protokoll. (</a:t>
            </a:r>
            <a:r>
              <a:rPr lang="hu-HU" altLang="hu-HU" dirty="0" err="1">
                <a:solidFill>
                  <a:srgbClr val="000000"/>
                </a:solidFill>
              </a:rPr>
              <a:t>Transmission</a:t>
            </a:r>
            <a:r>
              <a:rPr lang="hu-HU" altLang="hu-HU" dirty="0">
                <a:solidFill>
                  <a:srgbClr val="000000"/>
                </a:solidFill>
              </a:rPr>
              <a:t> </a:t>
            </a:r>
            <a:r>
              <a:rPr lang="hu-HU" altLang="hu-HU" dirty="0" err="1">
                <a:solidFill>
                  <a:srgbClr val="000000"/>
                </a:solidFill>
              </a:rPr>
              <a:t>Controll</a:t>
            </a:r>
            <a:r>
              <a:rPr lang="hu-HU" altLang="hu-HU" dirty="0">
                <a:solidFill>
                  <a:srgbClr val="000000"/>
                </a:solidFill>
              </a:rPr>
              <a:t> Protokoll/Internet Protokoll, magyarul: Átvitel Vezérlési Protokoll/Internet Protokoll) </a:t>
            </a:r>
          </a:p>
          <a:p>
            <a:endParaRPr lang="hu-HU" altLang="hu-HU" dirty="0">
              <a:solidFill>
                <a:srgbClr val="000000"/>
              </a:solidFill>
            </a:endParaRPr>
          </a:p>
          <a:p>
            <a:r>
              <a:rPr lang="hu-HU" altLang="hu-HU" dirty="0">
                <a:solidFill>
                  <a:srgbClr val="000000"/>
                </a:solidFill>
              </a:rPr>
              <a:t>Adatátvitel (</a:t>
            </a:r>
            <a:r>
              <a:rPr lang="hu-HU" altLang="hu-HU" dirty="0" err="1">
                <a:solidFill>
                  <a:srgbClr val="000000"/>
                </a:solidFill>
              </a:rPr>
              <a:t>datagram</a:t>
            </a:r>
            <a:r>
              <a:rPr lang="hu-HU" altLang="hu-HU" dirty="0">
                <a:solidFill>
                  <a:srgbClr val="000000"/>
                </a:solidFill>
              </a:rPr>
              <a:t>, </a:t>
            </a:r>
            <a:r>
              <a:rPr lang="hu-HU" altLang="hu-HU" dirty="0" err="1">
                <a:solidFill>
                  <a:srgbClr val="000000"/>
                </a:solidFill>
              </a:rPr>
              <a:t>packages</a:t>
            </a:r>
            <a:r>
              <a:rPr lang="hu-HU" altLang="hu-HU" dirty="0">
                <a:solidFill>
                  <a:srgbClr val="000000"/>
                </a:solidFill>
              </a:rPr>
              <a:t>) formájában.</a:t>
            </a:r>
          </a:p>
          <a:p>
            <a:r>
              <a:rPr lang="hu-HU" altLang="hu-HU" dirty="0" err="1">
                <a:solidFill>
                  <a:srgbClr val="000000"/>
                </a:solidFill>
              </a:rPr>
              <a:t>Encapsulation</a:t>
            </a:r>
            <a:r>
              <a:rPr lang="hu-HU" altLang="hu-HU" dirty="0">
                <a:solidFill>
                  <a:srgbClr val="000000"/>
                </a:solidFill>
              </a:rPr>
              <a:t>.</a:t>
            </a:r>
            <a:endParaRPr lang="en-GB" altLang="hu-HU" dirty="0">
              <a:solidFill>
                <a:srgbClr val="000000"/>
              </a:solidFill>
            </a:endParaRPr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89" y="788988"/>
            <a:ext cx="3633611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7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628650"/>
            <a:ext cx="8328378" cy="592138"/>
          </a:xfrm>
        </p:spPr>
        <p:txBody>
          <a:bodyPr>
            <a:normAutofit fontScale="90000"/>
          </a:bodyPr>
          <a:lstStyle/>
          <a:p>
            <a:r>
              <a:rPr lang="hu-HU" altLang="hu-HU" smtClean="0"/>
              <a:t>TCP / UDP ?</a:t>
            </a:r>
            <a:endParaRPr lang="en-GB" altLang="hu-HU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altLang="hu-HU" dirty="0" smtClean="0"/>
          </a:p>
          <a:p>
            <a:r>
              <a:rPr lang="hu-HU" altLang="hu-HU" dirty="0" smtClean="0"/>
              <a:t>TCP protokoll az adatcsomagok megfelelő érkezéséről visszajelzést vár.</a:t>
            </a:r>
          </a:p>
          <a:p>
            <a:pPr lvl="1"/>
            <a:r>
              <a:rPr lang="hu-HU" altLang="hu-HU" dirty="0" smtClean="0"/>
              <a:t>	Biztosabb kommunikáció, de lassabb.</a:t>
            </a:r>
          </a:p>
          <a:p>
            <a:endParaRPr lang="hu-HU" altLang="hu-HU" dirty="0" smtClean="0"/>
          </a:p>
          <a:p>
            <a:endParaRPr lang="hu-HU" altLang="hu-HU" dirty="0" smtClean="0"/>
          </a:p>
          <a:p>
            <a:r>
              <a:rPr lang="hu-HU" altLang="hu-HU" dirty="0" smtClean="0"/>
              <a:t>UDP elküld, de visszajelzést nem vár.</a:t>
            </a:r>
          </a:p>
          <a:p>
            <a:pPr lvl="1"/>
            <a:r>
              <a:rPr lang="hu-HU" altLang="hu-HU" dirty="0" smtClean="0"/>
              <a:t>	UDP alkalmas olyan jelentős adatfolyam továbbítására, amely egyes darabjainak érkezése vagy nem érkezése lényegesen nem befolyásolja az adatfolyam felhasználhatóságát. Pl. képi információ!</a:t>
            </a:r>
            <a:endParaRPr lang="en-GB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770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ICMP, IGMP</a:t>
            </a:r>
            <a:endParaRPr lang="en-GB" altLang="hu-HU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185863"/>
            <a:ext cx="8326966" cy="4883150"/>
          </a:xfrm>
        </p:spPr>
        <p:txBody>
          <a:bodyPr/>
          <a:lstStyle/>
          <a:p>
            <a:r>
              <a:rPr lang="hu-HU" altLang="hu-HU" sz="1900" b="1" smtClean="0"/>
              <a:t>ICMP (Internet Control Message Protocol)</a:t>
            </a:r>
            <a:endParaRPr lang="hu-HU" altLang="hu-HU" sz="1900" smtClean="0"/>
          </a:p>
          <a:p>
            <a:r>
              <a:rPr lang="hu-HU" altLang="hu-HU" sz="1900" smtClean="0"/>
              <a:t>Az ICMP tulajdonképpen az IP felügyeleti protokollja, Hibadetektálásra, illetve információ lekérdezésére használatos.</a:t>
            </a:r>
            <a:br>
              <a:rPr lang="hu-HU" altLang="hu-HU" sz="1900" smtClean="0"/>
            </a:br>
            <a:endParaRPr lang="hu-HU" altLang="hu-HU" sz="1900" smtClean="0"/>
          </a:p>
          <a:p>
            <a:r>
              <a:rPr lang="hu-HU" altLang="hu-HU" sz="1900" b="1" smtClean="0"/>
              <a:t>IGMP (Internet Group Management Protocol)</a:t>
            </a:r>
            <a:endParaRPr lang="hu-HU" altLang="hu-HU" sz="1900" smtClean="0"/>
          </a:p>
          <a:p>
            <a:r>
              <a:rPr lang="hu-HU" altLang="hu-HU" sz="1900" smtClean="0"/>
              <a:t>Ez a protokoll lehetővé teszi, hogy egy hálózaton gazdaszámítógépek meghatározott csoportja valamilyen üzenetet kapjon. Ezek az üzenetek úgynevezett többszereplős (multicast) üzenetek, amelyek a hálózatba kapcsolt gazdagépek meghatározott csoportjához szólnak. Ahhoz, hogy egy gazdagép megkapjon egy ilyen többszereplős üzenetet, a többszereplős csoport mindegyik gazdagépének a csoporthoz tartozás mellett kell döntenie. Az IGMP közvetíti a tagságot a többszereplős gazdagépek és a többszereplős útvonalválasztók felé.  Videoközvetítések, a videokonferenciák, s az egyéb tartalomszóró megoldások.</a:t>
            </a:r>
          </a:p>
          <a:p>
            <a:r>
              <a:rPr lang="hu-HU" altLang="hu-HU" sz="1900" smtClean="0"/>
              <a:t>	Operációs rendszer TCP/IP installáció része.</a:t>
            </a:r>
          </a:p>
          <a:p>
            <a:endParaRPr lang="hu-HU" altLang="hu-HU" sz="1900" smtClean="0"/>
          </a:p>
        </p:txBody>
      </p:sp>
    </p:spTree>
    <p:extLst>
      <p:ext uri="{BB962C8B-B14F-4D97-AF65-F5344CB8AC3E}">
        <p14:creationId xmlns:p14="http://schemas.microsoft.com/office/powerpoint/2010/main" val="8734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045" y="333376"/>
            <a:ext cx="8326967" cy="593725"/>
          </a:xfrm>
        </p:spPr>
        <p:txBody>
          <a:bodyPr>
            <a:normAutofit fontScale="90000"/>
          </a:bodyPr>
          <a:lstStyle/>
          <a:p>
            <a:r>
              <a:rPr lang="hu-HU" altLang="hu-HU" b="1" i="1" smtClean="0"/>
              <a:t>HTTP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185863"/>
            <a:ext cx="8326966" cy="5122862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smtClean="0"/>
              <a:t>A </a:t>
            </a:r>
            <a:r>
              <a:rPr lang="hu-HU" altLang="hu-HU" b="1" smtClean="0"/>
              <a:t>HTTP</a:t>
            </a:r>
            <a:r>
              <a:rPr lang="hu-HU" altLang="hu-HU" smtClean="0"/>
              <a:t> ( </a:t>
            </a:r>
            <a:r>
              <a:rPr lang="hu-HU" altLang="hu-HU" b="1" i="1" smtClean="0"/>
              <a:t>H</a:t>
            </a:r>
            <a:r>
              <a:rPr lang="hu-HU" altLang="hu-HU" i="1" smtClean="0"/>
              <a:t>yper</a:t>
            </a:r>
            <a:r>
              <a:rPr lang="hu-HU" altLang="hu-HU" b="1" i="1" smtClean="0"/>
              <a:t>T</a:t>
            </a:r>
            <a:r>
              <a:rPr lang="hu-HU" altLang="hu-HU" i="1" smtClean="0"/>
              <a:t>ext </a:t>
            </a:r>
            <a:r>
              <a:rPr lang="hu-HU" altLang="hu-HU" b="1" i="1" smtClean="0"/>
              <a:t>T</a:t>
            </a:r>
            <a:r>
              <a:rPr lang="hu-HU" altLang="hu-HU" i="1" smtClean="0"/>
              <a:t>ransfer </a:t>
            </a:r>
            <a:r>
              <a:rPr lang="hu-HU" altLang="hu-HU" b="1" i="1" smtClean="0"/>
              <a:t>P</a:t>
            </a:r>
            <a:r>
              <a:rPr lang="hu-HU" altLang="hu-HU" i="1" smtClean="0"/>
              <a:t>rotocol</a:t>
            </a:r>
            <a:r>
              <a:rPr lang="hu-HU" altLang="hu-HU" smtClean="0"/>
              <a:t>) egy információátviteli </a:t>
            </a:r>
            <a:r>
              <a:rPr lang="hu-HU" altLang="hu-HU" smtClean="0">
                <a:hlinkClick r:id="rId2" tooltip="Protokoll (informatika)"/>
              </a:rPr>
              <a:t>protokoll</a:t>
            </a:r>
            <a:r>
              <a:rPr lang="hu-HU" altLang="hu-HU" smtClean="0"/>
              <a:t> a </a:t>
            </a:r>
            <a:r>
              <a:rPr lang="hu-HU" altLang="hu-HU" smtClean="0">
                <a:hlinkClick r:id="rId3" tooltip="Világháló"/>
              </a:rPr>
              <a:t>világhálón</a:t>
            </a:r>
            <a:r>
              <a:rPr lang="hu-HU" altLang="hu-HU" smtClean="0"/>
              <a:t>. Az eredeti célja a </a:t>
            </a:r>
            <a:r>
              <a:rPr lang="hu-HU" altLang="hu-HU" smtClean="0">
                <a:hlinkClick r:id="rId4" tooltip="HTML"/>
              </a:rPr>
              <a:t>HTML</a:t>
            </a:r>
            <a:r>
              <a:rPr lang="hu-HU" altLang="hu-HU" smtClean="0"/>
              <a:t> lapok publikálása és fogadása volt. A HTTP fejlesztését a </a:t>
            </a:r>
            <a:r>
              <a:rPr lang="hu-HU" altLang="hu-HU" smtClean="0">
                <a:hlinkClick r:id="rId5" tooltip="World Wide Web Consortium"/>
              </a:rPr>
              <a:t>World Wide Web Consortium</a:t>
            </a:r>
            <a:r>
              <a:rPr lang="hu-HU" altLang="hu-HU" smtClean="0"/>
              <a:t> és az </a:t>
            </a:r>
            <a:r>
              <a:rPr lang="hu-HU" altLang="hu-HU" smtClean="0">
                <a:hlinkClick r:id="rId6" tooltip="Internet Engineering Task Force (megíratlan szócikk)"/>
              </a:rPr>
              <a:t>Internet Engineering Task Force</a:t>
            </a:r>
            <a:r>
              <a:rPr lang="hu-HU" altLang="hu-HU" smtClean="0"/>
              <a:t> koordinálta </a:t>
            </a:r>
            <a:r>
              <a:rPr lang="hu-HU" altLang="hu-HU" smtClean="0">
                <a:hlinkClick r:id="rId7" tooltip="Request for Comments (megíratlan szócikk)"/>
              </a:rPr>
              <a:t>RFC</a:t>
            </a:r>
            <a:r>
              <a:rPr lang="hu-HU" altLang="hu-HU" smtClean="0"/>
              <a:t>-k (request for comments = kéretik megkritizálni) formájában. </a:t>
            </a:r>
          </a:p>
          <a:p>
            <a:r>
              <a:rPr lang="hu-HU" altLang="hu-HU" smtClean="0"/>
              <a:t>A HTTP egy kérés-válasz alapú </a:t>
            </a:r>
            <a:r>
              <a:rPr lang="hu-HU" altLang="hu-HU" smtClean="0">
                <a:hlinkClick r:id="rId2" tooltip="Protokoll (informatika)"/>
              </a:rPr>
              <a:t>protokoll</a:t>
            </a:r>
            <a:r>
              <a:rPr lang="hu-HU" altLang="hu-HU" smtClean="0"/>
              <a:t> kliensek és szerverek között. A kommunikációt mindig a kliens kezdeményezi. A HTTP klienseket gyűjtőnéven </a:t>
            </a:r>
            <a:r>
              <a:rPr lang="hu-HU" altLang="hu-HU" smtClean="0">
                <a:hlinkClick r:id="rId8" tooltip="User agent (megíratlan szócikk)"/>
              </a:rPr>
              <a:t>user agent</a:t>
            </a:r>
            <a:r>
              <a:rPr lang="hu-HU" altLang="hu-HU" smtClean="0"/>
              <a:t>-nek is nevezik. A user agent jellemzően, de nem feltétlenül </a:t>
            </a:r>
            <a:r>
              <a:rPr lang="hu-HU" altLang="hu-HU" smtClean="0">
                <a:hlinkClick r:id="rId9" tooltip="Webböngésző"/>
              </a:rPr>
              <a:t>webböngésző</a:t>
            </a:r>
            <a:r>
              <a:rPr lang="hu-HU" altLang="hu-HU" smtClean="0"/>
              <a:t>.</a:t>
            </a:r>
          </a:p>
          <a:p>
            <a:r>
              <a:rPr lang="hu-HU" altLang="hu-HU" smtClean="0"/>
              <a:t>A HTTP általában a </a:t>
            </a:r>
            <a:r>
              <a:rPr lang="hu-HU" altLang="hu-HU" smtClean="0">
                <a:hlinkClick r:id="rId10" tooltip="TCP/IP"/>
              </a:rPr>
              <a:t>TCP/IP</a:t>
            </a:r>
            <a:r>
              <a:rPr lang="hu-HU" altLang="hu-HU" smtClean="0"/>
              <a:t> réteg felett helyezkedik el, de nem függ tőle. A HTTP implementálható más megbízható </a:t>
            </a:r>
            <a:r>
              <a:rPr lang="hu-HU" altLang="hu-HU" smtClean="0">
                <a:hlinkClick r:id="rId11" tooltip="Átviteli réteg (megíratlan szócikk)"/>
              </a:rPr>
              <a:t>átviteli réteg</a:t>
            </a:r>
            <a:r>
              <a:rPr lang="hu-HU" altLang="hu-HU" smtClean="0"/>
              <a:t> felett is akár az interneten akár más hálózaton.</a:t>
            </a:r>
          </a:p>
        </p:txBody>
      </p:sp>
    </p:spTree>
    <p:extLst>
      <p:ext uri="{BB962C8B-B14F-4D97-AF65-F5344CB8AC3E}">
        <p14:creationId xmlns:p14="http://schemas.microsoft.com/office/powerpoint/2010/main" val="41517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045" y="188914"/>
            <a:ext cx="8326967" cy="593725"/>
          </a:xfrm>
        </p:spPr>
        <p:txBody>
          <a:bodyPr>
            <a:normAutofit fontScale="90000"/>
          </a:bodyPr>
          <a:lstStyle/>
          <a:p>
            <a:r>
              <a:rPr lang="hu-HU" altLang="hu-HU" b="1" i="1" smtClean="0"/>
              <a:t>HTTP METÓDUSOK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3634" y="908050"/>
            <a:ext cx="8614833" cy="5545138"/>
          </a:xfrm>
        </p:spPr>
        <p:txBody>
          <a:bodyPr>
            <a:normAutofit lnSpcReduction="10000"/>
          </a:bodyPr>
          <a:lstStyle/>
          <a:p>
            <a:pPr>
              <a:lnSpc>
                <a:spcPct val="91000"/>
              </a:lnSpc>
            </a:pPr>
            <a:r>
              <a:rPr lang="hu-HU" altLang="hu-HU" sz="1700" b="1" smtClean="0"/>
              <a:t>HTTP</a:t>
            </a:r>
            <a:r>
              <a:rPr lang="hu-HU" altLang="hu-HU" sz="1700" smtClean="0"/>
              <a:t> protokoll 8 féle metódust definiál. A metódusok (más szóval </a:t>
            </a:r>
            <a:r>
              <a:rPr lang="hu-HU" altLang="hu-HU" sz="1700" i="1" smtClean="0"/>
              <a:t>verbek</a:t>
            </a:r>
            <a:r>
              <a:rPr lang="hu-HU" altLang="hu-HU" sz="1700" smtClean="0"/>
              <a:t>) a megadott erőforráson végzendő műveletet határozzák meg.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HEAD</a:t>
            </a:r>
            <a:r>
              <a:rPr lang="hu-HU" altLang="hu-HU" sz="1700" smtClean="0"/>
              <a:t>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Ugyanazt adja vissza, mint a GET, csak magát az üzenettestet hagyja ki a válaszból.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GET</a:t>
            </a:r>
            <a:r>
              <a:rPr lang="hu-HU" altLang="hu-HU" sz="1700" smtClean="0"/>
              <a:t>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A megadott erőforrás letöltését kezdeményezi. Ez messze a leggyakrabban használt metódus.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POST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Feldolgozandó adatot küld fel a szerverre. Például </a:t>
            </a:r>
            <a:r>
              <a:rPr lang="hu-HU" altLang="hu-HU" sz="1700" smtClean="0">
                <a:hlinkClick r:id="rId2" tooltip="HTML űrlap (megíratlan szócikk)"/>
              </a:rPr>
              <a:t>HTML űrlap</a:t>
            </a:r>
            <a:r>
              <a:rPr lang="hu-HU" altLang="hu-HU" sz="1700" smtClean="0"/>
              <a:t> tartalmát. Az adatot az üzenettest tartalmazza.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PUT</a:t>
            </a:r>
            <a:r>
              <a:rPr lang="hu-HU" altLang="hu-HU" sz="1700" smtClean="0"/>
              <a:t>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Feltölti a megadott erőforrást.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DELETE</a:t>
            </a:r>
            <a:r>
              <a:rPr lang="hu-HU" altLang="hu-HU" sz="1700" smtClean="0"/>
              <a:t>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Törli a megadott erőforrást.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TRACE</a:t>
            </a:r>
            <a:r>
              <a:rPr lang="hu-HU" altLang="hu-HU" sz="1700" smtClean="0"/>
              <a:t>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Visszaküldi a kapott kérést. Ez akkor hasznos, ha a kliens oldal arra kíváncsi, hogy a köztes gépek változtatnak-e illetve mit változtatnak a kérésen.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OPTIONS</a:t>
            </a:r>
            <a:r>
              <a:rPr lang="hu-HU" altLang="hu-HU" sz="1700" smtClean="0"/>
              <a:t>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Visszaadja a szerver által támogatott HTTP metódusok listáját. </a:t>
            </a:r>
          </a:p>
          <a:p>
            <a:pPr>
              <a:lnSpc>
                <a:spcPct val="91000"/>
              </a:lnSpc>
            </a:pPr>
            <a:r>
              <a:rPr lang="hu-HU" altLang="hu-HU" sz="1700" b="1" smtClean="0"/>
              <a:t>CONNECT </a:t>
            </a:r>
          </a:p>
          <a:p>
            <a:pPr lvl="1">
              <a:lnSpc>
                <a:spcPct val="91000"/>
              </a:lnSpc>
            </a:pPr>
            <a:r>
              <a:rPr lang="hu-HU" altLang="hu-HU" sz="1700" smtClean="0"/>
              <a:t>Átalakítja a kérést transzparens TCP/IP tunnellé. Ezt a metódust jellemzően </a:t>
            </a:r>
            <a:r>
              <a:rPr lang="hu-HU" altLang="hu-HU" sz="1700" smtClean="0">
                <a:hlinkClick r:id="rId3" tooltip="SSL (megíratlan szócikk)"/>
              </a:rPr>
              <a:t>SSL</a:t>
            </a:r>
            <a:r>
              <a:rPr lang="hu-HU" altLang="hu-HU" sz="1700" smtClean="0"/>
              <a:t> kommunikáció megvalósításáshoz használják</a:t>
            </a:r>
          </a:p>
          <a:p>
            <a:pPr>
              <a:lnSpc>
                <a:spcPct val="91000"/>
              </a:lnSpc>
            </a:pPr>
            <a:endParaRPr lang="hu-HU" altLang="hu-HU" sz="1700" smtClean="0"/>
          </a:p>
        </p:txBody>
      </p:sp>
    </p:spTree>
    <p:extLst>
      <p:ext uri="{BB962C8B-B14F-4D97-AF65-F5344CB8AC3E}">
        <p14:creationId xmlns:p14="http://schemas.microsoft.com/office/powerpoint/2010/main" val="12977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altLang="hu-HU" b="1" dirty="0" smtClean="0"/>
              <a:t>HTTP</a:t>
            </a:r>
            <a:r>
              <a:rPr lang="hu-HU" altLang="hu-HU" dirty="0" smtClean="0"/>
              <a:t>: (</a:t>
            </a:r>
            <a:r>
              <a:rPr lang="hu-HU" altLang="hu-HU" sz="4000" dirty="0" err="1" smtClean="0">
                <a:hlinkClick r:id="rId2"/>
              </a:rPr>
              <a:t>Hypertext</a:t>
            </a:r>
            <a:r>
              <a:rPr lang="hu-HU" altLang="hu-HU" sz="4000" dirty="0" smtClean="0"/>
              <a:t> </a:t>
            </a:r>
            <a:r>
              <a:rPr lang="hu-HU" altLang="hu-HU" sz="4000" dirty="0" err="1" smtClean="0"/>
              <a:t>Transfer</a:t>
            </a:r>
            <a:r>
              <a:rPr lang="hu-HU" altLang="hu-HU" sz="4000" dirty="0" smtClean="0"/>
              <a:t>/</a:t>
            </a:r>
            <a:r>
              <a:rPr lang="hu-HU" altLang="hu-HU" sz="4000" dirty="0" err="1" smtClean="0"/>
              <a:t>Transport</a:t>
            </a:r>
            <a:r>
              <a:rPr lang="hu-HU" altLang="hu-HU" sz="4000" dirty="0" smtClean="0"/>
              <a:t> </a:t>
            </a:r>
            <a:r>
              <a:rPr lang="hu-HU" altLang="hu-HU" sz="4000" dirty="0" err="1" smtClean="0"/>
              <a:t>Protocol</a:t>
            </a:r>
            <a:r>
              <a:rPr lang="hu-HU" altLang="hu-HU" sz="4000" dirty="0" smtClean="0"/>
              <a:t>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/>
          </a:bodyPr>
          <a:lstStyle/>
          <a:p>
            <a:r>
              <a:rPr lang="hu-HU" altLang="hu-HU" sz="2400" dirty="0" smtClean="0"/>
              <a:t>hipertext átviteli </a:t>
            </a:r>
            <a:r>
              <a:rPr lang="hu-HU" altLang="hu-HU" sz="2400" dirty="0" smtClean="0">
                <a:hlinkClick r:id="rId3"/>
              </a:rPr>
              <a:t>protokoll</a:t>
            </a:r>
            <a:r>
              <a:rPr lang="hu-HU" altLang="hu-HU" sz="2400" dirty="0" smtClean="0"/>
              <a:t/>
            </a:r>
            <a:br>
              <a:rPr lang="hu-HU" altLang="hu-HU" sz="2400" dirty="0" smtClean="0"/>
            </a:br>
            <a:r>
              <a:rPr lang="hu-HU" altLang="hu-HU" sz="2400" dirty="0" smtClean="0">
                <a:hlinkClick r:id="rId4"/>
              </a:rPr>
              <a:t>HTML</a:t>
            </a:r>
            <a:r>
              <a:rPr lang="hu-HU" altLang="hu-HU" sz="2400" dirty="0" smtClean="0"/>
              <a:t> és egyéb formátumú </a:t>
            </a:r>
            <a:r>
              <a:rPr lang="hu-HU" altLang="hu-HU" sz="2400" dirty="0" smtClean="0">
                <a:hlinkClick r:id="rId5"/>
              </a:rPr>
              <a:t>internet</a:t>
            </a:r>
            <a:r>
              <a:rPr lang="hu-HU" altLang="hu-HU" sz="2400" dirty="0" smtClean="0"/>
              <a:t>es állományok továbbítására kidolgozott eljárás. </a:t>
            </a:r>
            <a:br>
              <a:rPr lang="hu-HU" altLang="hu-HU" sz="2400" dirty="0" smtClean="0"/>
            </a:br>
            <a:r>
              <a:rPr lang="hu-HU" altLang="hu-HU" sz="2400" dirty="0" smtClean="0"/>
              <a:t>A </a:t>
            </a:r>
            <a:r>
              <a:rPr lang="hu-HU" altLang="hu-HU" sz="2400" dirty="0" err="1" smtClean="0"/>
              <a:t>webszerverek</a:t>
            </a:r>
            <a:r>
              <a:rPr lang="hu-HU" altLang="hu-HU" sz="2400" dirty="0" smtClean="0"/>
              <a:t> és </a:t>
            </a:r>
            <a:r>
              <a:rPr lang="hu-HU" altLang="hu-HU" sz="2400" dirty="0" smtClean="0">
                <a:hlinkClick r:id="rId6"/>
              </a:rPr>
              <a:t>kliens</a:t>
            </a:r>
            <a:r>
              <a:rPr lang="hu-HU" altLang="hu-HU" sz="2400" dirty="0" smtClean="0"/>
              <a:t>ek közötti </a:t>
            </a:r>
            <a:r>
              <a:rPr lang="hu-HU" altLang="hu-HU" sz="2400" dirty="0" smtClean="0">
                <a:hlinkClick r:id="rId7"/>
              </a:rPr>
              <a:t>kommunikáció</a:t>
            </a:r>
            <a:r>
              <a:rPr lang="hu-HU" altLang="hu-HU" sz="2400" dirty="0" smtClean="0"/>
              <a:t>nál használt adatcsere szabvány. 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07504" y="2835275"/>
            <a:ext cx="903649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806" rIns="0" bIns="0"/>
          <a:lstStyle>
            <a:lvl1pPr defTabSz="979488">
              <a:lnSpc>
                <a:spcPct val="111000"/>
              </a:lnSpc>
              <a:buClr>
                <a:srgbClr val="5D7298"/>
              </a:buClr>
              <a:buSzPct val="65000"/>
              <a:buFont typeface="Wingdings" pitchFamily="2" charset="2"/>
              <a:defRPr sz="21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hu-HU" altLang="hu-HU" sz="2700" dirty="0"/>
              <a:t>Az </a:t>
            </a:r>
            <a:r>
              <a:rPr lang="hu-HU" altLang="hu-HU" sz="2700" b="1" dirty="0"/>
              <a:t>SMTP</a:t>
            </a:r>
            <a:r>
              <a:rPr lang="hu-HU" altLang="hu-HU" sz="2700" dirty="0"/>
              <a:t> a </a:t>
            </a:r>
            <a:r>
              <a:rPr lang="hu-HU" altLang="hu-HU" sz="2700" b="1" dirty="0" err="1"/>
              <a:t>Simple</a:t>
            </a:r>
            <a:r>
              <a:rPr lang="hu-HU" altLang="hu-HU" sz="2700" b="1" dirty="0"/>
              <a:t> Mail </a:t>
            </a:r>
            <a:r>
              <a:rPr lang="hu-HU" altLang="hu-HU" sz="2700" b="1" dirty="0" err="1"/>
              <a:t>Transfer</a:t>
            </a:r>
            <a:r>
              <a:rPr lang="hu-HU" altLang="hu-HU" sz="2700" b="1" dirty="0"/>
              <a:t> </a:t>
            </a:r>
            <a:r>
              <a:rPr lang="hu-HU" altLang="hu-HU" sz="2700" b="1" dirty="0" err="1"/>
              <a:t>Protocol</a:t>
            </a:r>
            <a:r>
              <a:rPr lang="hu-HU" altLang="hu-HU" sz="2700" dirty="0"/>
              <a:t> rövidítése.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407812" y="3429001"/>
            <a:ext cx="8484668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4028" rIns="0" bIns="0"/>
          <a:lstStyle>
            <a:lvl1pPr marL="342900" indent="-3429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1000"/>
              </a:lnSpc>
              <a:buClr>
                <a:srgbClr val="5D7298"/>
              </a:buClr>
              <a:buSzPct val="65000"/>
              <a:buFont typeface="Wingdings" pitchFamily="2" charset="2"/>
              <a:buNone/>
            </a:pPr>
            <a:r>
              <a:rPr lang="hu-HU" altLang="hu-HU" sz="2000" dirty="0">
                <a:solidFill>
                  <a:srgbClr val="000000"/>
                </a:solidFill>
              </a:rPr>
              <a:t>Ez egy kommunikációs protokoll az </a:t>
            </a:r>
            <a:r>
              <a:rPr lang="hu-HU" altLang="hu-HU" sz="2000" dirty="0">
                <a:solidFill>
                  <a:srgbClr val="000000"/>
                </a:solidFill>
                <a:hlinkClick r:id="rId8" tooltip="E-mail"/>
              </a:rPr>
              <a:t>e-mailek</a:t>
            </a:r>
            <a:r>
              <a:rPr lang="hu-HU" altLang="hu-HU" sz="2000" dirty="0">
                <a:solidFill>
                  <a:srgbClr val="000000"/>
                </a:solidFill>
              </a:rPr>
              <a:t> </a:t>
            </a:r>
            <a:r>
              <a:rPr lang="hu-HU" altLang="hu-HU" sz="2000" dirty="0">
                <a:solidFill>
                  <a:srgbClr val="000000"/>
                </a:solidFill>
                <a:hlinkClick r:id="rId9" tooltip="Internet"/>
              </a:rPr>
              <a:t>Interneten</a:t>
            </a:r>
            <a:r>
              <a:rPr lang="hu-HU" altLang="hu-HU" sz="2000" dirty="0">
                <a:solidFill>
                  <a:srgbClr val="000000"/>
                </a:solidFill>
              </a:rPr>
              <a:t> történő továbbítására.</a:t>
            </a:r>
          </a:p>
          <a:p>
            <a:pPr>
              <a:lnSpc>
                <a:spcPct val="111000"/>
              </a:lnSpc>
              <a:buClr>
                <a:srgbClr val="5D7298"/>
              </a:buClr>
              <a:buSzPct val="65000"/>
              <a:buFont typeface="Wingdings" pitchFamily="2" charset="2"/>
              <a:buNone/>
            </a:pPr>
            <a:r>
              <a:rPr lang="hu-HU" altLang="hu-HU" sz="2000" dirty="0">
                <a:solidFill>
                  <a:srgbClr val="000000"/>
                </a:solidFill>
              </a:rPr>
              <a:t>Az SMTP egy viszonylag egyszerű, szöveg alapú protokoll, ahol egy üzenetnek egy vagy több címzettje is lehet. (Könnyen tesztelhetjük az </a:t>
            </a:r>
            <a:r>
              <a:rPr lang="hu-HU" altLang="hu-HU" sz="2000" dirty="0" err="1">
                <a:solidFill>
                  <a:srgbClr val="000000"/>
                </a:solidFill>
              </a:rPr>
              <a:t>SMTP-t</a:t>
            </a:r>
            <a:r>
              <a:rPr lang="hu-HU" altLang="hu-HU" sz="2000" dirty="0">
                <a:solidFill>
                  <a:srgbClr val="000000"/>
                </a:solidFill>
              </a:rPr>
              <a:t> a </a:t>
            </a:r>
            <a:r>
              <a:rPr lang="hu-HU" altLang="hu-HU" sz="2000" dirty="0">
                <a:solidFill>
                  <a:srgbClr val="000000"/>
                </a:solidFill>
                <a:hlinkClick r:id="rId10" tooltip="Telnet"/>
              </a:rPr>
              <a:t>Telnet</a:t>
            </a:r>
            <a:r>
              <a:rPr lang="hu-HU" altLang="hu-HU" sz="2000" dirty="0">
                <a:solidFill>
                  <a:srgbClr val="000000"/>
                </a:solidFill>
              </a:rPr>
              <a:t> program segítségével.) Az SMTP szolgáltatás a TCP (</a:t>
            </a:r>
            <a:r>
              <a:rPr lang="hu-HU" altLang="hu-HU" sz="2000" dirty="0" err="1">
                <a:solidFill>
                  <a:srgbClr val="000000"/>
                </a:solidFill>
                <a:hlinkClick r:id="rId11" tooltip="Transmission Control Protocol"/>
              </a:rPr>
              <a:t>Transmission</a:t>
            </a:r>
            <a:r>
              <a:rPr lang="hu-HU" altLang="hu-HU" sz="2000" dirty="0">
                <a:solidFill>
                  <a:srgbClr val="000000"/>
                </a:solidFill>
                <a:hlinkClick r:id="rId11" tooltip="Transmission Control Protocol"/>
              </a:rPr>
              <a:t> </a:t>
            </a:r>
            <a:r>
              <a:rPr lang="hu-HU" altLang="hu-HU" sz="2000" dirty="0" err="1">
                <a:solidFill>
                  <a:srgbClr val="000000"/>
                </a:solidFill>
                <a:hlinkClick r:id="rId11" tooltip="Transmission Control Protocol"/>
              </a:rPr>
              <a:t>Control</a:t>
            </a:r>
            <a:r>
              <a:rPr lang="hu-HU" altLang="hu-HU" sz="2000" dirty="0">
                <a:solidFill>
                  <a:srgbClr val="000000"/>
                </a:solidFill>
                <a:hlinkClick r:id="rId11" tooltip="Transmission Control Protocol"/>
              </a:rPr>
              <a:t> </a:t>
            </a:r>
            <a:r>
              <a:rPr lang="hu-HU" altLang="hu-HU" sz="2000" dirty="0" err="1">
                <a:solidFill>
                  <a:srgbClr val="000000"/>
                </a:solidFill>
                <a:hlinkClick r:id="rId11" tooltip="Transmission Control Protocol"/>
              </a:rPr>
              <a:t>Protocol</a:t>
            </a:r>
            <a:r>
              <a:rPr lang="hu-HU" altLang="hu-HU" sz="2000" dirty="0">
                <a:solidFill>
                  <a:srgbClr val="000000"/>
                </a:solidFill>
              </a:rPr>
              <a:t>) 25-ös </a:t>
            </a:r>
            <a:r>
              <a:rPr lang="hu-HU" altLang="hu-HU" sz="2000" dirty="0" err="1">
                <a:solidFill>
                  <a:srgbClr val="000000"/>
                </a:solidFill>
              </a:rPr>
              <a:t>portját</a:t>
            </a:r>
            <a:r>
              <a:rPr lang="hu-HU" altLang="hu-HU" sz="2000" dirty="0">
                <a:solidFill>
                  <a:srgbClr val="000000"/>
                </a:solidFill>
              </a:rPr>
              <a:t> használja. Ahhoz, hogy meghatározza, hogy az adott </a:t>
            </a:r>
            <a:r>
              <a:rPr lang="hu-HU" altLang="hu-HU" sz="2000" dirty="0" err="1">
                <a:solidFill>
                  <a:srgbClr val="000000"/>
                </a:solidFill>
              </a:rPr>
              <a:t>domain</a:t>
            </a:r>
            <a:r>
              <a:rPr lang="hu-HU" altLang="hu-HU" sz="2000" dirty="0">
                <a:solidFill>
                  <a:srgbClr val="000000"/>
                </a:solidFill>
              </a:rPr>
              <a:t> névhez melyik SMTP szerver tartozik, a </a:t>
            </a:r>
            <a:r>
              <a:rPr lang="hu-HU" altLang="hu-HU" sz="2000" dirty="0">
                <a:solidFill>
                  <a:srgbClr val="000000"/>
                </a:solidFill>
                <a:hlinkClick r:id="rId12" tooltip="Domain név"/>
              </a:rPr>
              <a:t>Domain név</a:t>
            </a:r>
            <a:r>
              <a:rPr lang="hu-HU" altLang="hu-HU" sz="2000" dirty="0">
                <a:solidFill>
                  <a:srgbClr val="000000"/>
                </a:solidFill>
              </a:rPr>
              <a:t> </a:t>
            </a:r>
            <a:r>
              <a:rPr lang="hu-HU" altLang="hu-HU" sz="2000" dirty="0">
                <a:solidFill>
                  <a:srgbClr val="000000"/>
                </a:solidFill>
                <a:hlinkClick r:id="rId13" tooltip="MX"/>
              </a:rPr>
              <a:t>MX</a:t>
            </a:r>
            <a:r>
              <a:rPr lang="hu-HU" altLang="hu-HU" sz="2000" dirty="0">
                <a:solidFill>
                  <a:srgbClr val="000000"/>
                </a:solidFill>
              </a:rPr>
              <a:t> (Mail </a:t>
            </a:r>
            <a:r>
              <a:rPr lang="hu-HU" altLang="hu-HU" sz="2000" dirty="0" err="1">
                <a:solidFill>
                  <a:srgbClr val="000000"/>
                </a:solidFill>
              </a:rPr>
              <a:t>eXchange</a:t>
            </a:r>
            <a:r>
              <a:rPr lang="hu-HU" altLang="hu-HU" sz="2000" dirty="0">
                <a:solidFill>
                  <a:srgbClr val="000000"/>
                </a:solidFill>
              </a:rPr>
              <a:t>) rekordját használja. Ez a </a:t>
            </a:r>
            <a:r>
              <a:rPr lang="hu-HU" altLang="hu-HU" sz="2000" dirty="0" err="1">
                <a:solidFill>
                  <a:srgbClr val="000000"/>
                </a:solidFill>
              </a:rPr>
              <a:t>domain</a:t>
            </a:r>
            <a:r>
              <a:rPr lang="hu-HU" altLang="hu-HU" sz="2000" dirty="0">
                <a:solidFill>
                  <a:srgbClr val="000000"/>
                </a:solidFill>
              </a:rPr>
              <a:t> DNS rekordjai között szerepel.</a:t>
            </a:r>
          </a:p>
        </p:txBody>
      </p:sp>
    </p:spTree>
    <p:extLst>
      <p:ext uri="{BB962C8B-B14F-4D97-AF65-F5344CB8AC3E}">
        <p14:creationId xmlns:p14="http://schemas.microsoft.com/office/powerpoint/2010/main" val="8879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045" y="333376"/>
            <a:ext cx="8326967" cy="593725"/>
          </a:xfrm>
        </p:spPr>
        <p:txBody>
          <a:bodyPr>
            <a:normAutofit fontScale="90000"/>
          </a:bodyPr>
          <a:lstStyle/>
          <a:p>
            <a:r>
              <a:rPr lang="hu-HU" altLang="hu-HU" b="1" i="1" smtClean="0"/>
              <a:t>FTP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185863"/>
            <a:ext cx="8326966" cy="5338762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smtClean="0"/>
              <a:t>A </a:t>
            </a:r>
            <a:r>
              <a:rPr lang="hu-HU" altLang="hu-HU" b="1" smtClean="0"/>
              <a:t>File Transfer Protocol</a:t>
            </a:r>
            <a:r>
              <a:rPr lang="hu-HU" altLang="hu-HU" smtClean="0"/>
              <a:t>, vagy rövid nevén </a:t>
            </a:r>
            <a:r>
              <a:rPr lang="hu-HU" altLang="hu-HU" b="1" smtClean="0"/>
              <a:t>FTP</a:t>
            </a:r>
            <a:r>
              <a:rPr lang="hu-HU" altLang="hu-HU" smtClean="0"/>
              <a:t> </a:t>
            </a:r>
            <a:r>
              <a:rPr lang="hu-HU" altLang="hu-HU" smtClean="0">
                <a:hlinkClick r:id="rId3" tooltip="TCPIP"/>
              </a:rPr>
              <a:t>TCP/IP</a:t>
            </a:r>
            <a:r>
              <a:rPr lang="hu-HU" altLang="hu-HU" smtClean="0"/>
              <a:t> hálózatokon – mint amilyen az </a:t>
            </a:r>
            <a:r>
              <a:rPr lang="hu-HU" altLang="hu-HU" smtClean="0">
                <a:hlinkClick r:id="rId4" tooltip="Internet"/>
              </a:rPr>
              <a:t>internet</a:t>
            </a:r>
            <a:r>
              <a:rPr lang="hu-HU" altLang="hu-HU" smtClean="0"/>
              <a:t> is – történő állományátvitelre szolgáló szabvány.</a:t>
            </a:r>
          </a:p>
          <a:p>
            <a:r>
              <a:rPr lang="hu-HU" altLang="hu-HU" smtClean="0"/>
              <a:t>Gyakran van szükség arra, hogy valamilyen állományt hálózaton keresztül töltsünk le saját gépünkre, vagy egy állományt mások számára hozzáférhetővé tegyünk. Erre alkalmas az FTP, ami lehetővé teszi a különböző </a:t>
            </a:r>
            <a:r>
              <a:rPr lang="hu-HU" altLang="hu-HU" smtClean="0">
                <a:hlinkClick r:id="rId5" tooltip="Operációs rendszer"/>
              </a:rPr>
              <a:t>operációs rendszerű</a:t>
            </a:r>
            <a:r>
              <a:rPr lang="hu-HU" altLang="hu-HU" smtClean="0"/>
              <a:t> gépek között is az információcserét.</a:t>
            </a:r>
          </a:p>
          <a:p>
            <a:r>
              <a:rPr lang="hu-HU" altLang="hu-HU" smtClean="0"/>
              <a:t>Az FTP kapcsolat ügyfél/kiszolgáló alapú, vagyis szükség van egy kiszolgáló- (=szerver) és egy ügyfélprogramra (=kliens). Elterjedt protokoll, a legtöbb modern operációs rendszerhez létezik FTP-szerver és kliens program, sok </a:t>
            </a:r>
            <a:r>
              <a:rPr lang="hu-HU" altLang="hu-HU" smtClean="0">
                <a:hlinkClick r:id="rId6" tooltip="Webböngésző"/>
              </a:rPr>
              <a:t>webböngésző</a:t>
            </a:r>
            <a:r>
              <a:rPr lang="hu-HU" altLang="hu-HU" smtClean="0"/>
              <a:t> is képes FTP-kliensként működni.</a:t>
            </a:r>
          </a:p>
          <a:p>
            <a:r>
              <a:rPr lang="hu-HU" altLang="hu-HU" smtClean="0"/>
              <a:t>Az FTP protokoll nem támogat </a:t>
            </a:r>
            <a:r>
              <a:rPr lang="hu-HU" altLang="hu-HU" smtClean="0">
                <a:hlinkClick r:id="rId7" tooltip="Titkosítás"/>
              </a:rPr>
              <a:t>titkosított</a:t>
            </a:r>
            <a:r>
              <a:rPr lang="hu-HU" altLang="hu-HU" smtClean="0"/>
              <a:t> </a:t>
            </a:r>
            <a:r>
              <a:rPr lang="hu-HU" altLang="hu-HU" smtClean="0">
                <a:hlinkClick r:id="rId8" tooltip="Autentikáció (megíratlan szócikk)"/>
              </a:rPr>
              <a:t>autentikációt</a:t>
            </a:r>
            <a:r>
              <a:rPr lang="hu-HU" altLang="hu-HU" smtClean="0"/>
              <a:t> (felhasználó-azonosítást), így nem megbízható hálózaton való használata veszélyes lehet.</a:t>
            </a:r>
          </a:p>
        </p:txBody>
      </p:sp>
    </p:spTree>
    <p:extLst>
      <p:ext uri="{BB962C8B-B14F-4D97-AF65-F5344CB8AC3E}">
        <p14:creationId xmlns:p14="http://schemas.microsoft.com/office/powerpoint/2010/main" val="39401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b="1" smtClean="0"/>
              <a:t>Post Office Protocol version 3 (POP3)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altLang="hu-HU" dirty="0" smtClean="0"/>
              <a:t>Egy </a:t>
            </a:r>
            <a:r>
              <a:rPr lang="hu-HU" altLang="hu-HU" dirty="0" smtClean="0">
                <a:hlinkClick r:id="rId2" tooltip="Alkalmazási réteg"/>
              </a:rPr>
              <a:t>alkalmazás</a:t>
            </a:r>
            <a:r>
              <a:rPr lang="hu-HU" altLang="hu-HU" dirty="0" smtClean="0"/>
              <a:t> szintű </a:t>
            </a:r>
            <a:r>
              <a:rPr lang="hu-HU" altLang="hu-HU" dirty="0" smtClean="0">
                <a:hlinkClick r:id="rId3" tooltip="Protokoll (informatika)"/>
              </a:rPr>
              <a:t>protokoll</a:t>
            </a:r>
            <a:r>
              <a:rPr lang="hu-HU" altLang="hu-HU" dirty="0" smtClean="0"/>
              <a:t>, melynek segítségével az e-mail kliensek egy meglévő </a:t>
            </a:r>
            <a:r>
              <a:rPr lang="hu-HU" altLang="hu-HU" dirty="0" smtClean="0">
                <a:hlinkClick r:id="rId4" tooltip="TCP/IP"/>
              </a:rPr>
              <a:t>TCP/IP</a:t>
            </a:r>
            <a:r>
              <a:rPr lang="hu-HU" altLang="hu-HU" dirty="0" smtClean="0"/>
              <a:t> kapcsolaton keresztül letölthetik az elektronikus leveleket a kiszolgálóról. Napjainkban ez a legelterjedtebb protokoll az elektronikus levelek lekéréséhez.</a:t>
            </a:r>
          </a:p>
          <a:p>
            <a:r>
              <a:rPr lang="hu-HU" altLang="hu-HU" dirty="0" smtClean="0"/>
              <a:t>A protokollra eredetileg az időszakosan létrejövő TCP/IP kapcsolatok miatt volt szükség, ugyanis lehetővé teszi a kapcsolódás korlátozott ideje alatt a levelek kezelését a felhasználó gépén. A leveleket azután helyben lehet olvasni, szerkeszteni, tárolni stb. A POP3 protokoll kizárólag a levelek letöltésére alkalmas; küldésükre az </a:t>
            </a:r>
            <a:r>
              <a:rPr lang="hu-HU" altLang="hu-HU" dirty="0" smtClean="0">
                <a:hlinkClick r:id="rId5" tooltip="SMTP"/>
              </a:rPr>
              <a:t>SMTP</a:t>
            </a:r>
            <a:r>
              <a:rPr lang="hu-HU" altLang="hu-HU" dirty="0" smtClean="0"/>
              <a:t> protokoll szolgál.</a:t>
            </a:r>
          </a:p>
        </p:txBody>
      </p:sp>
    </p:spTree>
    <p:extLst>
      <p:ext uri="{BB962C8B-B14F-4D97-AF65-F5344CB8AC3E}">
        <p14:creationId xmlns:p14="http://schemas.microsoft.com/office/powerpoint/2010/main" val="4180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045" y="188914"/>
            <a:ext cx="8326967" cy="593725"/>
          </a:xfrm>
        </p:spPr>
        <p:txBody>
          <a:bodyPr>
            <a:normAutofit fontScale="90000"/>
          </a:bodyPr>
          <a:lstStyle/>
          <a:p>
            <a:r>
              <a:rPr lang="hu-HU" altLang="hu-HU" smtClean="0"/>
              <a:t>IMAP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185864"/>
            <a:ext cx="8326966" cy="51958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1000"/>
              </a:lnSpc>
            </a:pPr>
            <a:r>
              <a:rPr lang="hu-HU" altLang="hu-HU" smtClean="0"/>
              <a:t>Az </a:t>
            </a:r>
            <a:r>
              <a:rPr lang="hu-HU" altLang="hu-HU" b="1" smtClean="0"/>
              <a:t>IMAP</a:t>
            </a:r>
            <a:r>
              <a:rPr lang="hu-HU" altLang="hu-HU" smtClean="0"/>
              <a:t> (Internet Message Access Protocol) egy alkalmazás rétegbeli </a:t>
            </a:r>
            <a:r>
              <a:rPr lang="hu-HU" altLang="hu-HU" smtClean="0">
                <a:hlinkClick r:id="rId2" tooltip="Protokoll (informatika)"/>
              </a:rPr>
              <a:t>protokoll</a:t>
            </a:r>
            <a:r>
              <a:rPr lang="hu-HU" altLang="hu-HU" smtClean="0"/>
              <a:t>, amely segítségével a leveleinkhez férhetünk hozzá. </a:t>
            </a:r>
          </a:p>
          <a:p>
            <a:pPr>
              <a:lnSpc>
                <a:spcPct val="101000"/>
              </a:lnSpc>
            </a:pPr>
            <a:r>
              <a:rPr lang="hu-HU" altLang="hu-HU" smtClean="0"/>
              <a:t>A levelek nem </a:t>
            </a:r>
            <a:r>
              <a:rPr lang="hu-HU" altLang="hu-HU" i="1" smtClean="0"/>
              <a:t>töltődnek le,</a:t>
            </a:r>
            <a:r>
              <a:rPr lang="hu-HU" altLang="hu-HU" smtClean="0"/>
              <a:t> a kliens csak </a:t>
            </a:r>
            <a:r>
              <a:rPr lang="hu-HU" altLang="hu-HU" i="1" smtClean="0">
                <a:hlinkClick r:id="rId3" tooltip="Cache"/>
              </a:rPr>
              <a:t>cache</a:t>
            </a:r>
            <a:r>
              <a:rPr lang="hu-HU" altLang="hu-HU" i="1" smtClean="0"/>
              <a:t>-eli</a:t>
            </a:r>
            <a:r>
              <a:rPr lang="hu-HU" altLang="hu-HU" smtClean="0"/>
              <a:t> őket </a:t>
            </a:r>
          </a:p>
          <a:p>
            <a:pPr lvl="1">
              <a:lnSpc>
                <a:spcPct val="101000"/>
              </a:lnSpc>
            </a:pPr>
            <a:r>
              <a:rPr lang="hu-HU" altLang="hu-HU" smtClean="0"/>
              <a:t>Ezáltal csökken a hálózati forgalom, a kliens háttértárigénye, a levelek bárhol elérhetővé válnak. </a:t>
            </a:r>
          </a:p>
          <a:p>
            <a:pPr>
              <a:lnSpc>
                <a:spcPct val="101000"/>
              </a:lnSpc>
            </a:pPr>
            <a:r>
              <a:rPr lang="hu-HU" altLang="hu-HU" smtClean="0"/>
              <a:t>Állapotinformációk tárolhatóak a kiszolgálón </a:t>
            </a:r>
          </a:p>
          <a:p>
            <a:pPr lvl="1">
              <a:lnSpc>
                <a:spcPct val="101000"/>
              </a:lnSpc>
            </a:pPr>
            <a:r>
              <a:rPr lang="hu-HU" altLang="hu-HU" smtClean="0"/>
              <a:t>A zászlókon keresztül több információ is tárolhatók a levél állapotáról, például, hogy olvasatlanok, vagy nem, hogy megválaszoltak-e vagy sem. </a:t>
            </a:r>
          </a:p>
          <a:p>
            <a:pPr>
              <a:lnSpc>
                <a:spcPct val="101000"/>
              </a:lnSpc>
            </a:pPr>
            <a:r>
              <a:rPr lang="hu-HU" altLang="hu-HU" smtClean="0"/>
              <a:t>Mappák támogatása </a:t>
            </a:r>
          </a:p>
          <a:p>
            <a:pPr lvl="1">
              <a:lnSpc>
                <a:spcPct val="101000"/>
              </a:lnSpc>
            </a:pPr>
            <a:r>
              <a:rPr lang="hu-HU" altLang="hu-HU" smtClean="0"/>
              <a:t>Az IMAP4 kliensek képesek létrehozni, átnevezni és törölni postafiókokat, amelyeket a felhasználó általában mappáknak lát. Megosztott és nyilvános mappákat is lehetséges létrehozni. </a:t>
            </a:r>
          </a:p>
          <a:p>
            <a:pPr>
              <a:lnSpc>
                <a:spcPct val="101000"/>
              </a:lnSpc>
            </a:pPr>
            <a:r>
              <a:rPr lang="hu-HU" altLang="hu-HU" smtClean="0"/>
              <a:t>Szerveroldali keresések támogatása </a:t>
            </a:r>
          </a:p>
          <a:p>
            <a:pPr lvl="1">
              <a:lnSpc>
                <a:spcPct val="101000"/>
              </a:lnSpc>
            </a:pPr>
            <a:r>
              <a:rPr lang="hu-HU" altLang="hu-HU" smtClean="0"/>
              <a:t>A kliensek kérhetik a kiszolgálót, hogy keressen a postafiókban tárolt levelek között. Így elkerülhető az összes levél letöltése. </a:t>
            </a:r>
          </a:p>
          <a:p>
            <a:pPr>
              <a:lnSpc>
                <a:spcPct val="101000"/>
              </a:lnSpc>
            </a:pP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882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 a különbség a POP3 és az IMAP között?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 smtClean="0"/>
              <a:t>POP3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levelező kliens (általában </a:t>
            </a:r>
            <a:r>
              <a:rPr lang="hu-HU" b="1" i="1" dirty="0"/>
              <a:t>alap beállítása szerint</a:t>
            </a:r>
            <a:r>
              <a:rPr lang="hu-HU" dirty="0"/>
              <a:t>) </a:t>
            </a:r>
            <a:r>
              <a:rPr lang="hu-HU" b="1" u="sng" dirty="0"/>
              <a:t>letölti a leveleket és törli őket a szerverről</a:t>
            </a:r>
            <a:r>
              <a:rPr lang="hu-HU" dirty="0"/>
              <a:t>, hogy ne fogyjon el a hely, biztosan megkapd a későbbi leveleket. Ezután bármit módosítasz a letöltött leveleken, azok csak helyi módosítások, más számítógéppel, telefonnal már nem fogod tudni újra szinkronizálni a szerverről törölt leveleket. </a:t>
            </a:r>
          </a:p>
          <a:p>
            <a:r>
              <a:rPr lang="hu-HU" b="1" dirty="0" smtClean="0"/>
              <a:t>IMAP:</a:t>
            </a:r>
            <a:br>
              <a:rPr lang="hu-HU" b="1" dirty="0" smtClean="0"/>
            </a:br>
            <a:r>
              <a:rPr lang="hu-HU" dirty="0" smtClean="0"/>
              <a:t> </a:t>
            </a:r>
            <a:r>
              <a:rPr lang="hu-HU" dirty="0"/>
              <a:t>A levelező </a:t>
            </a:r>
            <a:r>
              <a:rPr lang="hu-HU" b="1" i="1" dirty="0"/>
              <a:t>kliens szinkronban tartja </a:t>
            </a:r>
            <a:r>
              <a:rPr lang="hu-HU" dirty="0"/>
              <a:t>a két oldalt: a szerveren és a helyi levelek is ugyanazok (ismét csak alap beállítások szerint). Csak ha lokálisan törlöd a leveleket, azután fognak a szerverről is törlődni. Ha több eszközt is úgy állítasz be, hogy szinkronban legyen a szerverrel, akkor ezáltal egymással is szinkronban maradnak: Egy lokálisan törölt levél törlődni fog a szerverről és következő bekapcsolásnál például a telefonodról, másik számítógépedről is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97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700" smtClean="0"/>
              <a:t>„Kapcsolt számítógépek (hostok) rendszere, erőforrás-megosztási, költségcsökkentési, adatmegosztási céllal.” </a:t>
            </a:r>
            <a:endParaRPr lang="en-GB" altLang="hu-HU" sz="2700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822" y="1340768"/>
            <a:ext cx="8184444" cy="4232275"/>
          </a:xfrm>
        </p:spPr>
        <p:txBody>
          <a:bodyPr/>
          <a:lstStyle/>
          <a:p>
            <a:r>
              <a:rPr lang="hu-HU" altLang="hu-HU" b="1" u="sng" dirty="0" smtClean="0"/>
              <a:t>Hálózati topológiák </a:t>
            </a:r>
            <a:r>
              <a:rPr lang="hu-HU" altLang="hu-HU" b="1" u="sng" dirty="0" smtClean="0">
                <a:solidFill>
                  <a:srgbClr val="2004C8"/>
                </a:solidFill>
              </a:rPr>
              <a:t>felépítés</a:t>
            </a:r>
            <a:r>
              <a:rPr lang="hu-HU" altLang="hu-HU" b="1" u="sng" dirty="0" smtClean="0"/>
              <a:t> szerint:</a:t>
            </a:r>
          </a:p>
          <a:p>
            <a:endParaRPr lang="hu-HU" altLang="hu-HU" dirty="0" smtClean="0"/>
          </a:p>
          <a:p>
            <a:endParaRPr lang="hu-HU" altLang="hu-HU" dirty="0" smtClean="0"/>
          </a:p>
          <a:p>
            <a:endParaRPr lang="hu-HU" altLang="hu-HU" i="1" dirty="0" smtClean="0"/>
          </a:p>
        </p:txBody>
      </p:sp>
      <p:pic>
        <p:nvPicPr>
          <p:cNvPr id="12293" name="Picture 113" descr="Phys_Topol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88" y="2164928"/>
            <a:ext cx="5785556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15"/>
          <p:cNvSpPr txBox="1">
            <a:spLocks noChangeArrowheads="1"/>
          </p:cNvSpPr>
          <p:nvPr/>
        </p:nvSpPr>
        <p:spPr bwMode="auto">
          <a:xfrm>
            <a:off x="2651479" y="2133600"/>
            <a:ext cx="7825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/>
              <a:t>Busz</a:t>
            </a:r>
          </a:p>
        </p:txBody>
      </p:sp>
      <p:sp>
        <p:nvSpPr>
          <p:cNvPr id="12295" name="Text Box 116"/>
          <p:cNvSpPr txBox="1">
            <a:spLocks noChangeArrowheads="1"/>
          </p:cNvSpPr>
          <p:nvPr/>
        </p:nvSpPr>
        <p:spPr bwMode="auto">
          <a:xfrm>
            <a:off x="2122311" y="3771900"/>
            <a:ext cx="9172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/>
              <a:t>Gyűrű</a:t>
            </a:r>
          </a:p>
        </p:txBody>
      </p:sp>
      <p:sp>
        <p:nvSpPr>
          <p:cNvPr id="12296" name="Text Box 117"/>
          <p:cNvSpPr txBox="1">
            <a:spLocks noChangeArrowheads="1"/>
          </p:cNvSpPr>
          <p:nvPr/>
        </p:nvSpPr>
        <p:spPr bwMode="auto">
          <a:xfrm>
            <a:off x="2122311" y="4995863"/>
            <a:ext cx="9893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/>
              <a:t>Csillag</a:t>
            </a:r>
          </a:p>
        </p:txBody>
      </p:sp>
    </p:spTree>
    <p:extLst>
      <p:ext uri="{BB962C8B-B14F-4D97-AF65-F5344CB8AC3E}">
        <p14:creationId xmlns:p14="http://schemas.microsoft.com/office/powerpoint/2010/main" val="35039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045" y="260351"/>
            <a:ext cx="8326967" cy="593725"/>
          </a:xfrm>
        </p:spPr>
        <p:txBody>
          <a:bodyPr>
            <a:normAutofit fontScale="90000"/>
          </a:bodyPr>
          <a:lstStyle/>
          <a:p>
            <a:r>
              <a:rPr lang="hu-HU" altLang="hu-HU" b="1" i="1" smtClean="0"/>
              <a:t>DNS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81075"/>
            <a:ext cx="8712968" cy="5876925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dirty="0" smtClean="0"/>
              <a:t>A </a:t>
            </a:r>
            <a:r>
              <a:rPr lang="hu-HU" altLang="hu-HU" b="1" dirty="0" smtClean="0"/>
              <a:t>Domain </a:t>
            </a:r>
            <a:r>
              <a:rPr lang="hu-HU" altLang="hu-HU" b="1" dirty="0" err="1" smtClean="0"/>
              <a:t>Name</a:t>
            </a:r>
            <a:r>
              <a:rPr lang="hu-HU" altLang="hu-HU" b="1" dirty="0" smtClean="0"/>
              <a:t> System</a:t>
            </a:r>
            <a:r>
              <a:rPr lang="hu-HU" altLang="hu-HU" dirty="0" smtClean="0"/>
              <a:t> </a:t>
            </a:r>
            <a:r>
              <a:rPr lang="hu-HU" altLang="hu-HU" b="1" dirty="0" smtClean="0"/>
              <a:t>(DNS)</a:t>
            </a:r>
            <a:r>
              <a:rPr lang="hu-HU" altLang="hu-HU" dirty="0" smtClean="0"/>
              <a:t> az egyik legfontosabb szolgáltatás az </a:t>
            </a:r>
            <a:r>
              <a:rPr lang="hu-HU" altLang="hu-HU" dirty="0" smtClean="0">
                <a:hlinkClick r:id="rId2" tooltip="Internet"/>
              </a:rPr>
              <a:t>Interneten</a:t>
            </a:r>
            <a:r>
              <a:rPr lang="hu-HU" altLang="hu-HU" dirty="0" smtClean="0"/>
              <a:t>. Fő feladata a </a:t>
            </a:r>
            <a:r>
              <a:rPr lang="hu-HU" altLang="hu-HU" b="1" u="sng" dirty="0" smtClean="0"/>
              <a:t>webcímek „lefordítása", „feloldása" a hozzájuk tartozó IP-címre.</a:t>
            </a:r>
          </a:p>
          <a:p>
            <a:r>
              <a:rPr lang="hu-HU" altLang="hu-HU" dirty="0" smtClean="0"/>
              <a:t>A DNS rendszer a </a:t>
            </a:r>
            <a:r>
              <a:rPr lang="hu-HU" altLang="hu-HU" dirty="0" err="1" smtClean="0"/>
              <a:t>domaineket</a:t>
            </a:r>
            <a:r>
              <a:rPr lang="hu-HU" altLang="hu-HU" dirty="0" smtClean="0"/>
              <a:t> (tartományokat) kezelő, a világon több ezer szerverre </a:t>
            </a:r>
            <a:r>
              <a:rPr lang="hu-HU" altLang="hu-HU" b="1" i="1" dirty="0" smtClean="0"/>
              <a:t>elosztott hierarchikus adatbázis-rendszer</a:t>
            </a:r>
            <a:r>
              <a:rPr lang="hu-HU" altLang="hu-HU" dirty="0" smtClean="0"/>
              <a:t>. Ezek a </a:t>
            </a:r>
            <a:r>
              <a:rPr lang="hu-HU" altLang="hu-HU" dirty="0" err="1" smtClean="0"/>
              <a:t>domainek</a:t>
            </a:r>
            <a:r>
              <a:rPr lang="hu-HU" altLang="hu-HU" dirty="0" smtClean="0"/>
              <a:t> vagy tartományok úgynevezett zónákra vannak elosztva, ezekért egymástól független adminisztrátorok felelősek. Egy lokális hálózatban – például egy cég belső hálózatában – is lehetséges az Internet DNS-től független DNS működtetése.</a:t>
            </a:r>
          </a:p>
          <a:p>
            <a:r>
              <a:rPr lang="hu-HU" altLang="hu-HU" dirty="0" smtClean="0"/>
              <a:t>A DNS rendszer fő felhasználási területe a </a:t>
            </a:r>
            <a:r>
              <a:rPr lang="hu-HU" altLang="hu-HU" dirty="0" err="1" smtClean="0"/>
              <a:t>domain-nevekhez</a:t>
            </a:r>
            <a:r>
              <a:rPr lang="hu-HU" altLang="hu-HU" dirty="0" smtClean="0"/>
              <a:t> tartozó IP-címek nyújtása (</a:t>
            </a:r>
            <a:r>
              <a:rPr lang="hu-HU" altLang="hu-HU" dirty="0" err="1" smtClean="0"/>
              <a:t>forward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lookup</a:t>
            </a:r>
            <a:r>
              <a:rPr lang="hu-HU" altLang="hu-HU" dirty="0" smtClean="0"/>
              <a:t>). Ez hasonló egy telefonkönyvhöz, amely megadja az egy-egy adott névhez tartozó telefonszámot. A DNS rendszer tulajdonképpen egy egyszerűsítés, mivel könnyebb egy nevet megjegyezni, mint egy IP-címet. Például a </a:t>
            </a:r>
            <a:r>
              <a:rPr lang="hu-HU" altLang="hu-HU" dirty="0" err="1" smtClean="0"/>
              <a:t>www.wikipedia.org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domain-nevet</a:t>
            </a:r>
            <a:r>
              <a:rPr lang="hu-HU" altLang="hu-HU" dirty="0" smtClean="0"/>
              <a:t> könnyebb megjegyezni, mint a hozzá tartozó IP-címet. 91.198.174.2</a:t>
            </a:r>
          </a:p>
        </p:txBody>
      </p:sp>
    </p:spTree>
    <p:extLst>
      <p:ext uri="{BB962C8B-B14F-4D97-AF65-F5344CB8AC3E}">
        <p14:creationId xmlns:p14="http://schemas.microsoft.com/office/powerpoint/2010/main" val="41955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altLang="hu-HU" sz="2700" b="1" dirty="0" smtClean="0"/>
              <a:t>ARP </a:t>
            </a:r>
            <a:r>
              <a:rPr lang="hu-HU" altLang="hu-HU" sz="2700" b="1" dirty="0" err="1" smtClean="0"/>
              <a:t>Address</a:t>
            </a:r>
            <a:r>
              <a:rPr lang="hu-HU" altLang="hu-HU" sz="2700" b="1" dirty="0" smtClean="0"/>
              <a:t> </a:t>
            </a:r>
            <a:r>
              <a:rPr lang="hu-HU" altLang="hu-HU" sz="2700" b="1" dirty="0" err="1" smtClean="0"/>
              <a:t>Resolution</a:t>
            </a:r>
            <a:r>
              <a:rPr lang="hu-HU" altLang="hu-HU" sz="2700" b="1" dirty="0" smtClean="0"/>
              <a:t> Protokoll </a:t>
            </a:r>
            <a:br>
              <a:rPr lang="hu-HU" altLang="hu-HU" sz="2700" b="1" dirty="0" smtClean="0"/>
            </a:br>
            <a:r>
              <a:rPr lang="hu-HU" altLang="hu-HU" sz="2700" dirty="0" smtClean="0"/>
              <a:t>(cím-feloldási protokoll)</a:t>
            </a:r>
            <a:endParaRPr lang="en-GB" altLang="hu-HU" sz="2700" dirty="0" smtClean="0"/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328788" y="1052736"/>
            <a:ext cx="8563691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341" tIns="53671" rIns="107341" bIns="53671"/>
          <a:lstStyle>
            <a:lvl1pPr marL="355600" indent="-355600" defTabSz="979488">
              <a:lnSpc>
                <a:spcPct val="111000"/>
              </a:lnSpc>
              <a:buClr>
                <a:srgbClr val="5D7298"/>
              </a:buClr>
              <a:buSzPct val="65000"/>
              <a:buFont typeface="Wingdings" pitchFamily="2" charset="2"/>
              <a:defRPr sz="21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defTabSz="979488">
              <a:lnSpc>
                <a:spcPct val="111000"/>
              </a:lnSpc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  <a:defRPr sz="21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pt-BR" altLang="hu-HU" dirty="0" smtClean="0"/>
              <a:t>Az</a:t>
            </a:r>
            <a:r>
              <a:rPr lang="hu-HU" altLang="hu-HU" dirty="0" smtClean="0"/>
              <a:t> </a:t>
            </a:r>
            <a:r>
              <a:rPr lang="pt-BR" altLang="hu-HU" dirty="0" smtClean="0"/>
              <a:t>ARP</a:t>
            </a:r>
            <a:r>
              <a:rPr lang="hu-HU" altLang="hu-HU" dirty="0" smtClean="0"/>
              <a:t> </a:t>
            </a:r>
            <a:r>
              <a:rPr lang="pt-BR" altLang="hu-HU" dirty="0" smtClean="0"/>
              <a:t>feladata</a:t>
            </a:r>
            <a:r>
              <a:rPr lang="hu-HU" altLang="hu-HU" dirty="0" smtClean="0"/>
              <a:t> </a:t>
            </a:r>
            <a:r>
              <a:rPr lang="pt-BR" altLang="hu-HU" dirty="0" smtClean="0"/>
              <a:t>az,</a:t>
            </a:r>
            <a:r>
              <a:rPr lang="hu-HU" altLang="hu-HU" dirty="0" smtClean="0"/>
              <a:t> </a:t>
            </a:r>
            <a:r>
              <a:rPr lang="pt-BR" altLang="hu-HU" dirty="0" smtClean="0"/>
              <a:t>hogy</a:t>
            </a:r>
            <a:r>
              <a:rPr lang="hu-HU" altLang="hu-HU" dirty="0" smtClean="0"/>
              <a:t> </a:t>
            </a:r>
            <a:r>
              <a:rPr lang="pt-BR" altLang="hu-HU" dirty="0" smtClean="0"/>
              <a:t>az</a:t>
            </a:r>
            <a:r>
              <a:rPr lang="hu-HU" altLang="hu-HU" dirty="0" smtClean="0"/>
              <a:t> </a:t>
            </a:r>
            <a:r>
              <a:rPr lang="pt-BR" altLang="hu-HU" dirty="0" smtClean="0"/>
              <a:t>IP</a:t>
            </a:r>
            <a:r>
              <a:rPr lang="hu-HU" altLang="hu-HU" dirty="0" smtClean="0"/>
              <a:t> </a:t>
            </a:r>
            <a:r>
              <a:rPr lang="pt-BR" altLang="hu-HU" dirty="0" smtClean="0"/>
              <a:t>datagram</a:t>
            </a:r>
            <a:r>
              <a:rPr lang="hu-HU" altLang="hu-HU" dirty="0" smtClean="0"/>
              <a:t> </a:t>
            </a:r>
            <a:r>
              <a:rPr lang="pt-BR" altLang="hu-HU" dirty="0" smtClean="0"/>
              <a:t>következő</a:t>
            </a:r>
            <a:r>
              <a:rPr lang="hu-HU" altLang="hu-HU" dirty="0" smtClean="0"/>
              <a:t> </a:t>
            </a:r>
            <a:r>
              <a:rPr lang="pt-BR" altLang="hu-HU" dirty="0" smtClean="0"/>
              <a:t>állomásának</a:t>
            </a:r>
            <a:r>
              <a:rPr lang="hu-HU" altLang="hu-HU" dirty="0" smtClean="0"/>
              <a:t> </a:t>
            </a:r>
            <a:r>
              <a:rPr lang="pt-BR" altLang="hu-HU" dirty="0" smtClean="0"/>
              <a:t>IP</a:t>
            </a:r>
            <a:r>
              <a:rPr lang="hu-HU" altLang="hu-HU" dirty="0" smtClean="0"/>
              <a:t> </a:t>
            </a:r>
            <a:r>
              <a:rPr lang="pt-BR" altLang="hu-HU" dirty="0" smtClean="0"/>
              <a:t>címéhez</a:t>
            </a:r>
            <a:r>
              <a:rPr lang="hu-HU" altLang="hu-HU" dirty="0" smtClean="0"/>
              <a:t> </a:t>
            </a:r>
            <a:r>
              <a:rPr lang="pt-BR" altLang="hu-HU" dirty="0" smtClean="0"/>
              <a:t>MAC</a:t>
            </a:r>
            <a:r>
              <a:rPr lang="hu-HU" altLang="hu-HU" dirty="0" smtClean="0"/>
              <a:t> </a:t>
            </a:r>
            <a:r>
              <a:rPr lang="pt-BR" altLang="hu-HU" dirty="0" smtClean="0"/>
              <a:t>címet</a:t>
            </a:r>
            <a:r>
              <a:rPr lang="hu-HU" altLang="hu-HU" dirty="0" smtClean="0"/>
              <a:t> </a:t>
            </a:r>
            <a:r>
              <a:rPr lang="pt-BR" altLang="hu-HU" dirty="0" smtClean="0"/>
              <a:t>rendeljen</a:t>
            </a:r>
            <a:r>
              <a:rPr lang="hu-HU" altLang="hu-HU" dirty="0" smtClean="0"/>
              <a:t> </a:t>
            </a:r>
            <a:r>
              <a:rPr lang="pt-BR" altLang="hu-HU" dirty="0" smtClean="0"/>
              <a:t>(címfeloldás).</a:t>
            </a:r>
            <a:endParaRPr lang="hu-HU" altLang="hu-HU" dirty="0" smtClean="0"/>
          </a:p>
          <a:p>
            <a:pPr marL="0" indent="0"/>
            <a:endParaRPr lang="hu-HU" altLang="hu-HU" dirty="0" smtClean="0"/>
          </a:p>
          <a:p>
            <a:r>
              <a:rPr lang="hu-HU" altLang="hu-HU" dirty="0" smtClean="0"/>
              <a:t>OK: </a:t>
            </a:r>
            <a:r>
              <a:rPr lang="en-US" altLang="hu-HU" dirty="0" smtClean="0"/>
              <a:t>N</a:t>
            </a:r>
            <a:r>
              <a:rPr lang="hu-HU" altLang="hu-HU" dirty="0" err="1"/>
              <a:t>incs</a:t>
            </a:r>
            <a:r>
              <a:rPr lang="hu-HU" altLang="hu-HU" dirty="0"/>
              <a:t> direkt kapcsolat az Ethernet és az IP-cím között.</a:t>
            </a:r>
          </a:p>
          <a:p>
            <a:endParaRPr lang="hu-HU" altLang="hu-HU" dirty="0"/>
          </a:p>
          <a:p>
            <a:pPr>
              <a:buFont typeface="Wingdings" pitchFamily="2" charset="2"/>
              <a:buChar char="è"/>
            </a:pPr>
            <a:r>
              <a:rPr lang="en-US" altLang="hu-HU" dirty="0"/>
              <a:t>ARP </a:t>
            </a:r>
            <a:r>
              <a:rPr lang="hu-HU" altLang="hu-HU" dirty="0"/>
              <a:t>fordítja az </a:t>
            </a:r>
            <a:r>
              <a:rPr lang="en-US" altLang="hu-HU" dirty="0"/>
              <a:t>IP</a:t>
            </a:r>
            <a:r>
              <a:rPr lang="hu-HU" altLang="hu-HU" dirty="0" err="1"/>
              <a:t>-címet</a:t>
            </a:r>
            <a:r>
              <a:rPr lang="en-US" altLang="hu-HU" dirty="0"/>
              <a:t> Ethernet </a:t>
            </a:r>
            <a:r>
              <a:rPr lang="hu-HU" altLang="hu-HU" dirty="0"/>
              <a:t>címre.</a:t>
            </a:r>
          </a:p>
          <a:p>
            <a:endParaRPr lang="en-US" altLang="hu-HU" dirty="0"/>
          </a:p>
          <a:p>
            <a:pPr>
              <a:buFont typeface="Wingdings" pitchFamily="2" charset="2"/>
              <a:buChar char="è"/>
            </a:pPr>
            <a:r>
              <a:rPr lang="en-US" altLang="hu-HU" dirty="0"/>
              <a:t>ARP </a:t>
            </a:r>
            <a:r>
              <a:rPr lang="hu-HU" altLang="hu-HU" dirty="0"/>
              <a:t>kérés</a:t>
            </a:r>
            <a:r>
              <a:rPr lang="en-US" altLang="hu-HU" dirty="0"/>
              <a:t> </a:t>
            </a:r>
            <a:r>
              <a:rPr lang="hu-HU" altLang="hu-HU" dirty="0"/>
              <a:t>teszi folytonossá </a:t>
            </a:r>
            <a:r>
              <a:rPr lang="en-US" altLang="hu-HU" dirty="0"/>
              <a:t>IP</a:t>
            </a:r>
            <a:r>
              <a:rPr lang="hu-HU" altLang="hu-HU" dirty="0" err="1"/>
              <a:t>-címet</a:t>
            </a:r>
            <a:r>
              <a:rPr lang="hu-HU" altLang="hu-HU" dirty="0"/>
              <a:t> és kommunikálja a hálózaton.</a:t>
            </a:r>
          </a:p>
          <a:p>
            <a:endParaRPr lang="en-US" altLang="hu-HU" dirty="0"/>
          </a:p>
          <a:p>
            <a:pPr>
              <a:buFont typeface="Wingdings" pitchFamily="2" charset="2"/>
              <a:buChar char="è"/>
            </a:pPr>
            <a:r>
              <a:rPr lang="en-US" altLang="hu-HU" dirty="0"/>
              <a:t>ARP </a:t>
            </a:r>
            <a:r>
              <a:rPr lang="hu-HU" altLang="hu-HU" dirty="0"/>
              <a:t>válasz folytatódik a megfelelő</a:t>
            </a:r>
            <a:r>
              <a:rPr lang="en-US" altLang="hu-HU" dirty="0"/>
              <a:t> Ethernet </a:t>
            </a:r>
            <a:r>
              <a:rPr lang="hu-HU" altLang="hu-HU" dirty="0"/>
              <a:t>címben</a:t>
            </a:r>
            <a:endParaRPr lang="en-US" altLang="hu-HU" dirty="0"/>
          </a:p>
          <a:p>
            <a:endParaRPr lang="hu-HU" altLang="hu-HU" dirty="0"/>
          </a:p>
          <a:p>
            <a:r>
              <a:rPr lang="hu-HU" altLang="hu-HU" dirty="0" smtClean="0"/>
              <a:t>.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5446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7812" y="3573464"/>
            <a:ext cx="8326966" cy="593725"/>
          </a:xfrm>
        </p:spPr>
        <p:txBody>
          <a:bodyPr>
            <a:normAutofit fontScale="90000"/>
          </a:bodyPr>
          <a:lstStyle/>
          <a:p>
            <a:r>
              <a:rPr lang="hu-HU" altLang="hu-HU" b="1" smtClean="0"/>
              <a:t>Network Address Translation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812" y="439739"/>
            <a:ext cx="8326966" cy="5976937"/>
          </a:xfrm>
        </p:spPr>
        <p:txBody>
          <a:bodyPr>
            <a:normAutofit fontScale="70000" lnSpcReduction="20000"/>
          </a:bodyPr>
          <a:lstStyle/>
          <a:p>
            <a:pPr marL="400050" indent="-400050">
              <a:lnSpc>
                <a:spcPct val="101000"/>
              </a:lnSpc>
            </a:pPr>
            <a:r>
              <a:rPr lang="hu-HU" altLang="hu-HU" dirty="0" smtClean="0"/>
              <a:t>Két ügyfélgép a következő négy alapesetben használja az ARP protokollt:</a:t>
            </a:r>
          </a:p>
          <a:p>
            <a:pPr marL="400050" indent="-400050"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dirty="0" smtClean="0"/>
              <a:t>Ha a két ügyfélgép ugyanazon a hálózaton található, és az egyik szeretne csomagot küldeni a másik számára. </a:t>
            </a:r>
          </a:p>
          <a:p>
            <a:pPr marL="400050" indent="-400050"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dirty="0" smtClean="0"/>
              <a:t>Ha a két ügyfélgép különböző hálózaton található, és </a:t>
            </a:r>
            <a:r>
              <a:rPr lang="hu-HU" altLang="hu-HU" dirty="0" smtClean="0">
                <a:hlinkClick r:id="rId2" tooltip="Átjáró (megíratlan szócikk)"/>
              </a:rPr>
              <a:t>átjárón</a:t>
            </a:r>
            <a:r>
              <a:rPr lang="hu-HU" altLang="hu-HU" dirty="0" smtClean="0"/>
              <a:t>/</a:t>
            </a:r>
            <a:r>
              <a:rPr lang="hu-HU" altLang="hu-HU" dirty="0" smtClean="0">
                <a:hlinkClick r:id="rId3" tooltip="Router"/>
              </a:rPr>
              <a:t>útválasztón</a:t>
            </a:r>
            <a:r>
              <a:rPr lang="hu-HU" altLang="hu-HU" dirty="0" smtClean="0"/>
              <a:t> (</a:t>
            </a:r>
            <a:r>
              <a:rPr lang="hu-HU" altLang="hu-HU" dirty="0" err="1" smtClean="0"/>
              <a:t>gateway</a:t>
            </a:r>
            <a:r>
              <a:rPr lang="hu-HU" altLang="hu-HU" dirty="0" smtClean="0"/>
              <a:t>/</a:t>
            </a:r>
            <a:r>
              <a:rPr lang="hu-HU" altLang="hu-HU" dirty="0" err="1" smtClean="0"/>
              <a:t>router</a:t>
            </a:r>
            <a:r>
              <a:rPr lang="hu-HU" altLang="hu-HU" dirty="0" smtClean="0"/>
              <a:t>) keresztül érik el egymást. </a:t>
            </a:r>
          </a:p>
          <a:p>
            <a:pPr marL="400050" indent="-400050"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dirty="0" smtClean="0"/>
              <a:t>Ha egy útválasztónak tovább kell küldenie egy ügyfél csomagját egy másik útválasztón keresztül. </a:t>
            </a:r>
          </a:p>
          <a:p>
            <a:pPr marL="400050" indent="-400050"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dirty="0" smtClean="0"/>
              <a:t>Ha egy útválasztónak tovább kell küldenie egy ügyfél csomagját a címzettnek, ami ugyanazon a hálózaton található. </a:t>
            </a:r>
          </a:p>
          <a:p>
            <a:pPr marL="400050" indent="-400050">
              <a:lnSpc>
                <a:spcPct val="101000"/>
              </a:lnSpc>
            </a:pPr>
            <a:endParaRPr lang="hu-HU" altLang="hu-HU" dirty="0" smtClean="0"/>
          </a:p>
          <a:p>
            <a:pPr marL="400050" indent="-400050">
              <a:lnSpc>
                <a:spcPct val="101000"/>
              </a:lnSpc>
            </a:pPr>
            <a:endParaRPr lang="hu-HU" altLang="hu-HU" dirty="0" smtClean="0"/>
          </a:p>
          <a:p>
            <a:pPr marL="400050" indent="-400050">
              <a:lnSpc>
                <a:spcPct val="101000"/>
              </a:lnSpc>
            </a:pPr>
            <a:endParaRPr lang="hu-HU" altLang="hu-HU" dirty="0" smtClean="0"/>
          </a:p>
          <a:p>
            <a:pPr marL="400050" indent="-400050">
              <a:lnSpc>
                <a:spcPct val="101000"/>
              </a:lnSpc>
            </a:pPr>
            <a:r>
              <a:rPr lang="hu-HU" altLang="hu-HU" dirty="0" smtClean="0"/>
              <a:t>(rövidítve NAT, magyarul: hálózati címfordítás) </a:t>
            </a:r>
          </a:p>
          <a:p>
            <a:pPr marL="400050" indent="-400050">
              <a:lnSpc>
                <a:spcPct val="101000"/>
              </a:lnSpc>
            </a:pPr>
            <a:r>
              <a:rPr lang="hu-HU" altLang="hu-HU" dirty="0" smtClean="0"/>
              <a:t>a csomagszűrő </a:t>
            </a:r>
            <a:r>
              <a:rPr lang="hu-HU" altLang="hu-HU" dirty="0" smtClean="0">
                <a:hlinkClick r:id="rId4" tooltip="Tűzfal (számítástechnika)"/>
              </a:rPr>
              <a:t>tűzfalak</a:t>
            </a:r>
            <a:r>
              <a:rPr lang="hu-HU" altLang="hu-HU" dirty="0" smtClean="0"/>
              <a:t>, illetve a címfordításra képes hálózati eszközök (pl. </a:t>
            </a:r>
            <a:r>
              <a:rPr lang="hu-HU" altLang="hu-HU" dirty="0" err="1" smtClean="0">
                <a:hlinkClick r:id="rId3" tooltip="Router"/>
              </a:rPr>
              <a:t>router</a:t>
            </a:r>
            <a:r>
              <a:rPr lang="hu-HU" altLang="hu-HU" dirty="0" smtClean="0"/>
              <a:t>) kiegészítő szolgáltatása, mely lehetővé teszi a </a:t>
            </a:r>
            <a:r>
              <a:rPr lang="hu-HU" altLang="hu-HU" dirty="0" smtClean="0">
                <a:hlinkClick r:id="rId5" tooltip="LAN"/>
              </a:rPr>
              <a:t>belső hálózatra</a:t>
            </a:r>
            <a:r>
              <a:rPr lang="hu-HU" altLang="hu-HU" dirty="0" smtClean="0"/>
              <a:t> kötött gépek közvetlen kommunikációját tetszőleges </a:t>
            </a:r>
            <a:r>
              <a:rPr lang="hu-HU" altLang="hu-HU" dirty="0" smtClean="0">
                <a:hlinkClick r:id="rId6" tooltip="Protokoll (informatika)"/>
              </a:rPr>
              <a:t>protokollokon</a:t>
            </a:r>
            <a:r>
              <a:rPr lang="hu-HU" altLang="hu-HU" dirty="0" smtClean="0"/>
              <a:t> keresztül külső gépekkel anélkül, hogy azoknak saját nyilvános </a:t>
            </a:r>
            <a:r>
              <a:rPr lang="hu-HU" altLang="hu-HU" dirty="0" smtClean="0">
                <a:hlinkClick r:id="rId7" tooltip="IP"/>
              </a:rPr>
              <a:t>IP</a:t>
            </a:r>
            <a:r>
              <a:rPr lang="hu-HU" altLang="hu-HU" dirty="0" smtClean="0"/>
              <a:t> címmel kellene rendelkezniük. </a:t>
            </a:r>
          </a:p>
        </p:txBody>
      </p:sp>
    </p:spTree>
    <p:extLst>
      <p:ext uri="{BB962C8B-B14F-4D97-AF65-F5344CB8AC3E}">
        <p14:creationId xmlns:p14="http://schemas.microsoft.com/office/powerpoint/2010/main" val="15896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smtClean="0"/>
              <a:t>DHCP Dynamic Host Configuration Protocol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1000"/>
              </a:lnSpc>
            </a:pPr>
            <a:r>
              <a:rPr lang="hu-HU" altLang="hu-HU" smtClean="0"/>
              <a:t>A DHCP működésének lényege, hogy a kliensek hálózati beállításait egy központi szerveren tárolja el, amelyekről azok bekapcsolásukat követően letölthetik azokat, és a továbbiakban ezek alapján működhetnek tovább. Így lehetőség van arra, hogy például egy hordozható gép mindig az éppen aktuális működési környezetének (gazdahálózatának) megfelelő konfigurációt vegyen fel, és a beállítások kézi módosítása nélkül is képes legyen működni.</a:t>
            </a:r>
            <a:br>
              <a:rPr lang="hu-HU" altLang="hu-HU" smtClean="0"/>
            </a:br>
            <a:r>
              <a:rPr lang="hu-HU" altLang="hu-HU" smtClean="0"/>
              <a:t/>
            </a:r>
            <a:br>
              <a:rPr lang="hu-HU" altLang="hu-HU" smtClean="0"/>
            </a:br>
            <a:r>
              <a:rPr lang="hu-HU" altLang="hu-HU" smtClean="0"/>
              <a:t>A DHCP ezen kívül lehetővé teszi, hogy a hálózatra kapcsolódó gépek a rendelkezésre álló címtartományból dinamikusan </a:t>
            </a:r>
            <a:r>
              <a:rPr lang="hu-HU" altLang="hu-HU" b="1" smtClean="0">
                <a:hlinkClick r:id="rId2"/>
              </a:rPr>
              <a:t>allokál</a:t>
            </a:r>
            <a:r>
              <a:rPr lang="hu-HU" altLang="hu-HU" smtClean="0"/>
              <a:t>janak maguknak címeket, így biztosítva annak optimális kihasználtságát a címütközések elkerülése mellett. </a:t>
            </a:r>
          </a:p>
        </p:txBody>
      </p:sp>
    </p:spTree>
    <p:extLst>
      <p:ext uri="{BB962C8B-B14F-4D97-AF65-F5344CB8AC3E}">
        <p14:creationId xmlns:p14="http://schemas.microsoft.com/office/powerpoint/2010/main" val="37625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embedded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414"/>
            <a:ext cx="7481711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Protokollok  - OSI rétegek szerint</a:t>
            </a:r>
            <a:endParaRPr lang="en-GB" altLang="hu-HU" smtClean="0"/>
          </a:p>
        </p:txBody>
      </p:sp>
      <p:pic>
        <p:nvPicPr>
          <p:cNvPr id="890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34" y="2387600"/>
            <a:ext cx="1621366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4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IP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IPv4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30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IP címzés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045" y="1828801"/>
            <a:ext cx="8326967" cy="376202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hu-HU" altLang="hu-HU"/>
              <a:t>Ha két rendszer kommunikálni akar egymással, akkor valamilyen módon azonosítaniuk kell egymást.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hu-HU" altLang="hu-HU"/>
              <a:t>Egy-egy számítógép egynél több hálózatra is csatlakozhat. (Ilyenkor a rendszernek egynél több címmel kell rendelkeznie)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hu-HU" altLang="hu-HU"/>
              <a:t>A hálózatcím és az állomáscím együtt minden hálózati készülék számára egyedi címet alkot.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hu-HU" altLang="hu-HU"/>
              <a:t>A TCP/IP alapú hálózatokon minden számítógépnek egyedi azonostóval IP címmel kell rendelkeznie. – Ez a 3. rétegbeli cím teszi lehetővé, hogy a számítógépek megtalálják egymást a hálózaton.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hu-HU" altLang="hu-HU"/>
              <a:t>Minden számítógép rendelkezik egy egyedi fizikai címmel is: MAC cím – 2. réteg. </a:t>
            </a:r>
          </a:p>
        </p:txBody>
      </p:sp>
    </p:spTree>
    <p:extLst>
      <p:ext uri="{BB962C8B-B14F-4D97-AF65-F5344CB8AC3E}">
        <p14:creationId xmlns:p14="http://schemas.microsoft.com/office/powerpoint/2010/main" val="31517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/>
              <a:t>IP címzés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1" y="1435101"/>
            <a:ext cx="7329311" cy="3762022"/>
          </a:xfrm>
        </p:spPr>
        <p:txBody>
          <a:bodyPr/>
          <a:lstStyle/>
          <a:p>
            <a:pPr marL="0" indent="0"/>
            <a:r>
              <a:rPr lang="hu-HU" altLang="hu-HU" sz="1778" dirty="0"/>
              <a:t>Minden TCP/IP állomást egy logikai IP cím azonosít. </a:t>
            </a:r>
          </a:p>
          <a:p>
            <a:pPr marL="0" indent="0"/>
            <a:r>
              <a:rPr lang="hu-HU" altLang="hu-HU" sz="1778" dirty="0"/>
              <a:t>Ez a cím egyedi. Egy 32 bites IP cím meghatározza az állomás helyét a hálózaton (hasonló a postai címhez – ház azonosítása)</a:t>
            </a:r>
          </a:p>
          <a:p>
            <a:pPr marL="0" indent="0"/>
            <a:r>
              <a:rPr lang="hu-HU" altLang="hu-HU" sz="1778" dirty="0"/>
              <a:t>A cím egyes részeit </a:t>
            </a:r>
            <a:r>
              <a:rPr lang="hu-HU" altLang="hu-HU" sz="1778" dirty="0" err="1"/>
              <a:t>oktetteknek</a:t>
            </a:r>
            <a:r>
              <a:rPr lang="hu-HU" altLang="hu-HU" sz="1778" dirty="0"/>
              <a:t> hívjuk.</a:t>
            </a:r>
          </a:p>
          <a:p>
            <a:pPr marL="0" indent="0"/>
            <a:r>
              <a:rPr lang="hu-HU" altLang="hu-HU" sz="1778" dirty="0"/>
              <a:t>Az IP cím 2 részből áll:</a:t>
            </a:r>
          </a:p>
          <a:p>
            <a:pPr marL="361950" indent="0">
              <a:spcBef>
                <a:spcPct val="40000"/>
              </a:spcBef>
              <a:buFont typeface="Wingdings" panose="05000000000000000000" pitchFamily="2" charset="2"/>
              <a:buChar char="è"/>
            </a:pPr>
            <a:r>
              <a:rPr lang="hu-HU" altLang="hu-HU" sz="1778" dirty="0"/>
              <a:t>Hálózati azonosító (hálózati szegmens azonosítása)</a:t>
            </a:r>
          </a:p>
          <a:p>
            <a:pPr marL="361950" indent="0">
              <a:spcBef>
                <a:spcPct val="40000"/>
              </a:spcBef>
              <a:buFont typeface="Wingdings" panose="05000000000000000000" pitchFamily="2" charset="2"/>
              <a:buChar char="è"/>
            </a:pPr>
            <a:r>
              <a:rPr lang="hu-HU" altLang="hu-HU" sz="1778" dirty="0"/>
              <a:t>Állomásazonosító (TCP/IP csomópont azonosítása)</a:t>
            </a:r>
          </a:p>
        </p:txBody>
      </p:sp>
      <p:pic>
        <p:nvPicPr>
          <p:cNvPr id="232452" name="Picture 4" descr="IP-cím: hálózati azonosító és állomásazonosító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689" y="4133145"/>
            <a:ext cx="4159956" cy="16665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4441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8790" y="692696"/>
            <a:ext cx="8326966" cy="526345"/>
          </a:xfrm>
        </p:spPr>
        <p:txBody>
          <a:bodyPr>
            <a:normAutofit fontScale="90000"/>
          </a:bodyPr>
          <a:lstStyle/>
          <a:p>
            <a:r>
              <a:rPr lang="hu-HU" altLang="hu-HU" dirty="0" smtClean="0"/>
              <a:t>IPv4</a:t>
            </a:r>
            <a:br>
              <a:rPr lang="hu-HU" altLang="hu-HU" dirty="0" smtClean="0"/>
            </a:br>
            <a:r>
              <a:rPr lang="hu-HU" altLang="hu-HU" dirty="0" smtClean="0"/>
              <a:t>IP-szám </a:t>
            </a:r>
            <a:r>
              <a:rPr lang="hu-HU" altLang="hu-HU" dirty="0"/>
              <a:t>az egyértelmű eszköz azonosító</a:t>
            </a:r>
            <a:endParaRPr lang="en-GB" altLang="hu-HU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686562"/>
            <a:ext cx="8328378" cy="469476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1000"/>
              </a:lnSpc>
            </a:pPr>
            <a:r>
              <a:rPr lang="hu-HU" altLang="hu-HU" sz="1689" dirty="0"/>
              <a:t>Egy IP-alapú hálózat, minden egyes számítógépe, minden egyes hálózati interfész (hálózati kártya) egyedi azonosítóval kell rendelkezzen! IP cím.</a:t>
            </a:r>
          </a:p>
          <a:p>
            <a:pPr>
              <a:lnSpc>
                <a:spcPct val="91000"/>
              </a:lnSpc>
            </a:pPr>
            <a:endParaRPr lang="hu-HU" altLang="hu-HU" sz="1689" dirty="0"/>
          </a:p>
          <a:p>
            <a:pPr>
              <a:lnSpc>
                <a:spcPct val="91000"/>
              </a:lnSpc>
            </a:pPr>
            <a:r>
              <a:rPr lang="hu-HU" altLang="hu-HU" sz="1689" dirty="0"/>
              <a:t>Az IP-cím egy 4 </a:t>
            </a:r>
            <a:r>
              <a:rPr lang="hu-HU" altLang="hu-HU" sz="1689" dirty="0" err="1"/>
              <a:t>byte-ból</a:t>
            </a:r>
            <a:r>
              <a:rPr lang="hu-HU" altLang="hu-HU" sz="1689" dirty="0"/>
              <a:t>, azaz 32 </a:t>
            </a:r>
            <a:r>
              <a:rPr lang="hu-HU" altLang="hu-HU" sz="1689" dirty="0" err="1"/>
              <a:t>bit-ből</a:t>
            </a:r>
            <a:r>
              <a:rPr lang="hu-HU" altLang="hu-HU" sz="1689" dirty="0"/>
              <a:t> álló számsorozat. Mind a négy tag, 0-255 közötti értéket vehet fel. </a:t>
            </a:r>
            <a:r>
              <a:rPr lang="hu-HU" altLang="hu-HU" sz="1689" dirty="0" err="1"/>
              <a:t>Pl</a:t>
            </a:r>
            <a:r>
              <a:rPr lang="hu-HU" altLang="hu-HU" sz="1689" dirty="0"/>
              <a:t>: 192.168.2.15</a:t>
            </a:r>
            <a:br>
              <a:rPr lang="hu-HU" altLang="hu-HU" sz="1689" dirty="0"/>
            </a:br>
            <a:r>
              <a:rPr lang="hu-HU" altLang="hu-HU" sz="1689" dirty="0"/>
              <a:t>(Még nem tudjuk ebből, melyik alhálózatnak része a gép! </a:t>
            </a:r>
            <a:r>
              <a:rPr lang="hu-HU" altLang="hu-HU" sz="1689" dirty="0" err="1"/>
              <a:t>Netmask</a:t>
            </a:r>
            <a:r>
              <a:rPr lang="hu-HU" altLang="hu-HU" sz="1689" dirty="0"/>
              <a:t>!)</a:t>
            </a:r>
          </a:p>
          <a:p>
            <a:pPr>
              <a:lnSpc>
                <a:spcPct val="91000"/>
              </a:lnSpc>
            </a:pPr>
            <a:r>
              <a:rPr lang="hu-HU" altLang="hu-HU" sz="1689" dirty="0"/>
              <a:t>	</a:t>
            </a:r>
          </a:p>
          <a:p>
            <a:pPr>
              <a:lnSpc>
                <a:spcPct val="91000"/>
              </a:lnSpc>
            </a:pPr>
            <a:r>
              <a:rPr lang="hu-HU" altLang="hu-HU" sz="1689" dirty="0"/>
              <a:t>Az IP-címét egy hálózati kártya nem a gyártásakor kapja meg. Az IP-címet az adott hálózat üzemeltetői határozzák meg. </a:t>
            </a:r>
          </a:p>
          <a:p>
            <a:pPr>
              <a:lnSpc>
                <a:spcPct val="91000"/>
              </a:lnSpc>
            </a:pPr>
            <a:r>
              <a:rPr lang="hu-HU" altLang="hu-HU" sz="1689" dirty="0"/>
              <a:t>	Egyedi címe a kártyának a MAC (</a:t>
            </a:r>
            <a:r>
              <a:rPr lang="en-GB" altLang="hu-HU" sz="1689" dirty="0"/>
              <a:t>Media Access Control</a:t>
            </a:r>
            <a:r>
              <a:rPr lang="hu-HU" altLang="hu-HU" sz="1689" dirty="0"/>
              <a:t>)</a:t>
            </a:r>
            <a:r>
              <a:rPr lang="en-GB" altLang="hu-HU" sz="1689" dirty="0"/>
              <a:t> </a:t>
            </a:r>
            <a:r>
              <a:rPr lang="hu-HU" altLang="hu-HU" sz="1689" dirty="0" err="1"/>
              <a:t>address</a:t>
            </a:r>
            <a:r>
              <a:rPr lang="hu-HU" altLang="hu-HU" sz="1689" dirty="0"/>
              <a:t>. </a:t>
            </a:r>
          </a:p>
          <a:p>
            <a:pPr>
              <a:lnSpc>
                <a:spcPct val="91000"/>
              </a:lnSpc>
            </a:pPr>
            <a:r>
              <a:rPr lang="hu-HU" altLang="hu-HU" sz="1689" dirty="0"/>
              <a:t>	ARP (</a:t>
            </a:r>
            <a:r>
              <a:rPr lang="hu-HU" altLang="hu-HU" sz="1689" dirty="0" err="1"/>
              <a:t>Address</a:t>
            </a:r>
            <a:r>
              <a:rPr lang="hu-HU" altLang="hu-HU" sz="1689" dirty="0"/>
              <a:t> </a:t>
            </a:r>
            <a:r>
              <a:rPr lang="hu-HU" altLang="hu-HU" sz="1689" dirty="0" err="1"/>
              <a:t>Resolution</a:t>
            </a:r>
            <a:r>
              <a:rPr lang="hu-HU" altLang="hu-HU" sz="1689" dirty="0"/>
              <a:t> Protokoll) IP és Ethernet cím tényleges megfeleltetése.</a:t>
            </a:r>
          </a:p>
          <a:p>
            <a:pPr>
              <a:lnSpc>
                <a:spcPct val="91000"/>
              </a:lnSpc>
            </a:pPr>
            <a:endParaRPr lang="hu-HU" altLang="hu-HU" sz="1689" dirty="0"/>
          </a:p>
          <a:p>
            <a:pPr>
              <a:lnSpc>
                <a:spcPct val="91000"/>
              </a:lnSpc>
            </a:pPr>
            <a:r>
              <a:rPr lang="hu-HU" altLang="hu-HU" sz="1689" dirty="0"/>
              <a:t>Zárt hálózatban (pl. vállalati, vagy otthoni intranet) használhatóak olyan IP-címek, amelyek egyébként az interneten szerepelnek. </a:t>
            </a:r>
            <a:br>
              <a:rPr lang="hu-HU" altLang="hu-HU" sz="1689" dirty="0"/>
            </a:br>
            <a:endParaRPr lang="hu-HU" altLang="hu-HU" sz="1689" dirty="0"/>
          </a:p>
          <a:p>
            <a:pPr>
              <a:lnSpc>
                <a:spcPct val="91000"/>
              </a:lnSpc>
            </a:pPr>
            <a:r>
              <a:rPr lang="hu-HU" altLang="hu-HU" sz="1689" dirty="0"/>
              <a:t>Ha azonban a gépünk, illetve a hálózatunk kifelé nyitott, vagyis kapcsolódik egy másik hálózathoz, pl. </a:t>
            </a:r>
            <a:r>
              <a:rPr lang="hu-HU" altLang="hu-HU" sz="1689" dirty="0" err="1"/>
              <a:t>-az</a:t>
            </a:r>
            <a:r>
              <a:rPr lang="hu-HU" altLang="hu-HU" sz="1689" dirty="0"/>
              <a:t> internethez,- akkor nagyobbrészt az Internet szolgáltatótól (ISP=Internet Service </a:t>
            </a:r>
            <a:r>
              <a:rPr lang="hu-HU" altLang="hu-HU" sz="1689" dirty="0" err="1"/>
              <a:t>Provider</a:t>
            </a:r>
            <a:r>
              <a:rPr lang="hu-HU" altLang="hu-HU" sz="1689" dirty="0"/>
              <a:t>) függ, hogy milyen látható IP-címeket használhatunk.</a:t>
            </a:r>
            <a:br>
              <a:rPr lang="hu-HU" altLang="hu-HU" sz="1689" dirty="0"/>
            </a:br>
            <a:r>
              <a:rPr lang="hu-HU" altLang="hu-HU" sz="1689" dirty="0"/>
              <a:t>								</a:t>
            </a:r>
            <a:r>
              <a:rPr lang="hu-HU" altLang="hu-HU" sz="1689" dirty="0" err="1">
                <a:solidFill>
                  <a:srgbClr val="2004C8"/>
                </a:solidFill>
              </a:rPr>
              <a:t>www.nic.hu</a:t>
            </a:r>
            <a:endParaRPr lang="hu-HU" altLang="hu-HU" sz="1689" dirty="0">
              <a:solidFill>
                <a:srgbClr val="2004C8"/>
              </a:solidFill>
            </a:endParaRPr>
          </a:p>
          <a:p>
            <a:pPr>
              <a:lnSpc>
                <a:spcPct val="91000"/>
              </a:lnSpc>
            </a:pPr>
            <a:endParaRPr lang="en-GB" altLang="hu-HU" sz="1689" dirty="0">
              <a:solidFill>
                <a:srgbClr val="200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/>
              <a:t>IP-címosztályok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045" y="1957212"/>
            <a:ext cx="8326967" cy="3762022"/>
          </a:xfrm>
        </p:spPr>
        <p:txBody>
          <a:bodyPr>
            <a:normAutofit fontScale="85000" lnSpcReduction="10000"/>
          </a:bodyPr>
          <a:lstStyle/>
          <a:p>
            <a:r>
              <a:rPr lang="hu-HU" altLang="hu-HU"/>
              <a:t>Az internetes társadalom 5 címosztályt határozott meg. </a:t>
            </a:r>
            <a:br>
              <a:rPr lang="hu-HU" altLang="hu-HU"/>
            </a:br>
            <a:r>
              <a:rPr lang="hu-HU" altLang="hu-HU"/>
              <a:t>A TCP/IP-csomópontokhoz A, B és C osztályú címeket használnak.</a:t>
            </a:r>
          </a:p>
          <a:p>
            <a:r>
              <a:rPr lang="hu-HU" altLang="hu-HU"/>
              <a:t>A címosztály azt határozza meg, hogy az adott címnél a rendelkezésre álló biteket hogyan osztják meg a hálózatazonosító és az állomásazonosító között. </a:t>
            </a:r>
          </a:p>
          <a:p>
            <a:r>
              <a:rPr lang="hu-HU" altLang="hu-HU"/>
              <a:t>A címosztály egyúttal azt is meghatározza, hogy benne hány hálózatot, és hálózatonként hány állomást lehet legfeljebb üzemeltetni.</a:t>
            </a:r>
          </a:p>
        </p:txBody>
      </p:sp>
    </p:spTree>
    <p:extLst>
      <p:ext uri="{BB962C8B-B14F-4D97-AF65-F5344CB8AC3E}">
        <p14:creationId xmlns:p14="http://schemas.microsoft.com/office/powerpoint/2010/main" val="37926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2600" y="869950"/>
            <a:ext cx="8185856" cy="4647282"/>
          </a:xfrm>
        </p:spPr>
        <p:txBody>
          <a:bodyPr>
            <a:normAutofit fontScale="92500" lnSpcReduction="20000"/>
          </a:bodyPr>
          <a:lstStyle/>
          <a:p>
            <a:r>
              <a:rPr lang="hu-HU" altLang="hu-HU" b="1" u="sng" dirty="0" smtClean="0"/>
              <a:t>Hálózati struktúrák </a:t>
            </a:r>
            <a:r>
              <a:rPr lang="hu-HU" altLang="hu-HU" b="1" u="sng" dirty="0" smtClean="0">
                <a:solidFill>
                  <a:srgbClr val="2004C8"/>
                </a:solidFill>
              </a:rPr>
              <a:t>működés</a:t>
            </a:r>
            <a:r>
              <a:rPr lang="hu-HU" altLang="hu-HU" b="1" u="sng" dirty="0" smtClean="0"/>
              <a:t> szempontjából:</a:t>
            </a:r>
          </a:p>
          <a:p>
            <a:r>
              <a:rPr lang="hu-HU" altLang="hu-HU" b="1" dirty="0" smtClean="0"/>
              <a:t>Pont-pont</a:t>
            </a:r>
            <a:r>
              <a:rPr lang="hu-HU" altLang="hu-HU" dirty="0" smtClean="0"/>
              <a:t> összeköttetés (csomag érkezik, feldolgoz vagy továbbad):</a:t>
            </a:r>
          </a:p>
          <a:p>
            <a:endParaRPr lang="hu-HU" altLang="hu-HU" dirty="0" smtClean="0"/>
          </a:p>
          <a:p>
            <a:endParaRPr lang="hu-HU" altLang="hu-HU" dirty="0" smtClean="0"/>
          </a:p>
          <a:p>
            <a:endParaRPr lang="hu-HU" altLang="hu-HU" i="1" dirty="0" smtClean="0"/>
          </a:p>
          <a:p>
            <a:pPr marL="0" indent="0">
              <a:buNone/>
            </a:pPr>
            <a:endParaRPr lang="hu-HU" altLang="hu-HU" i="1" dirty="0" smtClean="0"/>
          </a:p>
          <a:p>
            <a:r>
              <a:rPr lang="hu-HU" altLang="hu-HU" b="1" dirty="0" smtClean="0"/>
              <a:t>Pont-multipont</a:t>
            </a:r>
            <a:r>
              <a:rPr lang="hu-HU" altLang="hu-HU" dirty="0" smtClean="0"/>
              <a:t> összeköttetés (csomagot mindenki kap, de csak a címzett dolgozza fel)</a:t>
            </a:r>
          </a:p>
          <a:p>
            <a:r>
              <a:rPr lang="hu-HU" altLang="hu-HU" dirty="0" smtClean="0"/>
              <a:t>	SIN (BUSZ), gyűrű, rádiós)</a:t>
            </a:r>
          </a:p>
          <a:p>
            <a:endParaRPr lang="en-GB" altLang="hu-HU" dirty="0" smtClean="0"/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92" y="2492896"/>
            <a:ext cx="6172874" cy="126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31" y="5283275"/>
            <a:ext cx="323567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Oval 8"/>
          <p:cNvSpPr>
            <a:spLocks noChangeArrowheads="1"/>
          </p:cNvSpPr>
          <p:nvPr/>
        </p:nvSpPr>
        <p:spPr bwMode="auto">
          <a:xfrm>
            <a:off x="3995936" y="5283275"/>
            <a:ext cx="2160412" cy="14398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597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939800"/>
            <a:ext cx="8328378" cy="526345"/>
          </a:xfrm>
        </p:spPr>
        <p:txBody>
          <a:bodyPr>
            <a:normAutofit fontScale="90000"/>
          </a:bodyPr>
          <a:lstStyle/>
          <a:p>
            <a:r>
              <a:rPr lang="hu-HU" altLang="hu-HU"/>
              <a:t>IP-osztályok, Pivát IP-címtartományok</a:t>
            </a:r>
            <a:endParaRPr lang="en-GB" altLang="hu-HU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437923"/>
            <a:ext cx="8328378" cy="3763433"/>
          </a:xfrm>
        </p:spPr>
        <p:txBody>
          <a:bodyPr/>
          <a:lstStyle/>
          <a:p>
            <a:r>
              <a:rPr lang="hu-HU" altLang="hu-HU"/>
              <a:t/>
            </a:r>
            <a:br>
              <a:rPr lang="hu-HU" altLang="hu-HU"/>
            </a:br>
            <a:endParaRPr lang="en-GB" altLang="hu-HU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-289278" y="3046646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 sz="1600"/>
          </a:p>
        </p:txBody>
      </p:sp>
      <p:pic>
        <p:nvPicPr>
          <p:cNvPr id="128005" name="Picture 5" descr="http://www.szabilinux.hu/tcpip2/pic159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290234"/>
            <a:ext cx="3626556" cy="8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8031" name="Group 31"/>
          <p:cNvGraphicFramePr>
            <a:graphicFrameLocks noGrp="1"/>
          </p:cNvGraphicFramePr>
          <p:nvPr/>
        </p:nvGraphicFramePr>
        <p:xfrm>
          <a:off x="4262968" y="2503311"/>
          <a:ext cx="3935588" cy="595982"/>
        </p:xfrm>
        <a:graphic>
          <a:graphicData uri="http://schemas.openxmlformats.org/drawingml/2006/table">
            <a:tbl>
              <a:tblPr/>
              <a:tblGrid>
                <a:gridCol w="3935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5982">
                <a:tc>
                  <a:txBody>
                    <a:bodyPr/>
                    <a:lstStyle>
                      <a:lvl1pPr defTabSz="1066800">
                        <a:lnSpc>
                          <a:spcPct val="111000"/>
                        </a:lnSpc>
                        <a:buClr>
                          <a:srgbClr val="5D7298"/>
                        </a:buClr>
                        <a:buSzPct val="6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533400" defTabSz="1066800">
                        <a:lnSpc>
                          <a:spcPct val="111000"/>
                        </a:lnSpc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066800" defTabSz="1066800">
                        <a:lnSpc>
                          <a:spcPct val="111000"/>
                        </a:lnSpc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598613" defTabSz="1066800">
                        <a:lnSpc>
                          <a:spcPct val="111000"/>
                        </a:lnSpc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132013" defTabSz="1066800">
                        <a:lnSpc>
                          <a:spcPct val="111000"/>
                        </a:lnSpc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89213" defTabSz="1066800" eaLnBrk="0" fontAlgn="base" hangingPunct="0">
                        <a:lnSpc>
                          <a:spcPct val="11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046413" defTabSz="1066800" eaLnBrk="0" fontAlgn="base" hangingPunct="0">
                        <a:lnSpc>
                          <a:spcPct val="11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503613" defTabSz="1066800" eaLnBrk="0" fontAlgn="base" hangingPunct="0">
                        <a:lnSpc>
                          <a:spcPct val="11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960813" defTabSz="1066800" eaLnBrk="0" fontAlgn="base" hangingPunct="0">
                        <a:lnSpc>
                          <a:spcPct val="11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D7298"/>
                        </a:buClr>
                        <a:buSzPct val="50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oszályú IP-tartomány</a:t>
                      </a:r>
                    </a:p>
                    <a:p>
                      <a:pPr marL="0" marR="0" lvl="0" indent="0" algn="l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Gépszám:65.534, Hálózatszám: 16.384</a:t>
                      </a:r>
                      <a:endParaRPr kumimoji="0" lang="hu-HU" alt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56" marR="94756" marT="47378" marB="47378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8017" name="Rectangle 17"/>
          <p:cNvSpPr>
            <a:spLocks noChangeArrowheads="1"/>
          </p:cNvSpPr>
          <p:nvPr/>
        </p:nvSpPr>
        <p:spPr bwMode="auto">
          <a:xfrm>
            <a:off x="1" y="2890012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 sz="1600"/>
          </a:p>
        </p:txBody>
      </p:sp>
      <p:pic>
        <p:nvPicPr>
          <p:cNvPr id="128016" name="Picture 16" descr="http://www.szabilinux.hu/tcpip2/pic158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367367"/>
            <a:ext cx="3626556" cy="8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4264378" y="1413470"/>
            <a:ext cx="3778956" cy="72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6" tIns="47378" rIns="94756" bIns="47378" anchor="ctr">
            <a:spAutoFit/>
          </a:bodyPr>
          <a:lstStyle>
            <a:lvl1pPr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34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668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44">
                <a:solidFill>
                  <a:srgbClr val="000000"/>
                </a:solidFill>
                <a:cs typeface="Times New Roman" panose="02020603050405020304" pitchFamily="18" charset="0"/>
              </a:rPr>
              <a:t>A osztályú IP-tartomány</a:t>
            </a:r>
          </a:p>
          <a:p>
            <a:r>
              <a:rPr lang="hu-HU" altLang="hu-HU" sz="1244">
                <a:solidFill>
                  <a:srgbClr val="000000"/>
                </a:solidFill>
                <a:cs typeface="Times New Roman" panose="02020603050405020304" pitchFamily="18" charset="0"/>
              </a:rPr>
              <a:t>Gépszám:16.777.214, hálózatszám: 126</a:t>
            </a:r>
            <a:r>
              <a:rPr lang="hu-HU" altLang="hu-HU" sz="2044"/>
              <a:t> </a:t>
            </a:r>
          </a:p>
        </p:txBody>
      </p:sp>
      <p:sp>
        <p:nvSpPr>
          <p:cNvPr id="128021" name="Rectangle 21"/>
          <p:cNvSpPr>
            <a:spLocks noChangeArrowheads="1"/>
          </p:cNvSpPr>
          <p:nvPr/>
        </p:nvSpPr>
        <p:spPr bwMode="auto">
          <a:xfrm>
            <a:off x="1" y="2890012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 sz="1600"/>
          </a:p>
        </p:txBody>
      </p:sp>
      <p:pic>
        <p:nvPicPr>
          <p:cNvPr id="128020" name="Picture 20" descr="http://www.szabilinux.hu/tcpip2/pic160.jpg">
            <a:hlinkClick r:id="rId8"/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15923"/>
            <a:ext cx="3626556" cy="8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22" name="Rectangle 22"/>
          <p:cNvSpPr>
            <a:spLocks noChangeArrowheads="1"/>
          </p:cNvSpPr>
          <p:nvPr/>
        </p:nvSpPr>
        <p:spPr bwMode="auto">
          <a:xfrm>
            <a:off x="4264378" y="3253025"/>
            <a:ext cx="3393723" cy="60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6" tIns="47378" rIns="94756" bIns="47378" anchor="ctr">
            <a:spAutoFit/>
          </a:bodyPr>
          <a:lstStyle>
            <a:lvl1pPr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34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668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44">
                <a:solidFill>
                  <a:srgbClr val="000000"/>
                </a:solidFill>
                <a:cs typeface="Times New Roman" panose="02020603050405020304" pitchFamily="18" charset="0"/>
              </a:rPr>
              <a:t>C osztályú IP-tartomány </a:t>
            </a:r>
            <a:r>
              <a:rPr lang="hu-HU" altLang="hu-HU" sz="1244">
                <a:solidFill>
                  <a:srgbClr val="000000"/>
                </a:solidFill>
                <a:latin typeface="Arial" panose="020B0604020202020204" pitchFamily="34" charset="0"/>
              </a:rPr>
              <a:t>Gépszám:254, hálózatszám: 2.097.152</a:t>
            </a:r>
            <a:r>
              <a:rPr lang="hu-HU" altLang="hu-HU" sz="533"/>
              <a:t> </a:t>
            </a:r>
          </a:p>
        </p:txBody>
      </p:sp>
      <p:sp>
        <p:nvSpPr>
          <p:cNvPr id="128026" name="Text Box 26"/>
          <p:cNvSpPr txBox="1">
            <a:spLocks noChangeArrowheads="1"/>
          </p:cNvSpPr>
          <p:nvPr/>
        </p:nvSpPr>
        <p:spPr bwMode="auto">
          <a:xfrm>
            <a:off x="251178" y="4210756"/>
            <a:ext cx="8487834" cy="153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6" tIns="47378" rIns="94756" bIns="47378">
            <a:spAutoFit/>
          </a:bodyPr>
          <a:lstStyle>
            <a:lvl1pPr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34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668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>„</a:t>
            </a:r>
            <a:r>
              <a:rPr lang="hu-HU" altLang="hu-HU" sz="1867" b="1">
                <a:solidFill>
                  <a:srgbClr val="000000"/>
                </a:solidFill>
                <a:latin typeface="Arial" panose="020B0604020202020204" pitchFamily="34" charset="0"/>
              </a:rPr>
              <a:t>Privát" IP-címek</a:t>
            </a: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>, amelyek általában magáncélra, internethez nem kapcsolódó gépekhez alkalmazhatóak.</a:t>
            </a:r>
            <a:b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>„A" osztályú hálózathoz: </a:t>
            </a:r>
            <a:r>
              <a:rPr lang="hu-HU" altLang="hu-HU" sz="1867" b="1">
                <a:solidFill>
                  <a:srgbClr val="000000"/>
                </a:solidFill>
                <a:latin typeface="Arial" panose="020B0604020202020204" pitchFamily="34" charset="0"/>
              </a:rPr>
              <a:t>10.0.0.0</a:t>
            </a: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>"B" osztályú hálózathoz: </a:t>
            </a:r>
            <a:r>
              <a:rPr lang="hu-HU" altLang="hu-HU" sz="1867" b="1">
                <a:solidFill>
                  <a:srgbClr val="000000"/>
                </a:solidFill>
                <a:latin typeface="Arial" panose="020B0604020202020204" pitchFamily="34" charset="0"/>
              </a:rPr>
              <a:t>172.16.0.0 - 172.31.0.0</a:t>
            </a: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1867">
                <a:solidFill>
                  <a:srgbClr val="000000"/>
                </a:solidFill>
                <a:latin typeface="Arial" panose="020B0604020202020204" pitchFamily="34" charset="0"/>
              </a:rPr>
              <a:t>"C" osztályú hálózathoz: </a:t>
            </a:r>
            <a:r>
              <a:rPr lang="hu-HU" altLang="hu-HU" sz="1867" b="1">
                <a:solidFill>
                  <a:srgbClr val="000000"/>
                </a:solidFill>
                <a:latin typeface="Arial" panose="020B0604020202020204" pitchFamily="34" charset="0"/>
              </a:rPr>
              <a:t>192.168.0.0 - 192.168.255.0 – kis cég &lt;255PC</a:t>
            </a:r>
            <a:endParaRPr lang="en-GB" altLang="hu-HU" sz="1867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9" name="Picture 7" descr="Priv_IP_A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8" y="4140200"/>
            <a:ext cx="5631745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90" y="2149123"/>
            <a:ext cx="2545644" cy="136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822" y="939800"/>
            <a:ext cx="8326967" cy="526345"/>
          </a:xfrm>
        </p:spPr>
        <p:txBody>
          <a:bodyPr>
            <a:normAutofit fontScale="90000"/>
          </a:bodyPr>
          <a:lstStyle/>
          <a:p>
            <a:r>
              <a:rPr lang="hu-HU" altLang="hu-HU"/>
              <a:t>Címtartományok táblázata:</a:t>
            </a:r>
            <a:endParaRPr lang="en-GB" altLang="hu-HU"/>
          </a:p>
        </p:txBody>
      </p:sp>
      <p:pic>
        <p:nvPicPr>
          <p:cNvPr id="166916" name="Picture 4" descr="IP_Add_rang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178" y="1793523"/>
            <a:ext cx="5960533" cy="1746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251178" y="1508478"/>
            <a:ext cx="1760681" cy="3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45" tIns="47372" rIns="94745" bIns="47372">
            <a:spAutoFit/>
          </a:bodyPr>
          <a:lstStyle>
            <a:lvl1pPr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34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668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689">
                <a:latin typeface="Arial" panose="020B0604020202020204" pitchFamily="34" charset="0"/>
              </a:rPr>
              <a:t>Public IP-címek </a:t>
            </a:r>
            <a:endParaRPr lang="en-GB" altLang="hu-HU" sz="1689">
              <a:latin typeface="Arial" panose="020B0604020202020204" pitchFamily="34" charset="0"/>
            </a:endParaRP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251178" y="3855156"/>
            <a:ext cx="1784725" cy="3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4745" tIns="47372" rIns="94745" bIns="47372">
            <a:spAutoFit/>
          </a:bodyPr>
          <a:lstStyle>
            <a:lvl1pPr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34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668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689">
                <a:latin typeface="Arial" panose="020B0604020202020204" pitchFamily="34" charset="0"/>
              </a:rPr>
              <a:t>Private IP-címek</a:t>
            </a:r>
            <a:endParaRPr lang="en-GB" altLang="hu-HU" sz="1689">
              <a:latin typeface="Arial" panose="020B0604020202020204" pitchFamily="34" charset="0"/>
            </a:endParaRPr>
          </a:p>
        </p:txBody>
      </p:sp>
      <p:sp>
        <p:nvSpPr>
          <p:cNvPr id="166922" name="Oval 10"/>
          <p:cNvSpPr>
            <a:spLocks noChangeArrowheads="1"/>
          </p:cNvSpPr>
          <p:nvPr/>
        </p:nvSpPr>
        <p:spPr bwMode="auto">
          <a:xfrm>
            <a:off x="6345767" y="1864079"/>
            <a:ext cx="1100667" cy="63923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41999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/>
              <a:t>Alhálózati maszkok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1000"/>
              </a:lnSpc>
            </a:pPr>
            <a:r>
              <a:rPr lang="hu-HU" altLang="hu-HU"/>
              <a:t>Az IP-címen belül a hálózati azonosítót és az állomásazonosítót az alhálózati maszk választja szét. Az alhálózati maszkok 32 bites számok, amelyekben az IP-címen belül egymás utáni egyes (1) bitek azonosítják a hálózatazonosító, és egymás utáni nulla (0) bitek az állomásazonosító részt.</a:t>
            </a:r>
          </a:p>
          <a:p>
            <a:pPr>
              <a:lnSpc>
                <a:spcPct val="101000"/>
              </a:lnSpc>
              <a:buFont typeface="Wingdings" panose="05000000000000000000" pitchFamily="2" charset="2"/>
              <a:buChar char="è"/>
            </a:pPr>
            <a:r>
              <a:rPr lang="hu-HU" altLang="hu-HU"/>
              <a:t>A 131.107.16.200 IP-címhez például a következő 32 bites bináris számot használják alhálózati maszknak:</a:t>
            </a:r>
          </a:p>
          <a:p>
            <a:pPr>
              <a:lnSpc>
                <a:spcPct val="101000"/>
              </a:lnSpc>
              <a:buFont typeface="Wingdings" panose="05000000000000000000" pitchFamily="2" charset="2"/>
              <a:buChar char="è"/>
            </a:pPr>
            <a:r>
              <a:rPr lang="hu-HU" altLang="hu-HU"/>
              <a:t>11111111 11111111 00000000 00000000 </a:t>
            </a:r>
            <a:br>
              <a:rPr lang="hu-HU" altLang="hu-HU"/>
            </a:br>
            <a:r>
              <a:rPr lang="hu-HU" altLang="hu-HU"/>
              <a:t>Ez az alhálózati maszkszám 16 egyes bitből és 16 nullás bitből áll, tehát mind a hálózatazonosító, mind pedig az állomásazonosító 16 bit hosszúságú. </a:t>
            </a:r>
            <a:br>
              <a:rPr lang="hu-HU" altLang="hu-HU"/>
            </a:br>
            <a:r>
              <a:rPr lang="hu-HU" altLang="hu-HU"/>
              <a:t>Ezt az alhálózati maszkot decimális, pontokkal alkalmazott jelöléssel 255.255.0.0 alakban lehet meghatározni.</a:t>
            </a:r>
          </a:p>
          <a:p>
            <a:pPr>
              <a:lnSpc>
                <a:spcPct val="101000"/>
              </a:lnSpc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48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altLang="hu-HU" sz="3200" dirty="0"/>
              <a:t>IP-cím és </a:t>
            </a:r>
            <a:r>
              <a:rPr lang="hu-HU" altLang="hu-HU" sz="3200" dirty="0" err="1"/>
              <a:t>Netmask</a:t>
            </a:r>
            <a:r>
              <a:rPr lang="hu-HU" altLang="hu-HU" sz="3200" dirty="0"/>
              <a:t> = Alhálózat és gép azonosítás</a:t>
            </a:r>
            <a:endParaRPr lang="en-GB" altLang="hu-HU" sz="3200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1" y="959137"/>
            <a:ext cx="8630095" cy="4198055"/>
          </a:xfrm>
        </p:spPr>
        <p:txBody>
          <a:bodyPr/>
          <a:lstStyle/>
          <a:p>
            <a:r>
              <a:rPr lang="hu-HU" altLang="hu-HU" sz="2000" dirty="0"/>
              <a:t>A hálózati maszk azt mutatja meg, hogy egy adott alhálózaton, az elejétől fogva, hány bitnek kell megegyeznie az IP-címben – konyha nyelven. </a:t>
            </a:r>
          </a:p>
          <a:p>
            <a:r>
              <a:rPr lang="hu-HU" altLang="hu-HU" sz="2000" dirty="0"/>
              <a:t>Ha például az első 24 bitnek kell megegyeznie, akkor az alhálózati maszk a következő lesz:255.255.255.0</a:t>
            </a:r>
          </a:p>
          <a:p>
            <a:endParaRPr lang="en-GB" altLang="hu-HU" dirty="0"/>
          </a:p>
        </p:txBody>
      </p:sp>
      <p:pic>
        <p:nvPicPr>
          <p:cNvPr id="133124" name="Picture 4" descr="pic15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95079"/>
            <a:ext cx="3550356" cy="81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06401" y="3552182"/>
            <a:ext cx="8486422" cy="12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6" tIns="47378" rIns="94756" bIns="47378">
            <a:spAutoFit/>
          </a:bodyPr>
          <a:lstStyle>
            <a:lvl1pPr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334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66800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013" defTabSz="1066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92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64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36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813" defTabSz="1066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867" dirty="0">
                <a:latin typeface="Arial" panose="020B0604020202020204" pitchFamily="34" charset="0"/>
              </a:rPr>
              <a:t>A fenti </a:t>
            </a:r>
            <a:r>
              <a:rPr lang="hu-HU" altLang="hu-HU" sz="1867" dirty="0" err="1">
                <a:latin typeface="Arial" panose="020B0604020202020204" pitchFamily="34" charset="0"/>
              </a:rPr>
              <a:t>alháló</a:t>
            </a:r>
            <a:r>
              <a:rPr lang="hu-HU" altLang="hu-HU" sz="1867" dirty="0">
                <a:latin typeface="Arial" panose="020B0604020202020204" pitchFamily="34" charset="0"/>
              </a:rPr>
              <a:t> maszk elvileg 256 elemet különböztethetne meg (0-255). </a:t>
            </a:r>
          </a:p>
          <a:p>
            <a:r>
              <a:rPr lang="hu-HU" altLang="hu-HU" sz="1867" dirty="0">
                <a:latin typeface="Arial" panose="020B0604020202020204" pitchFamily="34" charset="0"/>
              </a:rPr>
              <a:t>Pl. tagja lehet az </a:t>
            </a:r>
            <a:r>
              <a:rPr lang="hu-HU" altLang="hu-HU" sz="1867" dirty="0" err="1">
                <a:latin typeface="Arial" panose="020B0604020202020204" pitchFamily="34" charset="0"/>
              </a:rPr>
              <a:t>alhálónak</a:t>
            </a:r>
            <a:r>
              <a:rPr lang="hu-HU" altLang="hu-HU" sz="1867" dirty="0">
                <a:latin typeface="Arial" panose="020B0604020202020204" pitchFamily="34" charset="0"/>
              </a:rPr>
              <a:t> </a:t>
            </a:r>
            <a:r>
              <a:rPr lang="hu-HU" altLang="hu-HU" sz="1867" dirty="0">
                <a:solidFill>
                  <a:srgbClr val="EF2614"/>
                </a:solidFill>
                <a:latin typeface="Arial" panose="020B0604020202020204" pitchFamily="34" charset="0"/>
              </a:rPr>
              <a:t>128.192.6.</a:t>
            </a:r>
            <a:r>
              <a:rPr lang="hu-HU" altLang="hu-HU" sz="1867" dirty="0">
                <a:solidFill>
                  <a:srgbClr val="2004C8"/>
                </a:solidFill>
                <a:latin typeface="Arial" panose="020B0604020202020204" pitchFamily="34" charset="0"/>
              </a:rPr>
              <a:t>1</a:t>
            </a:r>
            <a:r>
              <a:rPr lang="hu-HU" altLang="hu-HU" sz="1867" dirty="0">
                <a:latin typeface="Arial" panose="020B0604020202020204" pitchFamily="34" charset="0"/>
              </a:rPr>
              <a:t> ……. </a:t>
            </a:r>
            <a:r>
              <a:rPr lang="hu-HU" altLang="hu-HU" sz="1867" dirty="0">
                <a:solidFill>
                  <a:srgbClr val="EF2614"/>
                </a:solidFill>
                <a:latin typeface="Arial" panose="020B0604020202020204" pitchFamily="34" charset="0"/>
              </a:rPr>
              <a:t>128.192.6.</a:t>
            </a:r>
            <a:r>
              <a:rPr lang="hu-HU" altLang="hu-HU" sz="1867" dirty="0">
                <a:solidFill>
                  <a:srgbClr val="2004C8"/>
                </a:solidFill>
                <a:latin typeface="Arial" panose="020B0604020202020204" pitchFamily="34" charset="0"/>
              </a:rPr>
              <a:t>255</a:t>
            </a:r>
            <a:r>
              <a:rPr lang="hu-HU" altLang="hu-HU" sz="1867" dirty="0">
                <a:latin typeface="Arial" panose="020B0604020202020204" pitchFamily="34" charset="0"/>
              </a:rPr>
              <a:t> IP-című eszköz, de nem tagja már a 128.192.150.1. </a:t>
            </a:r>
            <a:r>
              <a:rPr lang="hu-HU" altLang="hu-HU" sz="1867" b="1" dirty="0">
                <a:latin typeface="Arial" panose="020B0604020202020204" pitchFamily="34" charset="0"/>
              </a:rPr>
              <a:t>Így az</a:t>
            </a:r>
            <a:r>
              <a:rPr lang="hu-HU" altLang="hu-HU" sz="1867" dirty="0">
                <a:latin typeface="Arial" panose="020B0604020202020204" pitchFamily="34" charset="0"/>
              </a:rPr>
              <a:t> </a:t>
            </a:r>
            <a:r>
              <a:rPr lang="hu-HU" altLang="hu-HU" sz="1867" b="1" dirty="0">
                <a:latin typeface="Arial" panose="020B0604020202020204" pitchFamily="34" charset="0"/>
              </a:rPr>
              <a:t>IP első tagja tartalmazza az alhálózat, második az eszköz címét a maszkkal együtt!</a:t>
            </a:r>
            <a:endParaRPr lang="en-GB" altLang="hu-HU" sz="1867" b="1" dirty="0">
              <a:latin typeface="Arial" panose="020B0604020202020204" pitchFamily="34" charset="0"/>
            </a:endParaRPr>
          </a:p>
        </p:txBody>
      </p:sp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89" y="4922487"/>
            <a:ext cx="6052256" cy="18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Fontosabb IP-címek, tartományok:</a:t>
            </a:r>
            <a:endParaRPr lang="en-GB" altLang="hu-HU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435100"/>
            <a:ext cx="8326966" cy="434057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1000"/>
              </a:lnSpc>
            </a:pPr>
            <a:endParaRPr lang="hu-HU" altLang="hu-HU" b="1"/>
          </a:p>
          <a:p>
            <a:pPr>
              <a:lnSpc>
                <a:spcPct val="101000"/>
              </a:lnSpc>
            </a:pPr>
            <a:r>
              <a:rPr lang="hu-HU" altLang="hu-HU" b="1"/>
              <a:t>Maga a hálózat címe:</a:t>
            </a:r>
            <a:r>
              <a:rPr lang="hu-HU" altLang="hu-HU"/>
              <a:t> Pl. 192.168.1.</a:t>
            </a:r>
            <a:r>
              <a:rPr lang="hu-HU" altLang="hu-HU">
                <a:solidFill>
                  <a:srgbClr val="EF2614"/>
                </a:solidFill>
              </a:rPr>
              <a:t>0</a:t>
            </a:r>
            <a:r>
              <a:rPr lang="hu-HU" altLang="hu-HU"/>
              <a:t>, ezt host nem kaphatja meg.</a:t>
            </a:r>
          </a:p>
          <a:p>
            <a:pPr>
              <a:lnSpc>
                <a:spcPct val="101000"/>
              </a:lnSpc>
            </a:pPr>
            <a:endParaRPr lang="hu-HU" altLang="hu-HU" b="1"/>
          </a:p>
          <a:p>
            <a:pPr>
              <a:lnSpc>
                <a:spcPct val="101000"/>
              </a:lnSpc>
            </a:pPr>
            <a:r>
              <a:rPr lang="hu-HU" altLang="hu-HU" b="1"/>
              <a:t>Broadcast</a:t>
            </a:r>
            <a:r>
              <a:rPr lang="hu-HU" altLang="hu-HU"/>
              <a:t> – minden gép magáénak tudja: Pl. 192.168.1.</a:t>
            </a:r>
            <a:r>
              <a:rPr lang="hu-HU" altLang="hu-HU">
                <a:solidFill>
                  <a:srgbClr val="EF2614"/>
                </a:solidFill>
              </a:rPr>
              <a:t>255</a:t>
            </a:r>
            <a:r>
              <a:rPr lang="hu-HU" altLang="hu-HU"/>
              <a:t>-re küldött üzenet esetén a 192.168.1.x számú gépek mind fogadják a csomagot.</a:t>
            </a:r>
          </a:p>
          <a:p>
            <a:pPr>
              <a:lnSpc>
                <a:spcPct val="101000"/>
              </a:lnSpc>
            </a:pPr>
            <a:endParaRPr lang="hu-HU" altLang="hu-HU" b="1"/>
          </a:p>
          <a:p>
            <a:pPr>
              <a:lnSpc>
                <a:spcPct val="101000"/>
              </a:lnSpc>
            </a:pPr>
            <a:r>
              <a:rPr lang="hu-HU" altLang="hu-HU" b="1"/>
              <a:t>Alapértelmezett útvonal</a:t>
            </a:r>
            <a:r>
              <a:rPr lang="hu-HU" altLang="hu-HU"/>
              <a:t> : 0.0.0.0</a:t>
            </a:r>
          </a:p>
          <a:p>
            <a:pPr>
              <a:lnSpc>
                <a:spcPct val="101000"/>
              </a:lnSpc>
            </a:pPr>
            <a:endParaRPr lang="hu-HU" altLang="hu-HU"/>
          </a:p>
          <a:p>
            <a:pPr>
              <a:lnSpc>
                <a:spcPct val="101000"/>
              </a:lnSpc>
            </a:pPr>
            <a:r>
              <a:rPr lang="hu-HU" altLang="hu-HU" b="1"/>
              <a:t>LOOPBACK</a:t>
            </a:r>
          </a:p>
          <a:p>
            <a:pPr>
              <a:lnSpc>
                <a:spcPct val="101000"/>
              </a:lnSpc>
            </a:pPr>
            <a:r>
              <a:rPr lang="hu-HU" altLang="hu-HU"/>
              <a:t>Egy gépen a TCP/IP hálózat akkor is jelen lehet, ha nincs is hálózati kártya. Ezt többek között a gépen futó alkalmazások használhatják, melyek egymás között hálózati kapcsolatot tartanak fent és TCP/IP-vel kommunikálnak. (virtuális hálókártya)</a:t>
            </a:r>
          </a:p>
          <a:p>
            <a:pPr>
              <a:lnSpc>
                <a:spcPct val="101000"/>
              </a:lnSpc>
            </a:pPr>
            <a:r>
              <a:rPr lang="hu-HU" altLang="hu-HU" b="1"/>
              <a:t>A teljes loopback</a:t>
            </a:r>
            <a:r>
              <a:rPr lang="hu-HU" altLang="hu-HU"/>
              <a:t> címtartomány 127.0.0.0-tól 127.255.255.255-ig tart.</a:t>
            </a:r>
          </a:p>
          <a:p>
            <a:pPr>
              <a:lnSpc>
                <a:spcPct val="101000"/>
              </a:lnSpc>
            </a:pPr>
            <a:r>
              <a:rPr lang="hu-HU" altLang="hu-HU"/>
              <a:t>127.0.0.1-es címre küldött csomagok mind a </a:t>
            </a:r>
            <a:r>
              <a:rPr lang="hu-HU" altLang="hu-HU" b="1"/>
              <a:t>saját gépre</a:t>
            </a:r>
            <a:r>
              <a:rPr lang="hu-HU" altLang="hu-HU"/>
              <a:t> érkeznek meg.</a:t>
            </a:r>
          </a:p>
          <a:p>
            <a:pPr>
              <a:lnSpc>
                <a:spcPct val="101000"/>
              </a:lnSpc>
            </a:pPr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827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IPv6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Újdonságok az IPv4-hez képest</a:t>
            </a:r>
          </a:p>
          <a:p>
            <a:r>
              <a:rPr lang="hu-HU" dirty="0"/>
              <a:t>Ajánlott jegyzet: </a:t>
            </a:r>
            <a:br>
              <a:rPr lang="hu-HU" dirty="0"/>
            </a:br>
            <a:r>
              <a:rPr lang="hu-HU" dirty="0"/>
              <a:t>http://ipv6.niif.hu/tipster6/</a:t>
            </a:r>
            <a:r>
              <a:rPr lang="hu-HU" dirty="0" err="1"/>
              <a:t>papers</a:t>
            </a:r>
            <a:r>
              <a:rPr lang="hu-HU" dirty="0"/>
              <a:t>/</a:t>
            </a:r>
            <a:r>
              <a:rPr lang="hu-HU" dirty="0" err="1"/>
              <a:t>overview</a:t>
            </a:r>
            <a:r>
              <a:rPr lang="hu-HU" dirty="0"/>
              <a:t>/3.fejezet.html</a:t>
            </a:r>
          </a:p>
        </p:txBody>
      </p:sp>
    </p:spTree>
    <p:extLst>
      <p:ext uri="{BB962C8B-B14F-4D97-AF65-F5344CB8AC3E}">
        <p14:creationId xmlns:p14="http://schemas.microsoft.com/office/powerpoint/2010/main" val="11489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Címzési </a:t>
            </a:r>
            <a:r>
              <a:rPr lang="hu-HU" b="1" dirty="0" smtClean="0"/>
              <a:t>architektúra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Az </a:t>
            </a:r>
            <a:r>
              <a:rPr lang="hu-HU" dirty="0"/>
              <a:t>IPv4-hez hasonlóan az IPv6-ban is hálózati interfészekhez rendelünk IP-címeket, nem gépekhez, csomópontokhoz. Egy interfésznek több IP címe is lehet.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Ez </a:t>
            </a:r>
            <a:r>
              <a:rPr lang="hu-HU" b="1" dirty="0"/>
              <a:t>IPv4-ben a </a:t>
            </a:r>
            <a:r>
              <a:rPr lang="hu-HU" b="1" dirty="0" err="1"/>
              <a:t>routerek</a:t>
            </a:r>
            <a:r>
              <a:rPr lang="hu-HU" b="1" dirty="0"/>
              <a:t> </a:t>
            </a:r>
            <a:r>
              <a:rPr lang="hu-HU" dirty="0"/>
              <a:t>kivételével eléggé szokatlan eset volt, de </a:t>
            </a:r>
            <a:r>
              <a:rPr lang="hu-HU" b="1" dirty="0"/>
              <a:t>IPv6-ban</a:t>
            </a:r>
            <a:r>
              <a:rPr lang="hu-HU" dirty="0"/>
              <a:t> nem csak általános, de bizonyos funkciók alapvető feltétele.</a:t>
            </a:r>
          </a:p>
          <a:p>
            <a:r>
              <a:rPr lang="hu-HU" dirty="0"/>
              <a:t>Az IPv6-os címeket három fő típusba sorolhatjuk annak megfelelően, hogy milyen útválasztást alkalmazunk rájuk. A címeket ezen kívül különböző formátumuk alapján is csoportosíthatjuk. Ezen fő két szempontunk nem teljesen független egymástól.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29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Címtípusok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2800" dirty="0" smtClean="0"/>
              <a:t>Az </a:t>
            </a:r>
            <a:r>
              <a:rPr lang="hu-HU" sz="2800" dirty="0"/>
              <a:t>IPv6-os címeket három csoportba gyűjthetjük annak alapján, hogy a hálózaton hogyan történik egy csomag továbbküldése</a:t>
            </a:r>
            <a:r>
              <a:rPr lang="hu-HU" sz="2800" dirty="0" smtClean="0"/>
              <a:t>:</a:t>
            </a:r>
            <a:endParaRPr lang="hu-HU" sz="2800" dirty="0"/>
          </a:p>
          <a:p>
            <a:r>
              <a:rPr lang="hu-HU" sz="2800" dirty="0"/>
              <a:t>    </a:t>
            </a:r>
            <a:r>
              <a:rPr lang="hu-HU" sz="2800" b="1" dirty="0" smtClean="0"/>
              <a:t>Egyedi </a:t>
            </a:r>
            <a:r>
              <a:rPr lang="hu-HU" sz="2800" b="1" dirty="0"/>
              <a:t>cím (</a:t>
            </a:r>
            <a:r>
              <a:rPr lang="hu-HU" sz="2800" b="1" dirty="0" err="1"/>
              <a:t>unicast</a:t>
            </a:r>
            <a:r>
              <a:rPr lang="hu-HU" sz="2800" b="1" dirty="0"/>
              <a:t> </a:t>
            </a:r>
            <a:r>
              <a:rPr lang="hu-HU" sz="2800" b="1" dirty="0" err="1"/>
              <a:t>cím</a:t>
            </a:r>
            <a:r>
              <a:rPr lang="hu-HU" sz="2800" b="1" dirty="0"/>
              <a:t>)</a:t>
            </a:r>
            <a:r>
              <a:rPr lang="hu-HU" b="1" dirty="0"/>
              <a:t/>
            </a:r>
            <a:br>
              <a:rPr lang="hu-HU" b="1" dirty="0"/>
            </a:br>
            <a:r>
              <a:rPr lang="hu-HU" sz="2600" dirty="0"/>
              <a:t>Az </a:t>
            </a:r>
            <a:r>
              <a:rPr lang="hu-HU" sz="2600" dirty="0" err="1"/>
              <a:t>unicast</a:t>
            </a:r>
            <a:r>
              <a:rPr lang="hu-HU" sz="2600" dirty="0"/>
              <a:t> cím egyértelműen meghatároz egy interfészt (az adott területen belül: globálisan, linkre vagy </a:t>
            </a:r>
            <a:r>
              <a:rPr lang="hu-HU" sz="2600" dirty="0" err="1"/>
              <a:t>site-ra</a:t>
            </a:r>
            <a:r>
              <a:rPr lang="hu-HU" sz="2600" dirty="0"/>
              <a:t> korlátozottan), és egy hozzá tartozó </a:t>
            </a:r>
            <a:r>
              <a:rPr lang="hu-HU" sz="2600" dirty="0" err="1"/>
              <a:t>hosztot</a:t>
            </a:r>
            <a:r>
              <a:rPr lang="hu-HU" sz="2600" dirty="0"/>
              <a:t>.</a:t>
            </a:r>
          </a:p>
          <a:p>
            <a:r>
              <a:rPr lang="hu-HU" dirty="0"/>
              <a:t>    </a:t>
            </a:r>
            <a:r>
              <a:rPr lang="hu-HU" sz="2800" b="1" dirty="0" smtClean="0"/>
              <a:t>Bárki </a:t>
            </a:r>
            <a:r>
              <a:rPr lang="hu-HU" sz="2800" b="1" dirty="0"/>
              <a:t>cím (</a:t>
            </a:r>
            <a:r>
              <a:rPr lang="hu-HU" sz="2800" b="1" dirty="0" err="1"/>
              <a:t>anycast</a:t>
            </a:r>
            <a:r>
              <a:rPr lang="hu-HU" sz="2800" b="1" dirty="0"/>
              <a:t> </a:t>
            </a:r>
            <a:r>
              <a:rPr lang="hu-HU" sz="2800" b="1" dirty="0" err="1"/>
              <a:t>cím</a:t>
            </a:r>
            <a:r>
              <a:rPr lang="hu-HU" sz="2800" b="1" dirty="0"/>
              <a:t>)</a:t>
            </a:r>
            <a:br>
              <a:rPr lang="hu-HU" sz="2800" b="1" dirty="0"/>
            </a:br>
            <a:r>
              <a:rPr lang="hu-HU" sz="2600" dirty="0" err="1"/>
              <a:t>Anycast</a:t>
            </a:r>
            <a:r>
              <a:rPr lang="hu-HU" sz="2600" dirty="0"/>
              <a:t> címeket interfész-csoportokhoz rendelhetünk. Ezeknek nem feltétlenül kell ugyanazon a gépen lenniük, sőt akár egymástól távol is </a:t>
            </a:r>
            <a:r>
              <a:rPr lang="hu-HU" sz="2600" dirty="0" smtClean="0"/>
              <a:t>lehetnek. </a:t>
            </a:r>
            <a:r>
              <a:rPr lang="hu-HU" sz="2600" dirty="0"/>
              <a:t>Ú</a:t>
            </a:r>
            <a:r>
              <a:rPr lang="hu-HU" sz="2600" dirty="0" smtClean="0"/>
              <a:t>tválasztáskor a legközelebbi interfészre megy a csomag.</a:t>
            </a:r>
            <a:endParaRPr lang="hu-HU" sz="2600" dirty="0"/>
          </a:p>
          <a:p>
            <a:r>
              <a:rPr lang="hu-HU" sz="2800" dirty="0"/>
              <a:t>    </a:t>
            </a:r>
            <a:r>
              <a:rPr lang="hu-HU" sz="2800" b="1" dirty="0" smtClean="0"/>
              <a:t>Csoport </a:t>
            </a:r>
            <a:r>
              <a:rPr lang="hu-HU" sz="2800" b="1" dirty="0"/>
              <a:t>cím (</a:t>
            </a:r>
            <a:r>
              <a:rPr lang="hu-HU" sz="2800" b="1" dirty="0" err="1"/>
              <a:t>multicast</a:t>
            </a:r>
            <a:r>
              <a:rPr lang="hu-HU" sz="2800" b="1" dirty="0"/>
              <a:t> </a:t>
            </a:r>
            <a:r>
              <a:rPr lang="hu-HU" sz="2800" b="1" dirty="0" err="1"/>
              <a:t>cím</a:t>
            </a:r>
            <a:r>
              <a:rPr lang="hu-HU" sz="2800" b="1" dirty="0"/>
              <a:t>)</a:t>
            </a:r>
            <a:br>
              <a:rPr lang="hu-HU" sz="2800" b="1" dirty="0"/>
            </a:br>
            <a:r>
              <a:rPr lang="hu-HU" sz="2600" dirty="0" err="1"/>
              <a:t>Multicast</a:t>
            </a:r>
            <a:r>
              <a:rPr lang="hu-HU" sz="2600" dirty="0"/>
              <a:t> címeket is interfész-csoportokhoz rendelhetünk, hasonlóan az </a:t>
            </a:r>
            <a:r>
              <a:rPr lang="hu-HU" sz="2600" dirty="0" err="1"/>
              <a:t>anycast</a:t>
            </a:r>
            <a:r>
              <a:rPr lang="hu-HU" sz="2600" dirty="0"/>
              <a:t> címekhez, azonban itt a csoport minden tagja megkapja a küldött csomagokat. Az IPv4-es </a:t>
            </a:r>
            <a:r>
              <a:rPr lang="hu-HU" sz="2600" dirty="0" err="1"/>
              <a:t>broadcast</a:t>
            </a:r>
            <a:r>
              <a:rPr lang="hu-HU" sz="2600" dirty="0"/>
              <a:t> címek helyett IPv6-ban ilyen címeket használunk.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5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Formátumok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hu-HU" dirty="0"/>
          </a:p>
          <a:p>
            <a:r>
              <a:rPr lang="hu-HU" dirty="0"/>
              <a:t>Az IPv4-es címeket osztályokba (A, B, ...) soroljuk attól függően, hogy a cím mekkora része van kihasználva. Az IPv4-es cím MSB bitjei azonosítják az osztályt. IPv6 esetén nincs ilyen alapú osztályozás (IPv4 esetén is főleg címhiány okozta kényszermegoldás volt ez).</a:t>
            </a:r>
          </a:p>
          <a:p>
            <a:endParaRPr lang="hu-HU" dirty="0"/>
          </a:p>
          <a:p>
            <a:r>
              <a:rPr lang="hu-HU" dirty="0"/>
              <a:t>IPv6 esetén a </a:t>
            </a:r>
            <a:r>
              <a:rPr lang="hu-HU" dirty="0" err="1"/>
              <a:t>prefix</a:t>
            </a:r>
            <a:r>
              <a:rPr lang="hu-HU" dirty="0"/>
              <a:t> határozza meg a különféle formátumokat. A </a:t>
            </a:r>
            <a:r>
              <a:rPr lang="hu-HU" dirty="0" err="1"/>
              <a:t>prefix</a:t>
            </a:r>
            <a:r>
              <a:rPr lang="hu-HU" dirty="0"/>
              <a:t> </a:t>
            </a:r>
            <a:r>
              <a:rPr lang="hu-HU" dirty="0" smtClean="0"/>
              <a:t>típusonként </a:t>
            </a:r>
            <a:r>
              <a:rPr lang="hu-HU" dirty="0"/>
              <a:t>eltérő hosszúságú lehet.</a:t>
            </a:r>
          </a:p>
          <a:p>
            <a:endParaRPr lang="hu-HU" dirty="0"/>
          </a:p>
          <a:p>
            <a:r>
              <a:rPr lang="hu-HU" dirty="0"/>
              <a:t>Ezen kívül vannak speciális címek. Például a meghatározatlan (::0), a </a:t>
            </a:r>
            <a:r>
              <a:rPr lang="hu-HU" dirty="0" err="1"/>
              <a:t>loopback</a:t>
            </a:r>
            <a:r>
              <a:rPr lang="hu-HU" dirty="0"/>
              <a:t> (::1), és az IPv4-es beágyazott (</a:t>
            </a:r>
            <a:r>
              <a:rPr lang="hu-HU" dirty="0" err="1"/>
              <a:t>embedded</a:t>
            </a:r>
            <a:r>
              <a:rPr lang="hu-HU" dirty="0"/>
              <a:t>) címek.</a:t>
            </a:r>
          </a:p>
        </p:txBody>
      </p:sp>
    </p:spTree>
    <p:extLst>
      <p:ext uri="{BB962C8B-B14F-4D97-AF65-F5344CB8AC3E}">
        <p14:creationId xmlns:p14="http://schemas.microsoft.com/office/powerpoint/2010/main" val="28093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Unicast</a:t>
            </a:r>
            <a:r>
              <a:rPr lang="hu-HU" dirty="0" smtClean="0"/>
              <a:t> címformátumok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 err="1" smtClean="0"/>
              <a:t>Unicast</a:t>
            </a:r>
            <a:r>
              <a:rPr lang="hu-HU" dirty="0" smtClean="0"/>
              <a:t> címek IPv6-nál:</a:t>
            </a:r>
          </a:p>
          <a:p>
            <a:pPr marL="717550"/>
            <a:r>
              <a:rPr lang="hu-HU" dirty="0"/>
              <a:t>az </a:t>
            </a:r>
            <a:r>
              <a:rPr lang="hu-HU" dirty="0" smtClean="0"/>
              <a:t>NSAP (</a:t>
            </a:r>
            <a:r>
              <a:rPr lang="en-US" b="1" dirty="0"/>
              <a:t>Network Service Access Point </a:t>
            </a:r>
            <a:r>
              <a:rPr lang="en-US" b="1" dirty="0" smtClean="0"/>
              <a:t>address</a:t>
            </a:r>
            <a:r>
              <a:rPr lang="hu-HU" b="1" dirty="0" smtClean="0"/>
              <a:t>)</a:t>
            </a:r>
            <a:r>
              <a:rPr lang="hu-HU" dirty="0" smtClean="0"/>
              <a:t> </a:t>
            </a:r>
            <a:r>
              <a:rPr lang="hu-HU" dirty="0"/>
              <a:t>és IPX (</a:t>
            </a:r>
            <a:r>
              <a:rPr lang="hu-HU" b="1" dirty="0" err="1"/>
              <a:t>Internetwork</a:t>
            </a:r>
            <a:r>
              <a:rPr lang="hu-HU" b="1" dirty="0"/>
              <a:t> </a:t>
            </a:r>
            <a:r>
              <a:rPr lang="hu-HU" b="1" dirty="0" err="1"/>
              <a:t>Packet</a:t>
            </a:r>
            <a:r>
              <a:rPr lang="hu-HU" b="1" dirty="0"/>
              <a:t> </a:t>
            </a:r>
            <a:r>
              <a:rPr lang="hu-HU" b="1" dirty="0" smtClean="0"/>
              <a:t>Exchange</a:t>
            </a:r>
            <a:r>
              <a:rPr lang="hu-HU" dirty="0" smtClean="0"/>
              <a:t>) kompatibilitási </a:t>
            </a:r>
            <a:r>
              <a:rPr lang="hu-HU" dirty="0"/>
              <a:t>címek, </a:t>
            </a:r>
            <a:endParaRPr lang="hu-HU" dirty="0" smtClean="0"/>
          </a:p>
          <a:p>
            <a:pPr marL="717550"/>
            <a:r>
              <a:rPr lang="hu-HU" dirty="0" smtClean="0"/>
              <a:t>az </a:t>
            </a:r>
            <a:r>
              <a:rPr lang="hu-HU" dirty="0" err="1"/>
              <a:t>Aggregatable</a:t>
            </a:r>
            <a:r>
              <a:rPr lang="hu-HU" dirty="0"/>
              <a:t> Global </a:t>
            </a:r>
            <a:r>
              <a:rPr lang="hu-HU" dirty="0" err="1"/>
              <a:t>Unicast</a:t>
            </a:r>
            <a:r>
              <a:rPr lang="hu-HU" dirty="0"/>
              <a:t> (</a:t>
            </a:r>
            <a:r>
              <a:rPr lang="hu-HU" dirty="0" err="1"/>
              <a:t>aggregálható</a:t>
            </a:r>
            <a:r>
              <a:rPr lang="hu-HU" dirty="0"/>
              <a:t>, globális, egyedi címek), </a:t>
            </a:r>
            <a:endParaRPr lang="hu-HU" dirty="0" smtClean="0"/>
          </a:p>
          <a:p>
            <a:pPr marL="717550"/>
            <a:r>
              <a:rPr lang="hu-HU" dirty="0" smtClean="0"/>
              <a:t>a </a:t>
            </a:r>
            <a:r>
              <a:rPr lang="hu-HU" dirty="0"/>
              <a:t>Link és Site Local címek</a:t>
            </a:r>
          </a:p>
          <a:p>
            <a:pPr marL="0" indent="0">
              <a:buNone/>
            </a:pPr>
            <a:r>
              <a:rPr lang="hu-HU" dirty="0" smtClean="0"/>
              <a:t>Az </a:t>
            </a:r>
            <a:r>
              <a:rPr lang="hu-HU" dirty="0"/>
              <a:t>IPv6-os cím legegyszerűbb formájában strukturálatlanul 128 bitből áll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/>
              <a:t>Sok IPv6 </a:t>
            </a:r>
            <a:r>
              <a:rPr lang="hu-HU" dirty="0" err="1"/>
              <a:t>unicast</a:t>
            </a:r>
            <a:r>
              <a:rPr lang="hu-HU" dirty="0"/>
              <a:t> </a:t>
            </a:r>
            <a:r>
              <a:rPr lang="hu-HU" dirty="0" smtClean="0"/>
              <a:t>cím </a:t>
            </a:r>
            <a:r>
              <a:rPr lang="de-DE" dirty="0"/>
              <a:t>64 </a:t>
            </a:r>
            <a:r>
              <a:rPr lang="de-DE" dirty="0" err="1"/>
              <a:t>bites</a:t>
            </a:r>
            <a:r>
              <a:rPr lang="de-DE" dirty="0"/>
              <a:t> </a:t>
            </a:r>
            <a:r>
              <a:rPr lang="de-DE" dirty="0" err="1"/>
              <a:t>interfész</a:t>
            </a:r>
            <a:r>
              <a:rPr lang="de-DE" dirty="0"/>
              <a:t> ID-t </a:t>
            </a:r>
            <a:r>
              <a:rPr lang="de-DE" dirty="0" err="1" smtClean="0"/>
              <a:t>használ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/>
              <a:t>Az </a:t>
            </a:r>
            <a:r>
              <a:rPr lang="hu-HU" dirty="0" err="1"/>
              <a:t>interface</a:t>
            </a:r>
            <a:r>
              <a:rPr lang="hu-HU" dirty="0"/>
              <a:t> </a:t>
            </a:r>
            <a:r>
              <a:rPr lang="hu-HU" dirty="0" err="1"/>
              <a:t>ID-t</a:t>
            </a:r>
            <a:r>
              <a:rPr lang="hu-HU" dirty="0"/>
              <a:t> valamilyen interfész azonosítóból </a:t>
            </a:r>
            <a:r>
              <a:rPr lang="hu-HU" dirty="0" smtClean="0"/>
              <a:t>generálják</a:t>
            </a:r>
            <a:r>
              <a:rPr lang="hu-HU" dirty="0"/>
              <a:t>, </a:t>
            </a:r>
            <a:r>
              <a:rPr lang="hu-HU" dirty="0" err="1" smtClean="0"/>
              <a:t>pl</a:t>
            </a:r>
            <a:r>
              <a:rPr lang="hu-HU" dirty="0" smtClean="0"/>
              <a:t>: Ethernet </a:t>
            </a:r>
            <a:r>
              <a:rPr lang="hu-HU" dirty="0"/>
              <a:t>esetén a 48 bites MAC címből.</a:t>
            </a:r>
            <a:endParaRPr lang="hu-HU" dirty="0" smtClean="0"/>
          </a:p>
          <a:p>
            <a:r>
              <a:rPr lang="hu-HU" dirty="0"/>
              <a:t>Általában (nem IPv4-es beágyazott cím esetén) az IPv6-os cím áll egy hálózati részből, és egy interfész-azonosító részből.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hálózati rész közvetlenül a </a:t>
            </a:r>
            <a:r>
              <a:rPr lang="hu-HU" dirty="0" err="1"/>
              <a:t>prefix</a:t>
            </a:r>
            <a:r>
              <a:rPr lang="hu-HU" dirty="0"/>
              <a:t> után következik és változó hosszúságú lehet (hasonlóan az IPv4-es CIDR formátumhoz).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hálózati rész, amit hálózati </a:t>
            </a:r>
            <a:r>
              <a:rPr lang="hu-HU" dirty="0" err="1"/>
              <a:t>prefix-nek</a:t>
            </a:r>
            <a:r>
              <a:rPr lang="hu-HU" dirty="0"/>
              <a:t> hívnak (nem összekeverendő a formátum </a:t>
            </a:r>
            <a:r>
              <a:rPr lang="hu-HU" dirty="0" err="1"/>
              <a:t>prefix-el</a:t>
            </a:r>
            <a:r>
              <a:rPr lang="hu-HU" dirty="0"/>
              <a:t>), strukturált lehet, hasonlóképp az </a:t>
            </a:r>
            <a:r>
              <a:rPr lang="hu-HU" dirty="0" err="1"/>
              <a:t>Aggregatable</a:t>
            </a:r>
            <a:r>
              <a:rPr lang="hu-HU" dirty="0"/>
              <a:t> Global </a:t>
            </a:r>
            <a:r>
              <a:rPr lang="hu-HU" dirty="0" err="1"/>
              <a:t>Unicast</a:t>
            </a:r>
            <a:r>
              <a:rPr lang="hu-HU" dirty="0"/>
              <a:t> címhez.</a:t>
            </a:r>
          </a:p>
        </p:txBody>
      </p:sp>
    </p:spTree>
    <p:extLst>
      <p:ext uri="{BB962C8B-B14F-4D97-AF65-F5344CB8AC3E}">
        <p14:creationId xmlns:p14="http://schemas.microsoft.com/office/powerpoint/2010/main" val="32321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hu-HU" sz="3600" dirty="0" smtClean="0"/>
              <a:t>Topológiák összehasonlítása</a:t>
            </a:r>
            <a:endParaRPr lang="hu-H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34898"/>
            <a:ext cx="5328592" cy="18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541304"/>
              </p:ext>
            </p:extLst>
          </p:nvPr>
        </p:nvGraphicFramePr>
        <p:xfrm>
          <a:off x="251520" y="908720"/>
          <a:ext cx="8640960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Topológia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Előny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Hátrány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SÍN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 Kevés kábelt igényel, olcsó.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 kábel meghibásodása az egész rendszert működésképtelenné teszi, és a hiba megkeresése nehéz.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GYŰRŰ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 Kevés kábelt igényel, olcsó.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Egyenletes terhelés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Az adatforgalom lassú. Egyetlen gép, vagy vezeték meghibásodása az egész hálózat működésképtelenségét okozza.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CSILLAG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Üzembiztos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Sok kábelt igényel - drágább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FA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minden számítógép egyetlen útvonalon elérhető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 hálózat bármely pontján bekövetkezett hálózatos hiba miatt az alatta található alhálózatok is kiesnek a rendszer működéséből.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7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Formátum </a:t>
            </a:r>
            <a:r>
              <a:rPr lang="hu-HU" dirty="0" err="1" smtClean="0"/>
              <a:t>premixek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052735"/>
            <a:ext cx="3550691" cy="57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Link-Local</a:t>
            </a:r>
            <a:r>
              <a:rPr lang="hu-HU" b="1" dirty="0"/>
              <a:t>, </a:t>
            </a:r>
            <a:r>
              <a:rPr lang="hu-HU" b="1" dirty="0" err="1"/>
              <a:t>Site-Local</a:t>
            </a:r>
            <a:r>
              <a:rPr lang="hu-HU" b="1" dirty="0"/>
              <a:t> </a:t>
            </a:r>
            <a:r>
              <a:rPr lang="hu-HU" b="1" dirty="0" smtClean="0"/>
              <a:t>címek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5445224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Ez a címtípus azért került bele az IPv6-ba, hogy lokálisan egyszerűbben lehessen kommunikálni. </a:t>
            </a:r>
            <a:endParaRPr lang="hu-HU" dirty="0" smtClean="0"/>
          </a:p>
          <a:p>
            <a:r>
              <a:rPr lang="hu-HU" dirty="0" smtClean="0"/>
              <a:t>Csak </a:t>
            </a:r>
            <a:r>
              <a:rPr lang="hu-HU" dirty="0"/>
              <a:t>egy linken, illetve </a:t>
            </a:r>
            <a:r>
              <a:rPr lang="hu-HU" dirty="0" err="1"/>
              <a:t>site-on</a:t>
            </a:r>
            <a:r>
              <a:rPr lang="hu-HU" dirty="0"/>
              <a:t> belül egyediek, ezért nem használhatók globális kommunikációra. </a:t>
            </a:r>
            <a:r>
              <a:rPr lang="hu-HU" dirty="0" smtClean="0"/>
              <a:t>(Ez </a:t>
            </a:r>
            <a:r>
              <a:rPr lang="hu-HU" dirty="0"/>
              <a:t>azt jelenti, hogy nem is szabad kiengedni az ilyen címeket a </a:t>
            </a:r>
            <a:r>
              <a:rPr lang="hu-HU" dirty="0" err="1"/>
              <a:t>routereken</a:t>
            </a:r>
            <a:r>
              <a:rPr lang="hu-HU" dirty="0" smtClean="0"/>
              <a:t>.)</a:t>
            </a:r>
            <a:endParaRPr lang="hu-HU" dirty="0"/>
          </a:p>
          <a:p>
            <a:r>
              <a:rPr lang="hu-HU" dirty="0"/>
              <a:t>A</a:t>
            </a:r>
            <a:r>
              <a:rPr lang="hu-HU" dirty="0" smtClean="0"/>
              <a:t>utomatikusan </a:t>
            </a:r>
            <a:r>
              <a:rPr lang="hu-HU" dirty="0"/>
              <a:t>generálódnak és felkonfigurálódnak.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Fő </a:t>
            </a:r>
            <a:r>
              <a:rPr lang="hu-HU" dirty="0"/>
              <a:t>céljuk, hogy a </a:t>
            </a:r>
            <a:r>
              <a:rPr lang="hu-HU" dirty="0" err="1"/>
              <a:t>hoszt</a:t>
            </a:r>
            <a:r>
              <a:rPr lang="hu-HU" dirty="0"/>
              <a:t> külső beavatkozás nélkül a hálózathoz csatlakozás után kommunikálni tudjon.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Ezek </a:t>
            </a:r>
            <a:r>
              <a:rPr lang="hu-HU" dirty="0"/>
              <a:t>után már ezen az IP-címen tud minden egyéb konfigurációs lépést megtenni. Mivel ezeket már IP-szinten tudja megtenni, így médiafüggetlen tud lenni, sőt ki tudja használni az </a:t>
            </a:r>
            <a:r>
              <a:rPr lang="hu-HU" dirty="0" err="1" smtClean="0"/>
              <a:t>IPSec</a:t>
            </a:r>
            <a:r>
              <a:rPr lang="hu-HU" dirty="0" smtClean="0"/>
              <a:t>(</a:t>
            </a:r>
            <a:r>
              <a:rPr lang="hu-HU" b="1" dirty="0"/>
              <a:t>Internet </a:t>
            </a:r>
            <a:r>
              <a:rPr lang="hu-HU" b="1" dirty="0" err="1"/>
              <a:t>Protocol</a:t>
            </a:r>
            <a:r>
              <a:rPr lang="hu-HU" b="1" dirty="0"/>
              <a:t> </a:t>
            </a:r>
            <a:r>
              <a:rPr lang="hu-HU" b="1" dirty="0" err="1" smtClean="0"/>
              <a:t>Security</a:t>
            </a:r>
            <a:r>
              <a:rPr lang="hu-HU" b="1" dirty="0" smtClean="0"/>
              <a:t>)</a:t>
            </a:r>
            <a:r>
              <a:rPr lang="hu-HU" dirty="0" smtClean="0"/>
              <a:t> </a:t>
            </a:r>
            <a:r>
              <a:rPr lang="hu-HU" dirty="0"/>
              <a:t>lehetőségeit már konfiguráció során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28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1041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184576"/>
          </a:xfrm>
        </p:spPr>
        <p:txBody>
          <a:bodyPr>
            <a:normAutofit/>
          </a:bodyPr>
          <a:lstStyle/>
          <a:p>
            <a:r>
              <a:rPr lang="hu-HU" sz="2400" dirty="0"/>
              <a:t>Minden interfésznek rendelkeznie kell egy link-local címmel.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sz="2600" dirty="0" smtClean="0"/>
              <a:t>Az </a:t>
            </a:r>
            <a:r>
              <a:rPr lang="hu-HU" sz="2600" dirty="0"/>
              <a:t>AGU (</a:t>
            </a:r>
            <a:r>
              <a:rPr lang="hu-HU" sz="2600" dirty="0" err="1"/>
              <a:t>Aggregatable</a:t>
            </a:r>
            <a:r>
              <a:rPr lang="hu-HU" sz="2600" dirty="0"/>
              <a:t> Global </a:t>
            </a:r>
            <a:r>
              <a:rPr lang="hu-HU" sz="2600" dirty="0" err="1"/>
              <a:t>Unicast</a:t>
            </a:r>
            <a:r>
              <a:rPr lang="hu-HU" sz="2600" dirty="0"/>
              <a:t>) címeket használjuk globális kommunikáció esetén IPv6-ban. </a:t>
            </a:r>
            <a:endParaRPr lang="hu-HU" sz="2600" dirty="0" smtClean="0"/>
          </a:p>
          <a:p>
            <a:r>
              <a:rPr lang="hu-HU" sz="2600" dirty="0" smtClean="0"/>
              <a:t>Ez </a:t>
            </a:r>
            <a:r>
              <a:rPr lang="hu-HU" sz="2600" dirty="0"/>
              <a:t>a cím is tartalmaz hálózati részt, ami 61 bites, illetve a 64 bites EUI-64 formátumú interfész </a:t>
            </a:r>
            <a:r>
              <a:rPr lang="hu-HU" sz="2600" dirty="0" err="1"/>
              <a:t>ID-t</a:t>
            </a:r>
            <a:r>
              <a:rPr lang="hu-HU" sz="2600" dirty="0"/>
              <a:t>. </a:t>
            </a:r>
            <a:r>
              <a:rPr lang="hu-HU" sz="2600" dirty="0" smtClean="0"/>
              <a:t>A </a:t>
            </a:r>
            <a:r>
              <a:rPr lang="hu-HU" sz="2600" dirty="0"/>
              <a:t>hálózati </a:t>
            </a:r>
            <a:r>
              <a:rPr lang="hu-HU" sz="2600" dirty="0" err="1"/>
              <a:t>prefix</a:t>
            </a:r>
            <a:r>
              <a:rPr lang="hu-HU" sz="2600" dirty="0"/>
              <a:t> részt az </a:t>
            </a:r>
            <a:r>
              <a:rPr lang="hu-HU" sz="2600" dirty="0" err="1"/>
              <a:t>aggregáció</a:t>
            </a:r>
            <a:r>
              <a:rPr lang="hu-HU" sz="2600" dirty="0"/>
              <a:t> miatt négy további részre bonthatjuk:</a:t>
            </a:r>
            <a:endParaRPr lang="hu-HU" sz="2600" dirty="0" smtClean="0"/>
          </a:p>
          <a:p>
            <a:endParaRPr lang="hu-HU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Link-Local</a:t>
            </a:r>
            <a:r>
              <a:rPr lang="hu-HU" b="1" dirty="0"/>
              <a:t>, </a:t>
            </a:r>
            <a:r>
              <a:rPr lang="hu-HU" b="1" dirty="0" err="1" smtClean="0"/>
              <a:t>Site-Local</a:t>
            </a:r>
            <a:r>
              <a:rPr lang="hu-HU" b="1" dirty="0" smtClean="0"/>
              <a:t>, AGU címek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86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AGU cím felépítése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Az AGU (</a:t>
            </a:r>
            <a:r>
              <a:rPr lang="hu-HU" sz="2000" dirty="0" err="1"/>
              <a:t>Aggregatable</a:t>
            </a:r>
            <a:r>
              <a:rPr lang="hu-HU" sz="2000" dirty="0"/>
              <a:t> Global </a:t>
            </a:r>
            <a:r>
              <a:rPr lang="hu-HU" sz="2000" dirty="0" err="1"/>
              <a:t>Unicast</a:t>
            </a:r>
            <a:r>
              <a:rPr lang="hu-HU" sz="2000" dirty="0"/>
              <a:t>) címeket használjuk globális kommunikáció esetén IPv6-ban. Ez a cím is tartalmaz hálózati részt, ami 61 bites, illetve a 64 bites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EUI-64 </a:t>
            </a:r>
            <a:r>
              <a:rPr lang="hu-HU" sz="2000" dirty="0"/>
              <a:t>formátumú interfész </a:t>
            </a:r>
            <a:r>
              <a:rPr lang="hu-HU" sz="2000" dirty="0" err="1"/>
              <a:t>ID-t</a:t>
            </a:r>
            <a:r>
              <a:rPr lang="hu-HU" sz="2000" dirty="0"/>
              <a:t>. [RFC2374]. A hálózati </a:t>
            </a:r>
            <a:r>
              <a:rPr lang="hu-HU" sz="2000" dirty="0" err="1"/>
              <a:t>prefix</a:t>
            </a:r>
            <a:r>
              <a:rPr lang="hu-HU" sz="2000" dirty="0"/>
              <a:t> részt az </a:t>
            </a:r>
            <a:r>
              <a:rPr lang="hu-HU" sz="2000" dirty="0" err="1"/>
              <a:t>aggregáció</a:t>
            </a:r>
            <a:r>
              <a:rPr lang="hu-HU" sz="2000" dirty="0"/>
              <a:t> miatt négy további részre bonthatjuk: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266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1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Visszafelé </a:t>
            </a:r>
            <a:r>
              <a:rPr lang="hu-HU" sz="4000" b="1" dirty="0" err="1"/>
              <a:t>kompatibilásra</a:t>
            </a:r>
            <a:r>
              <a:rPr lang="hu-HU" sz="4000" b="1" dirty="0"/>
              <a:t> fenntartott </a:t>
            </a:r>
            <a:r>
              <a:rPr lang="hu-HU" sz="4000" b="1" dirty="0" smtClean="0"/>
              <a:t>címek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Jelenleg </a:t>
            </a:r>
            <a:r>
              <a:rPr lang="hu-HU" sz="2400" dirty="0" smtClean="0"/>
              <a:t>beágyazott </a:t>
            </a:r>
            <a:r>
              <a:rPr lang="hu-HU" sz="2400" dirty="0"/>
              <a:t>IPv4-es címeket </a:t>
            </a:r>
            <a:r>
              <a:rPr lang="hu-HU" sz="2400" dirty="0" smtClean="0"/>
              <a:t>használunk.</a:t>
            </a:r>
            <a:endParaRPr lang="hu-H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7474"/>
            <a:ext cx="9144000" cy="18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err="1"/>
              <a:t>Multicast</a:t>
            </a:r>
            <a:r>
              <a:rPr lang="hu-HU" dirty="0"/>
              <a:t> címek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783357"/>
            <a:ext cx="8229600" cy="4525963"/>
          </a:xfrm>
        </p:spPr>
        <p:txBody>
          <a:bodyPr/>
          <a:lstStyle/>
          <a:p>
            <a:endParaRPr lang="hu-HU" dirty="0" smtClean="0"/>
          </a:p>
          <a:p>
            <a:r>
              <a:rPr lang="hu-HU" sz="2000" dirty="0"/>
              <a:t>A </a:t>
            </a:r>
            <a:r>
              <a:rPr lang="hu-HU" sz="2000" dirty="0" err="1"/>
              <a:t>scope</a:t>
            </a:r>
            <a:r>
              <a:rPr lang="hu-HU" sz="2000" dirty="0"/>
              <a:t> bitek a cím érvényességi tartományát határozzák meg. Jelenleg az alábbi lehetőségeket határozzák meg</a:t>
            </a:r>
            <a:r>
              <a:rPr lang="hu-HU" sz="2000" dirty="0" smtClean="0"/>
              <a:t>:</a:t>
            </a:r>
          </a:p>
          <a:p>
            <a:pPr marL="0" indent="0">
              <a:buNone/>
            </a:pPr>
            <a:endParaRPr lang="hu-HU" sz="2000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528"/>
            <a:ext cx="9144000" cy="151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5184576" cy="363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8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Anycast</a:t>
            </a:r>
            <a:r>
              <a:rPr lang="hu-HU" dirty="0"/>
              <a:t> </a:t>
            </a:r>
            <a:r>
              <a:rPr lang="hu-HU" dirty="0" smtClean="0"/>
              <a:t>címek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600" dirty="0" smtClean="0"/>
              <a:t>Ezeket </a:t>
            </a:r>
            <a:r>
              <a:rPr lang="hu-HU" sz="2600" dirty="0"/>
              <a:t>a címeket konfigurálás útján tudjuk előállítani egyszerű </a:t>
            </a:r>
            <a:r>
              <a:rPr lang="hu-HU" sz="2600" dirty="0" err="1"/>
              <a:t>unicast</a:t>
            </a:r>
            <a:r>
              <a:rPr lang="hu-HU" sz="2600" dirty="0"/>
              <a:t> címekből. Így ránézésre nem is lehet megállapítani egy ilyen címről, hogy </a:t>
            </a:r>
            <a:r>
              <a:rPr lang="hu-HU" sz="2600" dirty="0" err="1"/>
              <a:t>anycast</a:t>
            </a:r>
            <a:r>
              <a:rPr lang="hu-HU" sz="2600" dirty="0"/>
              <a:t> cím lenne-e. Az </a:t>
            </a:r>
            <a:r>
              <a:rPr lang="hu-HU" sz="2600" dirty="0" err="1"/>
              <a:t>anycast</a:t>
            </a:r>
            <a:r>
              <a:rPr lang="hu-HU" sz="2600" dirty="0"/>
              <a:t> címek felhasználása még mindig fejlesztés alatt áll. Globális felhasználásuk erősen korlátozott az ilyen címek </a:t>
            </a:r>
            <a:r>
              <a:rPr lang="hu-HU" sz="2600" dirty="0" err="1"/>
              <a:t>útvonalválasztási</a:t>
            </a:r>
            <a:r>
              <a:rPr lang="hu-HU" sz="2600" dirty="0"/>
              <a:t> korlátai miatt</a:t>
            </a:r>
            <a:r>
              <a:rPr lang="hu-HU" sz="2600" dirty="0" smtClean="0"/>
              <a:t>.</a:t>
            </a:r>
            <a:endParaRPr lang="hu-HU" dirty="0"/>
          </a:p>
          <a:p>
            <a:r>
              <a:rPr lang="hu-HU" sz="2800" dirty="0"/>
              <a:t>Az </a:t>
            </a:r>
            <a:r>
              <a:rPr lang="hu-HU" sz="2800" dirty="0" err="1"/>
              <a:t>anycast</a:t>
            </a:r>
            <a:r>
              <a:rPr lang="hu-HU" sz="2800" dirty="0"/>
              <a:t> címek egy lehetséges felhasználása, hogy egy </a:t>
            </a:r>
            <a:r>
              <a:rPr lang="hu-HU" sz="2800" dirty="0" err="1"/>
              <a:t>domain</a:t>
            </a:r>
            <a:r>
              <a:rPr lang="hu-HU" sz="2800" dirty="0"/>
              <a:t> határán levő </a:t>
            </a:r>
            <a:r>
              <a:rPr lang="hu-HU" sz="2800" dirty="0" err="1"/>
              <a:t>routereket</a:t>
            </a:r>
            <a:r>
              <a:rPr lang="hu-HU" sz="2800" dirty="0"/>
              <a:t> azonosítják.</a:t>
            </a:r>
          </a:p>
        </p:txBody>
      </p:sp>
    </p:spTree>
    <p:extLst>
      <p:ext uri="{BB962C8B-B14F-4D97-AF65-F5344CB8AC3E}">
        <p14:creationId xmlns:p14="http://schemas.microsoft.com/office/powerpoint/2010/main" val="19137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IPv6 címek </a:t>
            </a:r>
            <a:r>
              <a:rPr lang="hu-HU" dirty="0" smtClean="0"/>
              <a:t>írásmódjai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hu-HU" dirty="0"/>
          </a:p>
          <a:p>
            <a:r>
              <a:rPr lang="hu-HU" dirty="0"/>
              <a:t>Az IPv6-os címeket hexadecimális számok csoportjaiként szoktuk leírni.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Nyolc </a:t>
            </a:r>
            <a:r>
              <a:rPr lang="hu-HU" dirty="0"/>
              <a:t>darab 16 bites (négyjegyű) csoportból áll, amelyeket kettőspont választ el egymástól.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Például</a:t>
            </a:r>
            <a:r>
              <a:rPr lang="hu-HU" dirty="0"/>
              <a:t>: 3ffe:2f00:0000:</a:t>
            </a:r>
            <a:r>
              <a:rPr lang="hu-HU" dirty="0" err="1"/>
              <a:t>0000</a:t>
            </a:r>
            <a:r>
              <a:rPr lang="hu-HU" dirty="0"/>
              <a:t>:0200:c0ff:fec6:068b.</a:t>
            </a:r>
          </a:p>
          <a:p>
            <a:endParaRPr lang="hu-HU" dirty="0"/>
          </a:p>
          <a:p>
            <a:r>
              <a:rPr lang="hu-HU" dirty="0"/>
              <a:t>Egy csoportban az elöl álló nullák elhagyhatók. Gyakran előfordul a címekben, hogy sok nulla van egymás mellett, amennyiben egymás melletti csoportokban csak és kizárólag nullák fordulnak elő, azok elhagyhatók, és helyettük egy kettőspont írható.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Például</a:t>
            </a:r>
            <a:r>
              <a:rPr lang="hu-HU" dirty="0"/>
              <a:t>: 3ffe:2f00::200:c0ff:fec6:68b.</a:t>
            </a:r>
          </a:p>
        </p:txBody>
      </p:sp>
    </p:spTree>
    <p:extLst>
      <p:ext uri="{BB962C8B-B14F-4D97-AF65-F5344CB8AC3E}">
        <p14:creationId xmlns:p14="http://schemas.microsoft.com/office/powerpoint/2010/main" val="18793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3200" dirty="0"/>
              <a:t>A Környezet Felmérő protokoll (</a:t>
            </a:r>
            <a:r>
              <a:rPr lang="hu-HU" sz="3200" dirty="0" err="1"/>
              <a:t>Neighbor</a:t>
            </a:r>
            <a:r>
              <a:rPr lang="hu-HU" sz="3200" dirty="0"/>
              <a:t> </a:t>
            </a:r>
            <a:r>
              <a:rPr lang="hu-HU" sz="3200" dirty="0" err="1"/>
              <a:t>Discovery</a:t>
            </a:r>
            <a:r>
              <a:rPr lang="hu-HU" sz="3200" dirty="0"/>
              <a:t>)</a:t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2600" dirty="0" smtClean="0"/>
              <a:t>A </a:t>
            </a:r>
            <a:r>
              <a:rPr lang="hu-HU" sz="2600" dirty="0"/>
              <a:t>környezet felmérő protokoll a hálózatban elhelyezkedő entitások (csomóponti gépek és útvonalválasztók) feltérképezésére szolgál. Információt szolgáltat az útvonalválasztóknak, munkaállomásoknak a környezetükben található gépek elérhetőségéről, címéről stb</a:t>
            </a:r>
            <a:r>
              <a:rPr lang="hu-HU" sz="2600" dirty="0" smtClean="0"/>
              <a:t>.</a:t>
            </a:r>
            <a:endParaRPr lang="hu-HU" sz="2600" dirty="0"/>
          </a:p>
          <a:p>
            <a:pPr marL="0" indent="0">
              <a:buNone/>
            </a:pPr>
            <a:r>
              <a:rPr lang="hu-HU" sz="2600" dirty="0"/>
              <a:t>A protokoll konkrétan a következő problémákat igyekszik megoldani:</a:t>
            </a:r>
          </a:p>
          <a:p>
            <a:pPr marL="0" indent="0">
              <a:buNone/>
            </a:pPr>
            <a:endParaRPr lang="hu-HU" sz="2000" dirty="0"/>
          </a:p>
          <a:p>
            <a:r>
              <a:rPr lang="hu-HU" sz="3100" b="1" dirty="0" smtClean="0"/>
              <a:t>Útvonalválasztó </a:t>
            </a:r>
            <a:r>
              <a:rPr lang="hu-HU" sz="3100" b="1" dirty="0"/>
              <a:t>(</a:t>
            </a:r>
            <a:r>
              <a:rPr lang="hu-HU" sz="3100" b="1" dirty="0" err="1"/>
              <a:t>router</a:t>
            </a:r>
            <a:r>
              <a:rPr lang="hu-HU" sz="3100" b="1" dirty="0"/>
              <a:t>) felderítése: </a:t>
            </a:r>
            <a:r>
              <a:rPr lang="hu-HU" sz="3100" dirty="0"/>
              <a:t>eljárás a csomóponti gépek számára, hogy hogyan deríthetik fel a </a:t>
            </a:r>
            <a:r>
              <a:rPr lang="hu-HU" sz="3100" dirty="0" smtClean="0"/>
              <a:t>hálózathoz kapcsolódó </a:t>
            </a:r>
            <a:r>
              <a:rPr lang="hu-HU" sz="3100" dirty="0"/>
              <a:t>útvonalválasztókat.</a:t>
            </a:r>
          </a:p>
          <a:p>
            <a:r>
              <a:rPr lang="hu-HU" sz="3100" b="1" dirty="0" smtClean="0"/>
              <a:t>Cím </a:t>
            </a:r>
            <a:r>
              <a:rPr lang="hu-HU" sz="3100" b="1" dirty="0"/>
              <a:t>előtagjának (</a:t>
            </a:r>
            <a:r>
              <a:rPr lang="hu-HU" sz="3100" b="1" dirty="0" err="1"/>
              <a:t>prefix</a:t>
            </a:r>
            <a:r>
              <a:rPr lang="hu-HU" sz="3100" b="1" dirty="0"/>
              <a:t>) </a:t>
            </a:r>
            <a:r>
              <a:rPr lang="hu-HU" sz="3100" b="1" dirty="0" smtClean="0"/>
              <a:t>felderítése: </a:t>
            </a:r>
            <a:r>
              <a:rPr lang="hu-HU" sz="3100" dirty="0"/>
              <a:t>eljárás a csomóponti gépek számára, a cím előtag </a:t>
            </a:r>
            <a:r>
              <a:rPr lang="hu-HU" sz="3100" dirty="0" smtClean="0"/>
              <a:t>beállítására.</a:t>
            </a:r>
          </a:p>
          <a:p>
            <a:r>
              <a:rPr lang="hu-HU" sz="3100" b="1" dirty="0" smtClean="0"/>
              <a:t>Paraméter </a:t>
            </a:r>
            <a:r>
              <a:rPr lang="hu-HU" sz="3100" b="1" dirty="0"/>
              <a:t>felderítés: </a:t>
            </a:r>
            <a:r>
              <a:rPr lang="hu-HU" sz="3100" dirty="0"/>
              <a:t>a csomóponti gépek honnan szerezhetnek tudomást az egyes paraméterekről úgymint a kapcsolatparaméterekről (pl. a maximálisan elküldhető csomagméret), vagy az Internet paramétereiről (pl. maximálisan hány pontot érinthet útja során a csomag – </a:t>
            </a:r>
            <a:r>
              <a:rPr lang="hu-HU" sz="3100" dirty="0" err="1"/>
              <a:t>hop</a:t>
            </a:r>
            <a:r>
              <a:rPr lang="hu-HU" sz="3100" dirty="0"/>
              <a:t> limit)</a:t>
            </a:r>
          </a:p>
          <a:p>
            <a:r>
              <a:rPr lang="hu-HU" sz="3100" dirty="0" smtClean="0"/>
              <a:t> </a:t>
            </a:r>
            <a:r>
              <a:rPr lang="hu-HU" sz="3100" b="1" dirty="0"/>
              <a:t>Automatikus címkonfigurálás: </a:t>
            </a:r>
            <a:r>
              <a:rPr lang="hu-HU" sz="3100" dirty="0"/>
              <a:t>a csomóponti gépek hogyan végezhetik el az egyes kapcsolódási pontok címének automatikus konfigurálását.</a:t>
            </a:r>
          </a:p>
          <a:p>
            <a:r>
              <a:rPr lang="hu-HU" sz="3100" b="1" dirty="0"/>
              <a:t> </a:t>
            </a:r>
            <a:r>
              <a:rPr lang="hu-HU" sz="3100" b="1" dirty="0" smtClean="0"/>
              <a:t>Cím </a:t>
            </a:r>
            <a:r>
              <a:rPr lang="hu-HU" sz="3100" b="1" dirty="0"/>
              <a:t>feloldás: </a:t>
            </a:r>
            <a:r>
              <a:rPr lang="hu-HU" sz="3100" dirty="0"/>
              <a:t>a csomóponti gépek hogyan határozhatják meg az IP cím ismeretében a fizikai címet.</a:t>
            </a:r>
          </a:p>
          <a:p>
            <a:r>
              <a:rPr lang="hu-HU" sz="3100" b="1" dirty="0" smtClean="0"/>
              <a:t> </a:t>
            </a:r>
            <a:r>
              <a:rPr lang="hu-HU" sz="3100" b="1" dirty="0"/>
              <a:t>Következő ugrás (</a:t>
            </a:r>
            <a:r>
              <a:rPr lang="hu-HU" sz="3100" b="1" dirty="0" err="1"/>
              <a:t>next</a:t>
            </a:r>
            <a:r>
              <a:rPr lang="hu-HU" sz="3100" b="1" dirty="0"/>
              <a:t> </a:t>
            </a:r>
            <a:r>
              <a:rPr lang="hu-HU" sz="3100" b="1" dirty="0" err="1"/>
              <a:t>hop</a:t>
            </a:r>
            <a:r>
              <a:rPr lang="hu-HU" sz="3100" b="1" dirty="0"/>
              <a:t>) meghatározása</a:t>
            </a:r>
            <a:r>
              <a:rPr lang="hu-HU" sz="3100" dirty="0"/>
              <a:t>: ez az algoritmus, amely leképezi a cél IP címét annak a csomóponti </a:t>
            </a:r>
            <a:r>
              <a:rPr lang="hu-HU" sz="3100" dirty="0" smtClean="0"/>
              <a:t> gépnek </a:t>
            </a:r>
            <a:r>
              <a:rPr lang="hu-HU" sz="3100" dirty="0"/>
              <a:t>a címére, ahova a csomagot továbbítani kell. </a:t>
            </a:r>
            <a:endParaRPr lang="hu-HU" sz="3100" dirty="0" smtClean="0"/>
          </a:p>
          <a:p>
            <a:r>
              <a:rPr lang="hu-HU" sz="3100" b="1" dirty="0" smtClean="0"/>
              <a:t>Elérhetetlen </a:t>
            </a:r>
            <a:r>
              <a:rPr lang="hu-HU" sz="3100" b="1" dirty="0"/>
              <a:t>szomszéd érzékelés </a:t>
            </a:r>
            <a:r>
              <a:rPr lang="hu-HU" sz="3100" dirty="0"/>
              <a:t>(</a:t>
            </a:r>
            <a:r>
              <a:rPr lang="hu-HU" sz="3100" dirty="0" err="1"/>
              <a:t>Neighbor</a:t>
            </a:r>
            <a:r>
              <a:rPr lang="hu-HU" sz="3100" dirty="0"/>
              <a:t> </a:t>
            </a:r>
            <a:r>
              <a:rPr lang="hu-HU" sz="3100" dirty="0" err="1"/>
              <a:t>Unreachability</a:t>
            </a:r>
            <a:r>
              <a:rPr lang="hu-HU" sz="3100" dirty="0"/>
              <a:t> </a:t>
            </a:r>
            <a:r>
              <a:rPr lang="hu-HU" sz="3100" dirty="0" err="1"/>
              <a:t>Detection</a:t>
            </a:r>
            <a:r>
              <a:rPr lang="hu-HU" sz="3100" dirty="0"/>
              <a:t>): módszer arra, hogy a csomóponti gépek hogyan érzékelhetik, ha valamelyik, velük egy hálózaton levő gép elérhetetlenné válik.</a:t>
            </a:r>
          </a:p>
          <a:p>
            <a:r>
              <a:rPr lang="hu-HU" sz="3100" b="1" dirty="0"/>
              <a:t> </a:t>
            </a:r>
            <a:r>
              <a:rPr lang="hu-HU" sz="3100" b="1" dirty="0" smtClean="0"/>
              <a:t>Cím </a:t>
            </a:r>
            <a:r>
              <a:rPr lang="hu-HU" sz="3100" b="1" dirty="0"/>
              <a:t>ismétlődés érzékelése: </a:t>
            </a:r>
            <a:r>
              <a:rPr lang="hu-HU" sz="3100" dirty="0"/>
              <a:t>a csomóponti gépek hogyan érzékelhetik, hogy az általuk használni kívánt címet használja-e valaki más entitás.</a:t>
            </a:r>
          </a:p>
          <a:p>
            <a:r>
              <a:rPr lang="hu-HU" sz="3100" dirty="0"/>
              <a:t> </a:t>
            </a:r>
            <a:r>
              <a:rPr lang="hu-HU" sz="3100" b="1" dirty="0" smtClean="0"/>
              <a:t>Átirányítás</a:t>
            </a:r>
            <a:r>
              <a:rPr lang="hu-HU" sz="3100" b="1" dirty="0"/>
              <a:t>: </a:t>
            </a:r>
            <a:r>
              <a:rPr lang="hu-HU" sz="3100" dirty="0"/>
              <a:t>egy útvonalválasztó hogyan tudja értesíteni a csomóponti gépet arról, hogy létezik az általa használtnál jobb (gazdaságosabb) csomagküldési útvonal is</a:t>
            </a:r>
            <a:r>
              <a:rPr lang="hu-HU" sz="3100" dirty="0" smtClean="0"/>
              <a:t>.</a:t>
            </a:r>
            <a:endParaRPr lang="hu-HU" sz="3100" dirty="0"/>
          </a:p>
        </p:txBody>
      </p:sp>
    </p:spTree>
    <p:extLst>
      <p:ext uri="{BB962C8B-B14F-4D97-AF65-F5344CB8AC3E}">
        <p14:creationId xmlns:p14="http://schemas.microsoft.com/office/powerpoint/2010/main" val="28596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www.youtube.com/watch?v=PBWhzz_Gn10</a:t>
            </a:r>
            <a:r>
              <a:rPr lang="hu-HU" dirty="0" smtClean="0"/>
              <a:t> hálózat működése</a:t>
            </a:r>
          </a:p>
          <a:p>
            <a:r>
              <a:rPr lang="hu-HU" dirty="0">
                <a:hlinkClick r:id="rId3"/>
              </a:rPr>
              <a:t>https://www.youtube.com/watch?v=-</a:t>
            </a:r>
            <a:r>
              <a:rPr lang="hu-HU" dirty="0" smtClean="0">
                <a:hlinkClick r:id="rId3"/>
              </a:rPr>
              <a:t>6Uoku-M6oY</a:t>
            </a:r>
            <a:r>
              <a:rPr lang="hu-HU" dirty="0" smtClean="0"/>
              <a:t> </a:t>
            </a:r>
            <a:r>
              <a:rPr lang="hu-HU" smtClean="0"/>
              <a:t>OSI működése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0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Kommunikációs metódusok</a:t>
            </a:r>
          </a:p>
        </p:txBody>
      </p:sp>
      <p:pic>
        <p:nvPicPr>
          <p:cNvPr id="14339" name="Picture 12" descr="Drawing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064" y="2518597"/>
            <a:ext cx="2945424" cy="311694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zövegdoboz 4"/>
          <p:cNvSpPr txBox="1">
            <a:spLocks noChangeArrowheads="1"/>
          </p:cNvSpPr>
          <p:nvPr/>
        </p:nvSpPr>
        <p:spPr bwMode="auto">
          <a:xfrm>
            <a:off x="467544" y="2348880"/>
            <a:ext cx="5551520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 dirty="0"/>
              <a:t>UNICAST</a:t>
            </a:r>
          </a:p>
          <a:p>
            <a:r>
              <a:rPr lang="hu-HU" altLang="hu-HU" dirty="0"/>
              <a:t>   Direkt kommunikáció két rendszer között</a:t>
            </a:r>
          </a:p>
          <a:p>
            <a:pPr>
              <a:spcBef>
                <a:spcPts val="2400"/>
              </a:spcBef>
            </a:pPr>
            <a:r>
              <a:rPr lang="hu-HU" altLang="hu-HU" b="1" dirty="0"/>
              <a:t>MULTICAST</a:t>
            </a:r>
          </a:p>
          <a:p>
            <a:r>
              <a:rPr lang="hu-HU" altLang="hu-HU" dirty="0"/>
              <a:t>   Kommunikáció egy és több rendszer között</a:t>
            </a:r>
          </a:p>
          <a:p>
            <a:pPr>
              <a:spcBef>
                <a:spcPts val="2400"/>
              </a:spcBef>
            </a:pPr>
            <a:r>
              <a:rPr lang="hu-HU" altLang="hu-HU" b="1" dirty="0"/>
              <a:t>BROADCAST</a:t>
            </a:r>
          </a:p>
          <a:p>
            <a:r>
              <a:rPr lang="hu-HU" altLang="hu-HU" dirty="0"/>
              <a:t>   Kommunikáció egy és az összes rendszer </a:t>
            </a:r>
            <a:br>
              <a:rPr lang="hu-HU" altLang="hu-HU" dirty="0"/>
            </a:br>
            <a:r>
              <a:rPr lang="hu-HU" altLang="hu-HU" dirty="0"/>
              <a:t>   között</a:t>
            </a: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7452320" y="3429000"/>
            <a:ext cx="0" cy="129614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zögletes összekötő 4"/>
          <p:cNvCxnSpPr/>
          <p:nvPr/>
        </p:nvCxnSpPr>
        <p:spPr>
          <a:xfrm rot="5400000">
            <a:off x="6156176" y="3573016"/>
            <a:ext cx="1440160" cy="1152128"/>
          </a:xfrm>
          <a:prstGeom prst="bentConnector3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zögletes összekötő 6"/>
          <p:cNvCxnSpPr/>
          <p:nvPr/>
        </p:nvCxnSpPr>
        <p:spPr>
          <a:xfrm rot="16200000" flipH="1">
            <a:off x="7308304" y="3573016"/>
            <a:ext cx="1440160" cy="1152128"/>
          </a:xfrm>
          <a:prstGeom prst="bentConnector3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Hálózati adatátvitel, kapcsolási módok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184576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/>
              <a:t>Vonalkapcsolt</a:t>
            </a:r>
            <a:r>
              <a:rPr lang="hu-HU" dirty="0"/>
              <a:t> </a:t>
            </a:r>
            <a:r>
              <a:rPr lang="hu-HU" dirty="0" smtClean="0"/>
              <a:t>(áramkörkapcsolt</a:t>
            </a:r>
            <a:r>
              <a:rPr lang="hu-HU" dirty="0"/>
              <a:t>, </a:t>
            </a:r>
            <a:r>
              <a:rPr lang="hu-HU" dirty="0" err="1"/>
              <a:t>circuit</a:t>
            </a:r>
            <a:r>
              <a:rPr lang="hu-HU" dirty="0"/>
              <a:t> </a:t>
            </a:r>
            <a:r>
              <a:rPr lang="hu-HU" dirty="0" err="1"/>
              <a:t>switched</a:t>
            </a:r>
            <a:r>
              <a:rPr lang="hu-HU" dirty="0"/>
              <a:t>) technológia: </a:t>
            </a:r>
            <a:endParaRPr lang="hu-HU" dirty="0" smtClean="0"/>
          </a:p>
          <a:p>
            <a:pPr lvl="1"/>
            <a:r>
              <a:rPr lang="hu-HU" dirty="0" smtClean="0"/>
              <a:t>Az </a:t>
            </a:r>
            <a:r>
              <a:rPr lang="hu-HU" dirty="0"/>
              <a:t>információátvitel előtt dedikált kapcsolat (kommunikációs áramkör) épül ki a két végpont között, s ez folyamatosan fennáll, amíg a kommunikáció tart. (Pl. klasszikus vonalas telefon.)</a:t>
            </a:r>
            <a:endParaRPr lang="hu-HU" dirty="0" smtClean="0"/>
          </a:p>
          <a:p>
            <a:r>
              <a:rPr lang="hu-HU" b="1" dirty="0"/>
              <a:t>Csomagkapcsolt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packet</a:t>
            </a:r>
            <a:r>
              <a:rPr lang="hu-HU" dirty="0" smtClean="0"/>
              <a:t> </a:t>
            </a:r>
            <a:r>
              <a:rPr lang="hu-HU" dirty="0" err="1"/>
              <a:t>switched</a:t>
            </a:r>
            <a:r>
              <a:rPr lang="hu-HU" dirty="0"/>
              <a:t>) technológia: </a:t>
            </a:r>
            <a:endParaRPr lang="hu-HU" dirty="0" smtClean="0"/>
          </a:p>
          <a:p>
            <a:pPr lvl="1"/>
            <a:r>
              <a:rPr lang="hu-HU" dirty="0" smtClean="0"/>
              <a:t>Az </a:t>
            </a:r>
            <a:r>
              <a:rPr lang="hu-HU" dirty="0"/>
              <a:t>információt (korlátozott maximális méretű) részekre (csomagokra) darabolják, s a csomagokat (mint önálló egységeket) üzenetkapcsolt elven továbbítják. (A számítógép-hálózatoknál </a:t>
            </a:r>
            <a:r>
              <a:rPr lang="hu-HU" dirty="0" smtClean="0"/>
              <a:t>előszeretettel </a:t>
            </a:r>
            <a:r>
              <a:rPr lang="hu-HU" dirty="0"/>
              <a:t>alkalmazzák). </a:t>
            </a:r>
            <a:endParaRPr lang="hu-HU" dirty="0" smtClean="0"/>
          </a:p>
          <a:p>
            <a:r>
              <a:rPr lang="hu-HU" dirty="0"/>
              <a:t>Üzenetkapcsolt </a:t>
            </a:r>
            <a:r>
              <a:rPr lang="hu-HU" dirty="0" smtClean="0"/>
              <a:t>(</a:t>
            </a:r>
            <a:r>
              <a:rPr lang="hu-HU" dirty="0" err="1" smtClean="0"/>
              <a:t>store</a:t>
            </a:r>
            <a:r>
              <a:rPr lang="hu-HU" dirty="0" smtClean="0"/>
              <a:t> </a:t>
            </a:r>
            <a:r>
              <a:rPr lang="hu-HU" dirty="0"/>
              <a:t>and </a:t>
            </a:r>
            <a:r>
              <a:rPr lang="hu-HU" dirty="0" err="1"/>
              <a:t>forward</a:t>
            </a:r>
            <a:r>
              <a:rPr lang="hu-HU" dirty="0"/>
              <a:t>) technológia: </a:t>
            </a:r>
            <a:endParaRPr lang="hu-HU" dirty="0" smtClean="0"/>
          </a:p>
          <a:p>
            <a:pPr lvl="1"/>
            <a:r>
              <a:rPr lang="hu-HU" dirty="0" smtClean="0"/>
              <a:t>Nem </a:t>
            </a:r>
            <a:r>
              <a:rPr lang="hu-HU" dirty="0"/>
              <a:t>épül ki áramkör, hanem a teljes üzenet kapcsolóközpontról kapcsolóközpontra halad, mindig csak egy összeköttetést terhelve. (Pl. telex.)</a:t>
            </a:r>
          </a:p>
        </p:txBody>
      </p:sp>
    </p:spTree>
    <p:extLst>
      <p:ext uri="{BB962C8B-B14F-4D97-AF65-F5344CB8AC3E}">
        <p14:creationId xmlns:p14="http://schemas.microsoft.com/office/powerpoint/2010/main" val="32654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Hálózatok (rész) elemei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Számítógépek, amiket össze akarunk kötni.</a:t>
            </a:r>
          </a:p>
          <a:p>
            <a:r>
              <a:rPr lang="hu-HU" dirty="0" smtClean="0"/>
              <a:t>Vezérlő elektronikák:</a:t>
            </a:r>
          </a:p>
          <a:p>
            <a:pPr lvl="1"/>
            <a:r>
              <a:rPr lang="hu-HU" dirty="0" smtClean="0"/>
              <a:t>Hálózati kártyák</a:t>
            </a:r>
          </a:p>
          <a:p>
            <a:pPr lvl="1"/>
            <a:r>
              <a:rPr lang="hu-HU" dirty="0" smtClean="0"/>
              <a:t>Hálózati aktív eszközök</a:t>
            </a:r>
          </a:p>
          <a:p>
            <a:r>
              <a:rPr lang="hu-HU" dirty="0" smtClean="0"/>
              <a:t>Csatlakozási felületek</a:t>
            </a:r>
          </a:p>
          <a:p>
            <a:r>
              <a:rPr lang="hu-HU" dirty="0" smtClean="0"/>
              <a:t>Átviteli közeg</a:t>
            </a:r>
          </a:p>
          <a:p>
            <a:r>
              <a:rPr lang="hu-HU" dirty="0" smtClean="0"/>
              <a:t>Vezérlő egység</a:t>
            </a:r>
          </a:p>
          <a:p>
            <a:r>
              <a:rPr lang="hu-HU" dirty="0" smtClean="0"/>
              <a:t>Működtető program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20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VEZÉRLŐ ELEKTRONIKÁK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Hálózati </a:t>
            </a:r>
            <a:r>
              <a:rPr lang="hu-HU" b="1" dirty="0" smtClean="0"/>
              <a:t>kártya/kártyák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 smtClean="0"/>
              <a:t>Olyan </a:t>
            </a:r>
            <a:r>
              <a:rPr lang="hu-HU" dirty="0"/>
              <a:t>vezérlő egység, amely a számítógépbe építve a hálózat és a gép kapcsolatát biztosítja</a:t>
            </a:r>
            <a:r>
              <a:rPr lang="hu-HU" dirty="0" smtClean="0"/>
              <a:t>.</a:t>
            </a:r>
          </a:p>
          <a:p>
            <a:pPr lvl="1"/>
            <a:r>
              <a:rPr lang="hu-HU" dirty="0" smtClean="0"/>
              <a:t> </a:t>
            </a:r>
            <a:r>
              <a:rPr lang="hu-HU" dirty="0"/>
              <a:t>Típusát meghatározza a hálózati architektúra és a kábelezés.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05" y="4353426"/>
            <a:ext cx="250031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53426"/>
            <a:ext cx="304800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9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51032"/>
            <a:ext cx="4716016" cy="326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/>
              <a:t>VEZÉRLŐ ELEKTRONIKÁK </a:t>
            </a:r>
            <a:br>
              <a:rPr lang="hu-HU" dirty="0" smtClean="0"/>
            </a:br>
            <a:r>
              <a:rPr lang="hu-HU" dirty="0" smtClean="0"/>
              <a:t>Aktív eszközök</a:t>
            </a:r>
            <a:endParaRPr lang="hu-H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179512" y="1495325"/>
            <a:ext cx="885698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altLang="hu-HU" b="1" dirty="0" err="1" smtClean="0"/>
              <a:t>Hub</a:t>
            </a:r>
            <a:r>
              <a:rPr lang="hu-HU" altLang="hu-HU" b="1" dirty="0" smtClean="0"/>
              <a:t> (elosztó)</a:t>
            </a:r>
          </a:p>
          <a:p>
            <a:r>
              <a:rPr lang="hu-HU" sz="2800" dirty="0" smtClean="0"/>
              <a:t>Passzív </a:t>
            </a:r>
            <a:r>
              <a:rPr lang="hu-HU" sz="2800" dirty="0"/>
              <a:t>hálózati eszköz, mely a szegmensek kapcsolatát biztosítja.</a:t>
            </a:r>
            <a:r>
              <a:rPr lang="hu-HU" altLang="hu-HU" sz="2800" dirty="0"/>
              <a:t> </a:t>
            </a:r>
            <a:endParaRPr lang="hu-HU" altLang="hu-HU" sz="2800" dirty="0" smtClean="0"/>
          </a:p>
          <a:p>
            <a:pPr>
              <a:lnSpc>
                <a:spcPct val="120000"/>
              </a:lnSpc>
            </a:pPr>
            <a:r>
              <a:rPr lang="hu-HU" altLang="hu-HU" sz="2800" dirty="0" smtClean="0"/>
              <a:t>Feladata a munkaállomások, szerverek és egyéb hálózati eszközök közti adatforgalom biztosítása.</a:t>
            </a:r>
            <a:br>
              <a:rPr lang="hu-HU" altLang="hu-HU" sz="2800" dirty="0" smtClean="0"/>
            </a:br>
            <a:endParaRPr lang="hu-HU" altLang="hu-HU" sz="2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sz="2400" dirty="0" err="1" smtClean="0"/>
              <a:t>Megj</a:t>
            </a:r>
            <a:r>
              <a:rPr lang="hu-HU" altLang="hu-HU" sz="2400" dirty="0" smtClean="0"/>
              <a:t>: csavart érpárú, </a:t>
            </a:r>
            <a:br>
              <a:rPr lang="hu-HU" altLang="hu-HU" sz="2400" dirty="0" smtClean="0"/>
            </a:br>
            <a:r>
              <a:rPr lang="hu-HU" altLang="hu-HU" sz="2400" dirty="0" smtClean="0"/>
              <a:t>csillag topológiájú hálózatok esetén</a:t>
            </a:r>
            <a:br>
              <a:rPr lang="hu-HU" altLang="hu-HU" sz="2400" dirty="0" smtClean="0"/>
            </a:br>
            <a:r>
              <a:rPr lang="hu-HU" altLang="hu-HU" sz="2400" dirty="0" smtClean="0"/>
              <a:t>használnak az útvonal elosztására </a:t>
            </a:r>
            <a:br>
              <a:rPr lang="hu-HU" altLang="hu-HU" sz="2400" dirty="0" smtClean="0"/>
            </a:br>
            <a:r>
              <a:rPr lang="hu-HU" altLang="hu-HU" sz="2400" dirty="0" err="1" smtClean="0"/>
              <a:t>hub-okat</a:t>
            </a:r>
            <a:r>
              <a:rPr lang="hu-HU" altLang="hu-HU" sz="2400" dirty="0" smtClean="0"/>
              <a:t>, melyek meghatározott </a:t>
            </a:r>
            <a:br>
              <a:rPr lang="hu-HU" altLang="hu-HU" sz="2400" dirty="0" smtClean="0"/>
            </a:br>
            <a:r>
              <a:rPr lang="hu-HU" altLang="hu-HU" sz="2400" dirty="0" smtClean="0"/>
              <a:t>számú </a:t>
            </a:r>
            <a:r>
              <a:rPr lang="hu-HU" altLang="hu-HU" sz="2400" dirty="0" err="1" smtClean="0"/>
              <a:t>porttal</a:t>
            </a:r>
            <a:r>
              <a:rPr lang="hu-HU" altLang="hu-HU" sz="2400" dirty="0" smtClean="0"/>
              <a:t> rendelkeznek. </a:t>
            </a:r>
            <a:br>
              <a:rPr lang="hu-HU" altLang="hu-HU" sz="2400" dirty="0" smtClean="0"/>
            </a:br>
            <a:r>
              <a:rPr lang="hu-HU" altLang="hu-HU" sz="2400" dirty="0" smtClean="0"/>
              <a:t>J</a:t>
            </a:r>
            <a:r>
              <a:rPr lang="hu-HU" sz="2400" dirty="0" smtClean="0"/>
              <a:t>elerősítést </a:t>
            </a:r>
            <a:r>
              <a:rPr lang="hu-HU" sz="2400" dirty="0"/>
              <a:t>nem végez,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az </a:t>
            </a:r>
            <a:r>
              <a:rPr lang="hu-HU" sz="2400" dirty="0"/>
              <a:t>előírt kábelhosszt nem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léphetjük </a:t>
            </a:r>
            <a:r>
              <a:rPr lang="hu-HU" sz="2400" dirty="0"/>
              <a:t>túl.</a:t>
            </a:r>
            <a:endParaRPr lang="en-GB" altLang="hu-HU" sz="2400" dirty="0" smtClean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99034" y="6023818"/>
            <a:ext cx="68040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1000"/>
              </a:lnSpc>
              <a:buClr>
                <a:srgbClr val="5D7298"/>
              </a:buClr>
              <a:buSzPct val="65000"/>
              <a:buFont typeface="Wingdings" pitchFamily="2" charset="2"/>
              <a:buNone/>
            </a:pPr>
            <a:r>
              <a:rPr lang="hu-HU" altLang="hu-HU" dirty="0">
                <a:solidFill>
                  <a:srgbClr val="000000"/>
                </a:solidFill>
              </a:rPr>
              <a:t>„Minden kommunikáció minden </a:t>
            </a:r>
            <a:r>
              <a:rPr lang="hu-HU" altLang="hu-HU" dirty="0" err="1">
                <a:solidFill>
                  <a:srgbClr val="000000"/>
                </a:solidFill>
              </a:rPr>
              <a:t>porton</a:t>
            </a:r>
            <a:r>
              <a:rPr lang="hu-HU" altLang="hu-HU" dirty="0">
                <a:solidFill>
                  <a:srgbClr val="000000"/>
                </a:solidFill>
              </a:rPr>
              <a:t> megjelenik …”</a:t>
            </a:r>
            <a:r>
              <a:rPr lang="hu-HU" altLang="hu-HU" dirty="0"/>
              <a:t> </a:t>
            </a:r>
            <a:endParaRPr lang="en-GB" altLang="hu-HU" dirty="0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1311721" y="5863480"/>
            <a:ext cx="7724775" cy="8778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52" y="24576"/>
            <a:ext cx="2028453" cy="187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9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177" y="1109663"/>
            <a:ext cx="8713311" cy="5124450"/>
          </a:xfrm>
        </p:spPr>
        <p:txBody>
          <a:bodyPr>
            <a:normAutofit/>
          </a:bodyPr>
          <a:lstStyle/>
          <a:p>
            <a:r>
              <a:rPr lang="hu-HU" altLang="hu-HU" b="1" dirty="0" err="1" smtClean="0"/>
              <a:t>Switch</a:t>
            </a:r>
            <a:r>
              <a:rPr lang="hu-HU" altLang="hu-HU" b="1" dirty="0" smtClean="0"/>
              <a:t> (kapcsoló</a:t>
            </a:r>
            <a:r>
              <a:rPr lang="hu-HU" altLang="hu-HU" b="1" dirty="0"/>
              <a:t>): </a:t>
            </a:r>
            <a:r>
              <a:rPr lang="hu-HU" altLang="hu-HU" sz="2800" dirty="0"/>
              <a:t>olyan szerkezeti elem, amely útvonalszegmensek időleges egymáshoz rendelésével épít fel kommunikációs útvonalat</a:t>
            </a:r>
            <a:r>
              <a:rPr lang="hu-HU" altLang="hu-HU" sz="2800" dirty="0" smtClean="0"/>
              <a:t>.</a:t>
            </a:r>
            <a:endParaRPr lang="hu-HU" altLang="hu-HU" dirty="0" smtClean="0"/>
          </a:p>
          <a:p>
            <a:pPr marL="0" indent="0">
              <a:buNone/>
            </a:pPr>
            <a:r>
              <a:rPr lang="hu-HU" altLang="hu-HU" dirty="0" smtClean="0"/>
              <a:t>   </a:t>
            </a:r>
            <a:r>
              <a:rPr lang="en-US" altLang="hu-HU" dirty="0" smtClean="0"/>
              <a:t>Switch</a:t>
            </a:r>
            <a:r>
              <a:rPr lang="hu-HU" altLang="hu-HU" dirty="0" smtClean="0"/>
              <a:t>: képes </a:t>
            </a:r>
            <a:r>
              <a:rPr lang="hu-HU" altLang="hu-HU" dirty="0" err="1" smtClean="0"/>
              <a:t>portokat</a:t>
            </a:r>
            <a:r>
              <a:rPr lang="hu-HU" altLang="hu-HU" dirty="0" smtClean="0"/>
              <a:t> kapcsolni direktbe</a:t>
            </a:r>
            <a:r>
              <a:rPr lang="en-US" altLang="hu-HU" dirty="0" smtClean="0"/>
              <a:t>:</a:t>
            </a:r>
          </a:p>
          <a:p>
            <a:pPr>
              <a:buFontTx/>
              <a:buNone/>
            </a:pPr>
            <a:endParaRPr lang="hu-HU" altLang="hu-HU" sz="2200" b="1" dirty="0" smtClean="0"/>
          </a:p>
          <a:p>
            <a:pPr>
              <a:buFontTx/>
              <a:buNone/>
            </a:pPr>
            <a:r>
              <a:rPr lang="hu-HU" altLang="hu-HU" sz="2200" b="1" dirty="0" smtClean="0"/>
              <a:t>- Növeli a kommunikáció sebességét, sávszélességet takarít meg</a:t>
            </a:r>
          </a:p>
          <a:p>
            <a:pPr>
              <a:buFontTx/>
              <a:buChar char="-"/>
            </a:pPr>
            <a:endParaRPr lang="hu-HU" altLang="hu-HU" sz="2200" b="1" dirty="0" smtClean="0"/>
          </a:p>
          <a:p>
            <a:pPr>
              <a:buFontTx/>
              <a:buNone/>
            </a:pPr>
            <a:r>
              <a:rPr lang="hu-HU" altLang="hu-HU" sz="2200" b="1" dirty="0" smtClean="0"/>
              <a:t>Képes</a:t>
            </a:r>
            <a:endParaRPr lang="en-US" altLang="hu-HU" sz="2200" b="1" dirty="0" smtClean="0"/>
          </a:p>
          <a:p>
            <a:r>
              <a:rPr lang="hu-HU" altLang="hu-HU" sz="2200" b="1" dirty="0" smtClean="0"/>
              <a:t>- Alhálózatokat szegmentálni</a:t>
            </a:r>
            <a:endParaRPr lang="en-US" altLang="hu-HU" sz="2200" b="1" dirty="0" smtClean="0"/>
          </a:p>
          <a:p>
            <a:r>
              <a:rPr lang="hu-HU" altLang="hu-HU" sz="2200" b="1" dirty="0" smtClean="0"/>
              <a:t>- Különböző LAN-okat összekötni</a:t>
            </a:r>
            <a:endParaRPr lang="en-US" altLang="hu-HU" sz="2200" b="1" dirty="0" smtClean="0"/>
          </a:p>
          <a:p>
            <a:endParaRPr lang="en-GB" altLang="hu-HU" dirty="0" smtClean="0"/>
          </a:p>
        </p:txBody>
      </p:sp>
      <p:pic>
        <p:nvPicPr>
          <p:cNvPr id="17412" name="Picture 4" descr="switch_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47" y="3993034"/>
            <a:ext cx="387773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06400" y="6093296"/>
            <a:ext cx="6162425" cy="4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1000"/>
              </a:lnSpc>
              <a:buClr>
                <a:srgbClr val="5D7298"/>
              </a:buClr>
              <a:buSzPct val="65000"/>
              <a:buFont typeface="Wingdings" pitchFamily="2" charset="2"/>
              <a:buNone/>
            </a:pPr>
            <a:r>
              <a:rPr lang="hu-HU" altLang="hu-HU" dirty="0">
                <a:solidFill>
                  <a:srgbClr val="000000"/>
                </a:solidFill>
              </a:rPr>
              <a:t>(Általában </a:t>
            </a:r>
            <a:r>
              <a:rPr lang="hu-HU" altLang="hu-HU" dirty="0" err="1">
                <a:solidFill>
                  <a:srgbClr val="000000"/>
                </a:solidFill>
              </a:rPr>
              <a:t>Uplink</a:t>
            </a:r>
            <a:r>
              <a:rPr lang="hu-HU" altLang="hu-HU" dirty="0">
                <a:solidFill>
                  <a:srgbClr val="000000"/>
                </a:solidFill>
              </a:rPr>
              <a:t> port, gigabit port, optikai port is.)</a:t>
            </a:r>
            <a:endParaRPr lang="en-GB" altLang="hu-HU" dirty="0">
              <a:solidFill>
                <a:srgbClr val="000000"/>
              </a:solidFill>
            </a:endParaRP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251177" y="2463143"/>
            <a:ext cx="7633191" cy="80459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251178" y="-27384"/>
            <a:ext cx="8641302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VEZÉRLŐ ELEKTRONIKÁK </a:t>
            </a:r>
            <a:br>
              <a:rPr lang="hu-HU" dirty="0" smtClean="0"/>
            </a:br>
            <a:r>
              <a:rPr lang="hu-HU" dirty="0" smtClean="0"/>
              <a:t>Aktív eszközök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650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Tantárgyi követelmények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foglalkozásokon való részvételt a TVSZ szabályozza</a:t>
            </a:r>
            <a:r>
              <a:rPr lang="hu-HU" dirty="0" smtClean="0"/>
              <a:t>.</a:t>
            </a:r>
          </a:p>
          <a:p>
            <a:r>
              <a:rPr lang="hu-HU" dirty="0" smtClean="0"/>
              <a:t>ALÁÍRÁS:</a:t>
            </a:r>
          </a:p>
          <a:p>
            <a:pPr lvl="1"/>
            <a:r>
              <a:rPr lang="hu-HU" dirty="0" smtClean="0"/>
              <a:t>Az </a:t>
            </a:r>
            <a:r>
              <a:rPr lang="hu-HU" dirty="0"/>
              <a:t>előadásokon, gyakorlatokon, gyakorlati számonkéréseken való részvétel kötelező</a:t>
            </a:r>
            <a:r>
              <a:rPr lang="hu-HU" dirty="0" smtClean="0"/>
              <a:t>.</a:t>
            </a:r>
          </a:p>
          <a:p>
            <a:pPr lvl="1"/>
            <a:r>
              <a:rPr lang="hu-HU" dirty="0" err="1" smtClean="0"/>
              <a:t>ZH-k</a:t>
            </a:r>
            <a:r>
              <a:rPr lang="hu-HU" dirty="0" smtClean="0"/>
              <a:t> sikeres teljesítése (min. 60%)</a:t>
            </a:r>
          </a:p>
          <a:p>
            <a:r>
              <a:rPr lang="hu-HU" dirty="0" smtClean="0"/>
              <a:t>VIZSGA</a:t>
            </a:r>
          </a:p>
          <a:p>
            <a:pPr lvl="1"/>
            <a:r>
              <a:rPr lang="hu-HU" dirty="0" smtClean="0"/>
              <a:t>Mindkét félév elméleti anyaga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2669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185863"/>
            <a:ext cx="8326966" cy="51228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1000"/>
              </a:lnSpc>
            </a:pPr>
            <a:r>
              <a:rPr lang="hu-HU" altLang="hu-HU" b="1" dirty="0" err="1" smtClean="0"/>
              <a:t>Switch</a:t>
            </a:r>
            <a:r>
              <a:rPr lang="hu-HU" altLang="hu-HU" b="1" dirty="0" smtClean="0"/>
              <a:t> (kapcsoló) </a:t>
            </a: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</a:pPr>
            <a:endParaRPr lang="hu-HU" altLang="hu-HU" dirty="0" smtClean="0"/>
          </a:p>
          <a:p>
            <a:pPr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dirty="0" smtClean="0"/>
              <a:t>A </a:t>
            </a:r>
            <a:r>
              <a:rPr lang="hu-HU" altLang="hu-HU" dirty="0" err="1" smtClean="0"/>
              <a:t>switch</a:t>
            </a:r>
            <a:r>
              <a:rPr lang="hu-HU" altLang="hu-HU" dirty="0" smtClean="0"/>
              <a:t> képes bármely két </a:t>
            </a:r>
            <a:r>
              <a:rPr lang="hu-HU" altLang="hu-HU" dirty="0" err="1" smtClean="0"/>
              <a:t>portját</a:t>
            </a:r>
            <a:r>
              <a:rPr lang="hu-HU" altLang="hu-HU" dirty="0" smtClean="0"/>
              <a:t> összekötni egymással a többi </a:t>
            </a:r>
            <a:r>
              <a:rPr lang="hu-HU" altLang="hu-HU" dirty="0" err="1" smtClean="0"/>
              <a:t>porttól</a:t>
            </a:r>
            <a:r>
              <a:rPr lang="hu-HU" altLang="hu-HU" dirty="0" smtClean="0"/>
              <a:t> teljesen függetlenül. </a:t>
            </a:r>
          </a:p>
          <a:p>
            <a:pPr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dirty="0" smtClean="0"/>
              <a:t>Feladata a hálózat szegmentálásának biztosíthatósága, hálózati szegmensek összekapcsolása. </a:t>
            </a:r>
          </a:p>
          <a:p>
            <a:pPr>
              <a:lnSpc>
                <a:spcPct val="101000"/>
              </a:lnSpc>
            </a:pPr>
            <a:r>
              <a:rPr lang="hu-HU" altLang="hu-HU" b="1" dirty="0" err="1" smtClean="0"/>
              <a:t>Switch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stackelés</a:t>
            </a:r>
            <a:r>
              <a:rPr lang="hu-HU" altLang="hu-HU" dirty="0" smtClean="0"/>
              <a:t> eredménye, több </a:t>
            </a:r>
            <a:r>
              <a:rPr lang="hu-HU" altLang="hu-HU" dirty="0" err="1" smtClean="0"/>
              <a:t>Switch</a:t>
            </a:r>
            <a:r>
              <a:rPr lang="hu-HU" altLang="hu-HU" dirty="0" smtClean="0"/>
              <a:t> egy </a:t>
            </a:r>
            <a:r>
              <a:rPr lang="hu-HU" altLang="hu-HU" dirty="0" err="1" smtClean="0"/>
              <a:t>switch-ként</a:t>
            </a:r>
            <a:r>
              <a:rPr lang="hu-HU" altLang="hu-HU" dirty="0" smtClean="0"/>
              <a:t> viselkedik, </a:t>
            </a:r>
            <a:r>
              <a:rPr lang="hu-HU" altLang="hu-HU" dirty="0" err="1" smtClean="0"/>
              <a:t>uplink</a:t>
            </a:r>
            <a:r>
              <a:rPr lang="hu-HU" altLang="hu-HU" dirty="0" smtClean="0"/>
              <a:t>, csak összeköttetést ad a </a:t>
            </a:r>
            <a:r>
              <a:rPr lang="hu-HU" altLang="hu-HU" dirty="0" err="1" smtClean="0"/>
              <a:t>switch-ek</a:t>
            </a:r>
            <a:r>
              <a:rPr lang="hu-HU" altLang="hu-HU" dirty="0" smtClean="0"/>
              <a:t> között. </a:t>
            </a:r>
            <a:br>
              <a:rPr lang="hu-HU" altLang="hu-HU" dirty="0" smtClean="0"/>
            </a:br>
            <a:r>
              <a:rPr lang="hu-HU" altLang="hu-HU" dirty="0" smtClean="0"/>
              <a:t>Megjegyzés: HUB </a:t>
            </a:r>
            <a:r>
              <a:rPr lang="hu-HU" altLang="hu-HU" dirty="0" err="1" smtClean="0"/>
              <a:t>max</a:t>
            </a:r>
            <a:r>
              <a:rPr lang="hu-HU" altLang="hu-HU" dirty="0" smtClean="0"/>
              <a:t> 4 szintig </a:t>
            </a:r>
            <a:r>
              <a:rPr lang="hu-HU" altLang="hu-HU" dirty="0" err="1" smtClean="0"/>
              <a:t>uplinkelhető</a:t>
            </a:r>
            <a:r>
              <a:rPr lang="hu-HU" altLang="hu-HU" dirty="0" smtClean="0"/>
              <a:t>.</a:t>
            </a:r>
          </a:p>
          <a:p>
            <a:pPr>
              <a:lnSpc>
                <a:spcPct val="101000"/>
              </a:lnSpc>
            </a:pPr>
            <a:r>
              <a:rPr lang="hu-HU" altLang="hu-HU" dirty="0" smtClean="0"/>
              <a:t>Az SNMP (</a:t>
            </a:r>
            <a:r>
              <a:rPr lang="hu-HU" altLang="hu-HU" dirty="0" err="1" smtClean="0"/>
              <a:t>Simple</a:t>
            </a:r>
            <a:r>
              <a:rPr lang="hu-HU" altLang="hu-HU" dirty="0" smtClean="0"/>
              <a:t> Network Management </a:t>
            </a:r>
            <a:r>
              <a:rPr lang="hu-HU" altLang="hu-HU" dirty="0" err="1" smtClean="0"/>
              <a:t>Protocol</a:t>
            </a:r>
            <a:r>
              <a:rPr lang="hu-HU" altLang="hu-HU" dirty="0" smtClean="0"/>
              <a:t> = egyszerű hálózat felügyelő-kezelő protokoll) 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89" y="1052736"/>
            <a:ext cx="3625144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508125"/>
            <a:ext cx="8328378" cy="4000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1000"/>
              </a:lnSpc>
            </a:pPr>
            <a:r>
              <a:rPr lang="hu-HU" altLang="hu-HU" b="1" smtClean="0"/>
              <a:t>Router (útválasztó, </a:t>
            </a:r>
            <a:r>
              <a:rPr lang="hu-HU" altLang="hu-HU" b="1" smtClean="0">
                <a:solidFill>
                  <a:schemeClr val="tx1"/>
                </a:solidFill>
              </a:rPr>
              <a:t>forgalomirányító</a:t>
            </a:r>
            <a:r>
              <a:rPr lang="hu-HU" altLang="hu-HU" b="1" smtClean="0"/>
              <a:t>) </a:t>
            </a:r>
            <a:endParaRPr lang="hu-HU" altLang="hu-HU" smtClean="0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47134" y="1340768"/>
            <a:ext cx="4627034" cy="531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dirty="0"/>
          </a:p>
          <a:p>
            <a:pPr>
              <a:spcBef>
                <a:spcPct val="50000"/>
              </a:spcBef>
            </a:pPr>
            <a:endParaRPr lang="hu-HU" altLang="hu-HU" dirty="0"/>
          </a:p>
          <a:p>
            <a:pPr>
              <a:spcBef>
                <a:spcPct val="50000"/>
              </a:spcBef>
            </a:pPr>
            <a:r>
              <a:rPr lang="hu-HU" altLang="hu-HU" dirty="0"/>
              <a:t>A </a:t>
            </a:r>
            <a:r>
              <a:rPr lang="hu-HU" altLang="hu-HU" dirty="0" err="1"/>
              <a:t>router</a:t>
            </a:r>
            <a:r>
              <a:rPr lang="hu-HU" altLang="hu-HU" dirty="0"/>
              <a:t> olyan forgalomirányító eszköz, amely lehetővé teszi, hogy a nem „ugyanabban a hálózatban” található számítógépek kommunikálni tudjanak egymással. </a:t>
            </a:r>
            <a:br>
              <a:rPr lang="hu-HU" altLang="hu-HU" dirty="0"/>
            </a:br>
            <a:r>
              <a:rPr lang="hu-HU" altLang="hu-HU" dirty="0"/>
              <a:t>A hálózatokban a forgalomirányító két fő feladatot lát el: meghatározza az elérési útvonalakat és továbbítja a csomagokat.</a:t>
            </a:r>
          </a:p>
          <a:p>
            <a:pPr>
              <a:spcBef>
                <a:spcPct val="10000"/>
              </a:spcBef>
            </a:pPr>
            <a:r>
              <a:rPr lang="hu-HU" altLang="hu-HU" dirty="0"/>
              <a:t>(Azt, hogy egy eszköz melyik hálózathoz tartozik, azt az IP cím és a </a:t>
            </a:r>
            <a:r>
              <a:rPr lang="hu-HU" altLang="hu-HU" dirty="0" err="1"/>
              <a:t>netMask</a:t>
            </a:r>
            <a:r>
              <a:rPr lang="hu-HU" altLang="hu-HU" dirty="0"/>
              <a:t> együttesen határozzák meg.) </a:t>
            </a:r>
            <a:endParaRPr lang="en-GB" altLang="hu-HU" dirty="0"/>
          </a:p>
        </p:txBody>
      </p:sp>
      <p:pic>
        <p:nvPicPr>
          <p:cNvPr id="20485" name="Picture 8" descr="Cisco8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23" y="1268414"/>
            <a:ext cx="4264378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Oval 10"/>
          <p:cNvSpPr>
            <a:spLocks noChangeArrowheads="1"/>
          </p:cNvSpPr>
          <p:nvPr/>
        </p:nvSpPr>
        <p:spPr bwMode="auto">
          <a:xfrm>
            <a:off x="1" y="1349375"/>
            <a:ext cx="4879622" cy="7191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251178" y="-27384"/>
            <a:ext cx="8641302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VEZÉRLŐ ELEKTRONIKÁK </a:t>
            </a:r>
            <a:br>
              <a:rPr lang="hu-HU" dirty="0" smtClean="0"/>
            </a:br>
            <a:r>
              <a:rPr lang="hu-HU" dirty="0" smtClean="0"/>
              <a:t>Aktív eszközök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89" y="47148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87" y="468675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3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i="1" dirty="0" err="1" smtClean="0"/>
              <a:t>Repeater</a:t>
            </a:r>
            <a:r>
              <a:rPr lang="hu-HU" b="1" i="1" dirty="0"/>
              <a:t>:</a:t>
            </a:r>
            <a:r>
              <a:rPr lang="hu-HU" dirty="0"/>
              <a:t> olyan elektronikus eszköz, amely az adatátvitel során, a csillapítás következtében torzult jelek felismerését, helyreállítását és újraidőzítését végzi.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VEZÉRLŐ ELEKTRONIKÁK </a:t>
            </a:r>
            <a:br>
              <a:rPr lang="hu-HU" smtClean="0"/>
            </a:br>
            <a:r>
              <a:rPr lang="hu-HU" smtClean="0"/>
              <a:t>Aktív eszközök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276199" cy="251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88" y="4653136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63" y="441501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5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35285"/>
            <a:ext cx="8856984" cy="4525963"/>
          </a:xfrm>
        </p:spPr>
        <p:txBody>
          <a:bodyPr/>
          <a:lstStyle/>
          <a:p>
            <a:r>
              <a:rPr lang="hu-HU" b="1" i="1" dirty="0" err="1" smtClean="0"/>
              <a:t>Bridge</a:t>
            </a:r>
            <a:r>
              <a:rPr lang="hu-HU" b="1" i="1" dirty="0"/>
              <a:t>:</a:t>
            </a:r>
            <a:r>
              <a:rPr lang="hu-HU" dirty="0"/>
              <a:t> azonos architektúrájú, de különböző protokollok segítségével működő hálózatok össze kapcsolását teszi lehetővé.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VEZÉRLŐ ELEKTRONIKÁK </a:t>
            </a:r>
            <a:br>
              <a:rPr lang="hu-HU" dirty="0" smtClean="0"/>
            </a:br>
            <a:r>
              <a:rPr lang="hu-HU" dirty="0" smtClean="0"/>
              <a:t>Aktív eszközök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94074"/>
            <a:ext cx="47625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52131"/>
            <a:ext cx="3734761" cy="25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6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b="1" i="1" dirty="0" smtClean="0"/>
              <a:t>Modem</a:t>
            </a:r>
            <a:r>
              <a:rPr lang="hu-HU" sz="2800" b="1" i="1" dirty="0"/>
              <a:t>:</a:t>
            </a:r>
            <a:r>
              <a:rPr lang="hu-HU" sz="2800" dirty="0"/>
              <a:t> olyan eszköz, mely telefonvonalon keresztül teszi lehetővé az adatátvitelt.</a:t>
            </a:r>
            <a:br>
              <a:rPr lang="hu-HU" sz="2800" dirty="0"/>
            </a:br>
            <a:r>
              <a:rPr lang="hu-HU" sz="2800" dirty="0" smtClean="0"/>
              <a:t>A </a:t>
            </a:r>
            <a:r>
              <a:rPr lang="hu-HU" sz="2800" dirty="0"/>
              <a:t>számítógépről vagy más digitális eszközről kimenő digitális jeleket analóggá konvertálja és a bejövő analóg jeleket digitálissá alakítja, annak érdekében, hogy jelek mindkét irányba továbbíthatóak legyenek. A modem mindig egy másikkal összekapcsolódva működik, ezek a vonal két végpontján, általában az előfizetőnél és a szolgáltatónál találhatóak.</a:t>
            </a:r>
            <a:r>
              <a:rPr lang="hu-HU" dirty="0"/>
              <a:t>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VEZÉRLŐ ELEKTRONIKÁK </a:t>
            </a:r>
            <a:br>
              <a:rPr lang="hu-HU" dirty="0" smtClean="0"/>
            </a:br>
            <a:r>
              <a:rPr lang="hu-HU" dirty="0" smtClean="0"/>
              <a:t>Aktív eszközök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62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20713"/>
            <a:ext cx="4038600" cy="5510212"/>
          </a:xfrm>
        </p:spPr>
        <p:txBody>
          <a:bodyPr/>
          <a:lstStyle/>
          <a:p>
            <a:endParaRPr lang="hu-HU" altLang="hu-HU" sz="2800" dirty="0"/>
          </a:p>
          <a:p>
            <a:endParaRPr lang="hu-HU" altLang="hu-HU" sz="2800" dirty="0"/>
          </a:p>
          <a:p>
            <a:r>
              <a:rPr lang="hu-HU" altLang="hu-HU" sz="2800" dirty="0"/>
              <a:t>Belső modem:</a:t>
            </a:r>
          </a:p>
          <a:p>
            <a:endParaRPr lang="hu-HU" altLang="hu-HU" sz="2800" dirty="0"/>
          </a:p>
          <a:p>
            <a:endParaRPr lang="hu-HU" altLang="hu-HU" sz="2800" dirty="0"/>
          </a:p>
          <a:p>
            <a:endParaRPr lang="hu-HU" altLang="hu-HU" sz="2800" dirty="0"/>
          </a:p>
          <a:p>
            <a:endParaRPr lang="hu-HU" altLang="hu-HU" sz="2800" dirty="0"/>
          </a:p>
          <a:p>
            <a:endParaRPr lang="hu-HU" altLang="hu-HU" sz="2800" dirty="0"/>
          </a:p>
          <a:p>
            <a:r>
              <a:rPr lang="hu-HU" altLang="hu-HU" sz="2800" dirty="0"/>
              <a:t>Külső modem:</a:t>
            </a:r>
          </a:p>
        </p:txBody>
      </p:sp>
      <p:pic>
        <p:nvPicPr>
          <p:cNvPr id="32773" name="Picture 5" descr="207301L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981075"/>
            <a:ext cx="4038600" cy="206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80" name="Picture 12" descr="isdnmode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4437063"/>
            <a:ext cx="2916238" cy="1185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/>
              <a:t>Modemek elhelyezkedés szerint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01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/>
              <a:t>Modemek működési elv szerint</a:t>
            </a:r>
            <a:endParaRPr lang="hu-HU" dirty="0"/>
          </a:p>
        </p:txBody>
      </p:sp>
      <p:sp>
        <p:nvSpPr>
          <p:cNvPr id="7" name="Cím 1"/>
          <p:cNvSpPr txBox="1">
            <a:spLocks noGrp="1"/>
          </p:cNvSpPr>
          <p:nvPr>
            <p:ph type="body" sz="half" idx="1"/>
          </p:nvPr>
        </p:nvSpPr>
        <p:spPr>
          <a:xfrm>
            <a:off x="457200" y="908720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de-DE" altLang="hu-HU" sz="2900" b="1" dirty="0">
                <a:solidFill>
                  <a:srgbClr val="06529A"/>
                </a:solidFill>
                <a:latin typeface="+mn-lt"/>
                <a:ea typeface="+mn-ea"/>
                <a:cs typeface="+mn-cs"/>
              </a:rPr>
              <a:t>Analog </a:t>
            </a:r>
            <a:r>
              <a:rPr lang="de-DE" altLang="hu-HU" sz="2900" b="1" dirty="0" smtClean="0">
                <a:solidFill>
                  <a:srgbClr val="06529A"/>
                </a:solidFill>
                <a:latin typeface="+mn-lt"/>
                <a:ea typeface="+mn-ea"/>
                <a:cs typeface="+mn-cs"/>
              </a:rPr>
              <a:t>Modem</a:t>
            </a:r>
            <a:r>
              <a:rPr lang="hu-HU" altLang="hu-HU" sz="2900" b="1" dirty="0" smtClean="0">
                <a:solidFill>
                  <a:srgbClr val="06529A"/>
                </a:solidFill>
                <a:latin typeface="+mn-lt"/>
                <a:ea typeface="+mn-ea"/>
                <a:cs typeface="+mn-cs"/>
              </a:rPr>
              <a:t> </a:t>
            </a:r>
            <a:br>
              <a:rPr lang="hu-HU" altLang="hu-HU" sz="2900" b="1" dirty="0" smtClean="0">
                <a:solidFill>
                  <a:srgbClr val="06529A"/>
                </a:solidFill>
                <a:latin typeface="+mn-lt"/>
                <a:ea typeface="+mn-ea"/>
                <a:cs typeface="+mn-cs"/>
              </a:rPr>
            </a:br>
            <a:r>
              <a:rPr lang="hu-HU" altLang="hu-HU" sz="2900" b="1" dirty="0" smtClean="0">
                <a:solidFill>
                  <a:srgbClr val="06529A"/>
                </a:solidFill>
                <a:latin typeface="+mn-lt"/>
                <a:ea typeface="+mn-ea"/>
                <a:cs typeface="+mn-cs"/>
              </a:rPr>
              <a:t>(56K modem)</a:t>
            </a:r>
            <a:endParaRPr lang="de-DE" altLang="hu-HU" sz="2900" b="1" dirty="0">
              <a:solidFill>
                <a:srgbClr val="06529A"/>
              </a:solidFill>
              <a:latin typeface="+mn-lt"/>
              <a:ea typeface="+mn-ea"/>
              <a:cs typeface="+mn-cs"/>
            </a:endParaRPr>
          </a:p>
          <a:p>
            <a:pPr marL="457200" lvl="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de-DE" altLang="hu-HU" sz="2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ISDN Modem (Fritz Karte)</a:t>
            </a:r>
          </a:p>
          <a:p>
            <a:pPr marL="457200" lvl="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hu-HU" altLang="hu-HU" sz="29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de-DE" altLang="hu-HU" sz="29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DSL </a:t>
            </a:r>
            <a:r>
              <a:rPr lang="de-DE" altLang="hu-HU" sz="2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Modem</a:t>
            </a:r>
          </a:p>
          <a:p>
            <a:pPr marL="457200" lvl="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de-DE" altLang="hu-HU" sz="29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UMTS Modem</a:t>
            </a:r>
            <a:r>
              <a:rPr lang="de-DE" altLang="hu-HU" sz="2900" dirty="0">
                <a:solidFill>
                  <a:srgbClr val="06529A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/>
            <a:endParaRPr lang="hu-HU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33823"/>
            <a:ext cx="28956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71"/>
            <a:ext cx="8533047" cy="20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4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/>
              <a:t>Modemek működési elv szerint</a:t>
            </a:r>
            <a:endParaRPr lang="hu-HU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457200" y="116632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de-DE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ISDN Modem </a:t>
            </a:r>
            <a:r>
              <a:rPr lang="hu-HU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/>
            </a:r>
            <a:br>
              <a:rPr lang="hu-HU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de-DE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(Fritz Karte)</a:t>
            </a:r>
          </a:p>
          <a:p>
            <a:pPr marL="0" indent="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</a:pPr>
            <a:r>
              <a:rPr lang="de-DE" altLang="hu-HU" sz="2900" dirty="0" smtClean="0">
                <a:solidFill>
                  <a:srgbClr val="06529A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/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46" y="1052338"/>
            <a:ext cx="3067050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457200" y="2334077"/>
            <a:ext cx="5512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Az ISDN egy új típusú telefon kapcsolat, az Integrált Szolgáltatású Digitális Hálózat (</a:t>
            </a:r>
            <a:r>
              <a:rPr lang="hu-HU" sz="2400" dirty="0" err="1"/>
              <a:t>Integrated</a:t>
            </a:r>
            <a:r>
              <a:rPr lang="hu-HU" sz="2400" dirty="0"/>
              <a:t> </a:t>
            </a:r>
            <a:r>
              <a:rPr lang="hu-HU" sz="2400" dirty="0" err="1"/>
              <a:t>Services</a:t>
            </a:r>
            <a:r>
              <a:rPr lang="hu-HU" sz="2400" dirty="0"/>
              <a:t> Digital Network) </a:t>
            </a:r>
            <a:r>
              <a:rPr lang="hu-HU" sz="2400" dirty="0" smtClean="0"/>
              <a:t>Legfőbb </a:t>
            </a:r>
            <a:r>
              <a:rPr lang="hu-HU" sz="2400" dirty="0"/>
              <a:t>jellemzője, hogy egyazon csatlakozáson belül digitális jelek </a:t>
            </a:r>
            <a:r>
              <a:rPr lang="hu-HU" sz="2400" dirty="0" smtClean="0"/>
              <a:t>formájában </a:t>
            </a:r>
            <a:r>
              <a:rPr lang="hu-HU" sz="2400" dirty="0"/>
              <a:t>továbbíthatunk hangot, adatot, vagy akár képet is</a:t>
            </a:r>
            <a:r>
              <a:rPr lang="hu-HU" sz="2400" dirty="0" smtClean="0"/>
              <a:t>.</a:t>
            </a:r>
          </a:p>
          <a:p>
            <a:r>
              <a:rPr lang="hu-HU" sz="2400" dirty="0" smtClean="0"/>
              <a:t>ISDN2    – 16 </a:t>
            </a:r>
            <a:r>
              <a:rPr lang="hu-HU" sz="2400" dirty="0" err="1" smtClean="0"/>
              <a:t>kbit</a:t>
            </a:r>
            <a:r>
              <a:rPr lang="hu-HU" sz="2400" dirty="0" smtClean="0"/>
              <a:t>/s, 32kbit/sec</a:t>
            </a:r>
          </a:p>
          <a:p>
            <a:r>
              <a:rPr lang="hu-HU" sz="2400" dirty="0" smtClean="0"/>
              <a:t>ISDN 30 </a:t>
            </a:r>
            <a:r>
              <a:rPr lang="hu-HU" sz="2400" dirty="0"/>
              <a:t>– </a:t>
            </a:r>
            <a:r>
              <a:rPr lang="hu-HU" sz="2400" dirty="0" smtClean="0"/>
              <a:t>64 </a:t>
            </a:r>
            <a:r>
              <a:rPr lang="hu-HU" sz="2400" dirty="0" err="1"/>
              <a:t>kbit</a:t>
            </a:r>
            <a:r>
              <a:rPr lang="hu-HU" sz="2400" dirty="0"/>
              <a:t>/s, </a:t>
            </a:r>
            <a:r>
              <a:rPr lang="hu-HU" sz="2400" dirty="0" smtClean="0"/>
              <a:t>128 </a:t>
            </a:r>
            <a:r>
              <a:rPr lang="hu-HU" sz="2400" dirty="0" err="1" smtClean="0"/>
              <a:t>kbit</a:t>
            </a:r>
            <a:r>
              <a:rPr lang="hu-HU" sz="2400" dirty="0"/>
              <a:t>/sec</a:t>
            </a:r>
            <a:br>
              <a:rPr lang="hu-HU" sz="2400" dirty="0"/>
            </a:br>
            <a:r>
              <a:rPr lang="hu-HU" sz="2400" dirty="0"/>
              <a:t>(két beszédcsatornáját együtt használva 2x64, azaz 128 </a:t>
            </a:r>
            <a:r>
              <a:rPr lang="hu-HU" sz="2400" dirty="0" err="1"/>
              <a:t>kbit</a:t>
            </a:r>
            <a:r>
              <a:rPr lang="hu-HU" sz="2400" dirty="0"/>
              <a:t>/s adatátviteli sebesség elérésére volt </a:t>
            </a:r>
            <a:r>
              <a:rPr lang="hu-HU" sz="2400" dirty="0" smtClean="0"/>
              <a:t>alkalmas)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233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15" y="4365104"/>
            <a:ext cx="4797549" cy="250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/>
              <a:t>Modemek működési elv szerint</a:t>
            </a:r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-42664" y="-603448"/>
            <a:ext cx="5910808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hu-HU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DSL/A</a:t>
            </a:r>
            <a:r>
              <a:rPr lang="de-DE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DSL</a:t>
            </a:r>
            <a:r>
              <a:rPr lang="hu-HU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HDSL, SHDSL </a:t>
            </a:r>
            <a:r>
              <a:rPr lang="de-DE" altLang="hu-HU" sz="29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Modem</a:t>
            </a:r>
            <a:endParaRPr lang="de-DE" altLang="hu-HU" sz="29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hu-H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60660"/>
            <a:ext cx="2216154" cy="441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07503" y="1628800"/>
            <a:ext cx="7029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Asymmetric</a:t>
            </a:r>
            <a:r>
              <a:rPr lang="hu-HU" sz="2000" b="1" dirty="0"/>
              <a:t> Digital </a:t>
            </a:r>
            <a:r>
              <a:rPr lang="hu-HU" sz="2000" b="1" dirty="0" err="1"/>
              <a:t>Subscriber</a:t>
            </a:r>
            <a:r>
              <a:rPr lang="hu-HU" sz="2000" b="1" dirty="0"/>
              <a:t> Line</a:t>
            </a:r>
            <a:r>
              <a:rPr lang="hu-HU" sz="2000" dirty="0"/>
              <a:t> – vagyis „aszimmetrikus digitális előfizetői vonal”</a:t>
            </a:r>
          </a:p>
          <a:p>
            <a:r>
              <a:rPr lang="hu-HU" sz="2000" dirty="0" smtClean="0"/>
              <a:t>Az </a:t>
            </a:r>
            <a:r>
              <a:rPr lang="hu-HU" sz="2000" dirty="0"/>
              <a:t>ADSL modem szintén telefonvonalon működik, azonban működése más, mint a telefonos modemé, az átvitelre nem hangfrekvenciát </a:t>
            </a:r>
            <a:r>
              <a:rPr lang="hu-HU" sz="2000" dirty="0" smtClean="0"/>
              <a:t>használ, hanem 2 frekvencia-tartományt. </a:t>
            </a:r>
            <a:r>
              <a:rPr lang="hu-HU" sz="2000" dirty="0"/>
              <a:t>Átviteli sebességei jellemzően: 512kbps, 1024kbps, 2048kbps, 4096kbps, 8192kbps</a:t>
            </a:r>
            <a:r>
              <a:rPr lang="hu-HU" sz="2000" dirty="0" smtClean="0"/>
              <a:t>,..</a:t>
            </a:r>
          </a:p>
          <a:p>
            <a:r>
              <a:rPr lang="hu-HU" sz="2000" dirty="0" smtClean="0"/>
              <a:t>Egy időben lehet telefonálni és internetezni is</a:t>
            </a:r>
            <a:r>
              <a:rPr lang="hu-HU" sz="2000" dirty="0" smtClean="0"/>
              <a:t>.</a:t>
            </a:r>
          </a:p>
          <a:p>
            <a:r>
              <a:rPr lang="hu-HU" sz="2000" dirty="0"/>
              <a:t> </a:t>
            </a:r>
            <a:r>
              <a:rPr lang="hu-HU" sz="2000" dirty="0" smtClean="0"/>
              <a:t>HDSL- </a:t>
            </a:r>
            <a:r>
              <a:rPr lang="hu-HU" sz="2000" dirty="0" err="1" smtClean="0"/>
              <a:t>High</a:t>
            </a:r>
            <a:r>
              <a:rPr lang="hu-HU" sz="2000" dirty="0" smtClean="0"/>
              <a:t> bit </a:t>
            </a:r>
            <a:r>
              <a:rPr lang="hu-HU" sz="2000" dirty="0" err="1" smtClean="0"/>
              <a:t>Ratr</a:t>
            </a:r>
            <a:r>
              <a:rPr lang="hu-HU" sz="2000" dirty="0" smtClean="0"/>
              <a:t> DSL, SHDSL (</a:t>
            </a:r>
            <a:r>
              <a:rPr lang="hu-HU" sz="2000" dirty="0" err="1" smtClean="0"/>
              <a:t>Single</a:t>
            </a:r>
            <a:r>
              <a:rPr lang="hu-HU" sz="2000" dirty="0" smtClean="0"/>
              <a:t> </a:t>
            </a:r>
            <a:r>
              <a:rPr lang="hu-HU" sz="2000" dirty="0" err="1" smtClean="0"/>
              <a:t>pair</a:t>
            </a:r>
            <a:r>
              <a:rPr lang="hu-HU" sz="2000" dirty="0" smtClean="0"/>
              <a:t> </a:t>
            </a:r>
            <a:r>
              <a:rPr lang="hu-HU" sz="2000" dirty="0" err="1" smtClean="0"/>
              <a:t>High</a:t>
            </a:r>
            <a:r>
              <a:rPr lang="hu-HU" sz="2000" dirty="0" err="1"/>
              <a:t>-</a:t>
            </a:r>
            <a:r>
              <a:rPr lang="hu-HU" sz="2000" dirty="0" err="1" smtClean="0"/>
              <a:t>Speed</a:t>
            </a:r>
            <a:r>
              <a:rPr lang="hu-HU" sz="2000" dirty="0" smtClean="0"/>
              <a:t> DSL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8081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5496" y="1628800"/>
            <a:ext cx="4038600" cy="4530725"/>
          </a:xfrm>
        </p:spPr>
        <p:txBody>
          <a:bodyPr>
            <a:normAutofit fontScale="92500"/>
          </a:bodyPr>
          <a:lstStyle/>
          <a:p>
            <a:r>
              <a:rPr lang="hu-HU" dirty="0"/>
              <a:t> </a:t>
            </a:r>
            <a:r>
              <a:rPr lang="hu-HU" sz="2800" b="1" dirty="0" err="1">
                <a:solidFill>
                  <a:schemeClr val="accent1"/>
                </a:solidFill>
              </a:rPr>
              <a:t>Phantom-Mode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  <a:r>
              <a:rPr lang="hu-HU" sz="2800" b="1" dirty="0" smtClean="0">
                <a:solidFill>
                  <a:schemeClr val="accent1"/>
                </a:solidFill>
              </a:rPr>
              <a:t>DSL</a:t>
            </a:r>
          </a:p>
          <a:p>
            <a:pPr marL="0" indent="0">
              <a:buNone/>
            </a:pPr>
            <a:r>
              <a:rPr lang="hu-HU" sz="2400" dirty="0"/>
              <a:t>két szimmetrikus áramkör passzív csatolásával hoznak létre egy harmadik, úgynevezett fantom áramkört, ami további átviteli csatornaként használható </a:t>
            </a:r>
            <a:endParaRPr lang="hu-HU" sz="2400" dirty="0" smtClean="0"/>
          </a:p>
          <a:p>
            <a:r>
              <a:rPr lang="hu-HU" sz="2800" b="1" dirty="0">
                <a:solidFill>
                  <a:schemeClr val="accent1"/>
                </a:solidFill>
              </a:rPr>
              <a:t>G-</a:t>
            </a:r>
            <a:r>
              <a:rPr lang="hu-HU" sz="2800" b="1" dirty="0" err="1">
                <a:solidFill>
                  <a:schemeClr val="accent1"/>
                </a:solidFill>
              </a:rPr>
              <a:t>fast</a:t>
            </a:r>
            <a:r>
              <a:rPr lang="hu-HU" sz="28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err="1" smtClean="0"/>
              <a:t>id</a:t>
            </a:r>
            <a:r>
              <a:rPr lang="hu-HU" sz="2400" dirty="0" err="1"/>
              <a:t>ő</a:t>
            </a:r>
            <a:r>
              <a:rPr lang="hu-HU" sz="2400" dirty="0" err="1" smtClean="0"/>
              <a:t>osztásos</a:t>
            </a:r>
            <a:r>
              <a:rPr lang="hu-HU" sz="2400" dirty="0" smtClean="0"/>
              <a:t> </a:t>
            </a:r>
            <a:r>
              <a:rPr lang="hu-HU" sz="2400" dirty="0"/>
              <a:t>duplex átvitelt használnak, </a:t>
            </a:r>
            <a:r>
              <a:rPr lang="hu-HU" sz="2400" dirty="0" smtClean="0"/>
              <a:t>lehet</a:t>
            </a:r>
            <a:r>
              <a:rPr lang="hu-HU" sz="2400" dirty="0"/>
              <a:t>ő</a:t>
            </a:r>
            <a:r>
              <a:rPr lang="hu-HU" sz="2400" dirty="0" smtClean="0"/>
              <a:t>vé </a:t>
            </a:r>
            <a:r>
              <a:rPr lang="hu-HU" sz="2400" dirty="0"/>
              <a:t>téve, hogy bármelyik </a:t>
            </a:r>
            <a:r>
              <a:rPr lang="hu-HU" sz="2400" dirty="0" smtClean="0"/>
              <a:t>DMT </a:t>
            </a:r>
            <a:r>
              <a:rPr lang="hu-HU" sz="2400" dirty="0"/>
              <a:t>frekvencia használható legyen </a:t>
            </a:r>
            <a:r>
              <a:rPr lang="hu-HU" sz="2400" dirty="0" err="1"/>
              <a:t>up</a:t>
            </a:r>
            <a:r>
              <a:rPr lang="hu-HU" sz="2400" dirty="0"/>
              <a:t>- és </a:t>
            </a:r>
            <a:r>
              <a:rPr lang="hu-HU" sz="2400" dirty="0" err="1"/>
              <a:t>downstream</a:t>
            </a:r>
            <a:r>
              <a:rPr lang="hu-HU" sz="2400" dirty="0"/>
              <a:t> adatátvitelre is. </a:t>
            </a:r>
            <a:endParaRPr lang="hu-HU" sz="2400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/>
              <a:t>Modemek működési elv szerint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772816"/>
            <a:ext cx="545294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15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476993"/>
              </p:ext>
            </p:extLst>
          </p:nvPr>
        </p:nvGraphicFramePr>
        <p:xfrm>
          <a:off x="395536" y="758"/>
          <a:ext cx="8352928" cy="69587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8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4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223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Részletes tantárgyprogram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Hét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Előadás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Gyakorlat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Számítógép hálózatok - bevezetés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VR környezet megismerése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Topológiák, üzenet küldési módok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VR környezet berendezése, alkalmazása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Hivatkozási modellek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Közös VR munkakörnyezet kialakítása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Hardverek hálózati alkalmazási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VR tartalmak feltöltése - Adatbázisok típusai, nézetei, alapfogalmak Adatbázisok tervezése, főbb szempontok megismerése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Buszrendszerek, Adatkommunikáció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Adattípusok és jellemzőik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EK modell átalakítása relációs modellé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Szabványosítás, protokollok 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Feladatok normalizálásokra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Szabványosítás, protokollok II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Táblák létrehozása, adattípusok, kapcsolatok definiálása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Szerverek típusai, feladatai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Maszkolási lehetőségek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Internet működése, szolgáltatási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Lekérdezések létrehozása, lekérdezési feltételek megadása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IP címzés, IP osztályok, hálózati maszk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Lekérdezési feltételek megadása függvényekkel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6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Adatbázisok hálózati alkalmazásai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1.ZH (EK modellből relációs modell, táblák létrehozása, kapcsolatok, lekérdezések)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6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Adatbiztonság I. (Üzleti hírszerzés, ipari kémkedés, legális, illegális információszerzés, védelmi beállítások)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Űrlapok készítése, formázása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Adatbiztonság II. (Károkozók, vírusok stb. elleni védelem lehetőségei)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Jelentések létrehozása, formázása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Vállalti informatikai rendszerek jellemzői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 ZH. </a:t>
                      </a:r>
                      <a:r>
                        <a:rPr lang="hu-H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Adatbáziskezelési</a:t>
                      </a: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ismeretek témakörből 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Rendszerszervezés alapjai.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Irodai környezetben használatos adatbázis készítése</a:t>
                      </a:r>
                    </a:p>
                  </a:txBody>
                  <a:tcPr marL="35628" marR="35628" marT="60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6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234"/>
            <a:ext cx="8229600" cy="66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7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4572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/>
              <a:t>Modemek működési elv szerint</a:t>
            </a:r>
            <a:endParaRPr lang="hu-HU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07504" y="1196752"/>
            <a:ext cx="5904656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  <a:buFont typeface="Arial" panose="020B0604020202020204" pitchFamily="34" charset="0"/>
              <a:buChar char="•"/>
            </a:pPr>
            <a:r>
              <a:rPr lang="de-DE" altLang="hu-HU" sz="36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UMTS </a:t>
            </a:r>
            <a:r>
              <a:rPr lang="hu-HU" altLang="hu-HU" sz="36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(3G) </a:t>
            </a:r>
            <a:r>
              <a:rPr lang="de-DE" altLang="hu-HU" sz="36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Modem</a:t>
            </a:r>
            <a:endParaRPr lang="hu-HU" altLang="hu-HU" sz="3600" b="1" dirty="0" smtClean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0" indent="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</a:pPr>
            <a:r>
              <a:rPr lang="hu-HU" sz="2500" dirty="0" err="1"/>
              <a:t>Universal</a:t>
            </a:r>
            <a:r>
              <a:rPr lang="hu-HU" sz="2500" dirty="0"/>
              <a:t> Mobile </a:t>
            </a:r>
            <a:r>
              <a:rPr lang="hu-HU" sz="2500" dirty="0" err="1"/>
              <a:t>Telecommunications</a:t>
            </a:r>
            <a:r>
              <a:rPr lang="hu-HU" sz="2500" dirty="0"/>
              <a:t> </a:t>
            </a:r>
            <a:r>
              <a:rPr lang="hu-HU" sz="2500" dirty="0" smtClean="0"/>
              <a:t>System </a:t>
            </a:r>
            <a:r>
              <a:rPr lang="hu-HU" sz="2800" dirty="0"/>
              <a:t>másik nevén 3G nevű szabvány egy mobiltelefon-technológiát ír le, amely számos multimédiás szolgáltatást kínál, a </a:t>
            </a:r>
            <a:r>
              <a:rPr lang="hu-HU" sz="2800" dirty="0" err="1"/>
              <a:t>webböngészéstől</a:t>
            </a:r>
            <a:r>
              <a:rPr lang="hu-HU" sz="2800" dirty="0"/>
              <a:t> egészen az üzenetek küldéséig és fogadásáig. </a:t>
            </a:r>
            <a:endParaRPr lang="hu-HU" sz="2800" dirty="0" smtClean="0"/>
          </a:p>
          <a:p>
            <a:pPr marL="0" indent="0" algn="l" fontAlgn="base">
              <a:spcBef>
                <a:spcPts val="0"/>
              </a:spcBef>
              <a:spcAft>
                <a:spcPct val="0"/>
              </a:spcAft>
              <a:buClr>
                <a:srgbClr val="06529A"/>
              </a:buClr>
            </a:pPr>
            <a:r>
              <a:rPr lang="hu-HU" sz="2800" dirty="0" smtClean="0"/>
              <a:t>A </a:t>
            </a:r>
            <a:r>
              <a:rPr lang="hu-HU" sz="2800" dirty="0"/>
              <a:t>PCMCIA vagy Express kártya formájú </a:t>
            </a:r>
            <a:r>
              <a:rPr lang="hu-HU" sz="2800" dirty="0" err="1"/>
              <a:t>UMTS-kártyák</a:t>
            </a:r>
            <a:r>
              <a:rPr lang="hu-HU" sz="2800" dirty="0"/>
              <a:t> csatlakoztathatók a számítógéphez vagy laptophoz, és egy SIM- (</a:t>
            </a:r>
            <a:r>
              <a:rPr lang="hu-HU" sz="2800" dirty="0" err="1"/>
              <a:t>Subscriber</a:t>
            </a:r>
            <a:r>
              <a:rPr lang="hu-HU" sz="2800" dirty="0"/>
              <a:t> </a:t>
            </a:r>
            <a:r>
              <a:rPr lang="hu-HU" sz="2800" dirty="0" err="1"/>
              <a:t>Identity</a:t>
            </a:r>
            <a:r>
              <a:rPr lang="hu-HU" sz="2800" dirty="0"/>
              <a:t> </a:t>
            </a:r>
            <a:r>
              <a:rPr lang="hu-HU" sz="2800" dirty="0" err="1"/>
              <a:t>Module</a:t>
            </a:r>
            <a:r>
              <a:rPr lang="hu-HU" sz="2800" dirty="0"/>
              <a:t>, </a:t>
            </a:r>
            <a:r>
              <a:rPr lang="hu-HU" sz="2800" dirty="0" err="1"/>
              <a:t>előfizetőazonosító</a:t>
            </a:r>
            <a:r>
              <a:rPr lang="hu-HU" sz="2800" dirty="0"/>
              <a:t> modul) kártya birtokában használhatja az </a:t>
            </a:r>
            <a:r>
              <a:rPr lang="hu-HU" sz="2800" dirty="0" err="1"/>
              <a:t>UMTS-hálózatot</a:t>
            </a:r>
            <a:r>
              <a:rPr lang="hu-HU" sz="2800" dirty="0"/>
              <a:t>, amellyel egy Internet-szolgáltatóhoz kapcsolódik.</a:t>
            </a:r>
            <a:r>
              <a:rPr lang="de-DE" altLang="hu-HU" sz="25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/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196752"/>
            <a:ext cx="3213100" cy="53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99392"/>
            <a:ext cx="8964488" cy="720080"/>
          </a:xfrm>
        </p:spPr>
        <p:txBody>
          <a:bodyPr>
            <a:normAutofit/>
          </a:bodyPr>
          <a:lstStyle/>
          <a:p>
            <a:r>
              <a:rPr lang="hu-HU" sz="3200" dirty="0" smtClean="0"/>
              <a:t>1G-6G-ig Hányadik generációs mobilkészüléked van?</a:t>
            </a:r>
            <a:endParaRPr lang="hu-HU" sz="32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373216"/>
          </a:xfrm>
        </p:spPr>
        <p:txBody>
          <a:bodyPr>
            <a:noAutofit/>
          </a:bodyPr>
          <a:lstStyle/>
          <a:p>
            <a:r>
              <a:rPr lang="hu-HU" sz="1900" dirty="0"/>
              <a:t>A legrégebbi 1G készülékek még betárcsázós készülékek voltak és csak WAP </a:t>
            </a:r>
            <a:r>
              <a:rPr lang="hu-HU" sz="1900" dirty="0" smtClean="0"/>
              <a:t>(</a:t>
            </a:r>
            <a:r>
              <a:rPr lang="hu-HU" sz="2000" dirty="0" err="1"/>
              <a:t>Wireless</a:t>
            </a:r>
            <a:r>
              <a:rPr lang="hu-HU" sz="2000" dirty="0"/>
              <a:t> </a:t>
            </a:r>
            <a:r>
              <a:rPr lang="hu-HU" sz="2000" dirty="0" err="1"/>
              <a:t>Application</a:t>
            </a:r>
            <a:r>
              <a:rPr lang="hu-HU" sz="2000" dirty="0"/>
              <a:t> </a:t>
            </a:r>
            <a:r>
              <a:rPr lang="hu-HU" sz="2000" dirty="0" err="1" smtClean="0"/>
              <a:t>Protocol</a:t>
            </a:r>
            <a:r>
              <a:rPr lang="hu-HU" sz="2000" dirty="0" smtClean="0"/>
              <a:t>) </a:t>
            </a:r>
            <a:r>
              <a:rPr lang="hu-HU" sz="1900" dirty="0" smtClean="0"/>
              <a:t>oldalak </a:t>
            </a:r>
            <a:r>
              <a:rPr lang="hu-HU" sz="1900" dirty="0"/>
              <a:t>megtekintésére voltak alkalmasak.</a:t>
            </a:r>
          </a:p>
          <a:p>
            <a:r>
              <a:rPr lang="hu-HU" sz="1900" dirty="0"/>
              <a:t>A következő 2G generáció már csomagkapcsolt adatátvitelre volt képes. Ezek főbb jellemzőjük a </a:t>
            </a:r>
            <a:r>
              <a:rPr lang="hu-HU" sz="1900" dirty="0" smtClean="0"/>
              <a:t>GPRS (</a:t>
            </a:r>
            <a:r>
              <a:rPr lang="hu-HU" sz="2000" dirty="0"/>
              <a:t>General </a:t>
            </a:r>
            <a:r>
              <a:rPr lang="hu-HU" sz="2000" dirty="0" err="1"/>
              <a:t>Packet</a:t>
            </a:r>
            <a:r>
              <a:rPr lang="hu-HU" sz="2000" dirty="0"/>
              <a:t> </a:t>
            </a:r>
            <a:r>
              <a:rPr lang="hu-HU" sz="2000" dirty="0" err="1"/>
              <a:t>Radio</a:t>
            </a:r>
            <a:r>
              <a:rPr lang="hu-HU" sz="2000" dirty="0"/>
              <a:t> </a:t>
            </a:r>
            <a:r>
              <a:rPr lang="hu-HU" sz="2000" dirty="0" smtClean="0"/>
              <a:t>Service)</a:t>
            </a:r>
            <a:r>
              <a:rPr lang="hu-HU" sz="1900" dirty="0" smtClean="0"/>
              <a:t> </a:t>
            </a:r>
            <a:r>
              <a:rPr lang="hu-HU" sz="1900" dirty="0"/>
              <a:t>és az MMS </a:t>
            </a:r>
            <a:r>
              <a:rPr lang="hu-HU" sz="1900" dirty="0" smtClean="0"/>
              <a:t>(</a:t>
            </a:r>
            <a:r>
              <a:rPr lang="hu-HU" sz="2000" dirty="0" err="1"/>
              <a:t>Multimedia</a:t>
            </a:r>
            <a:r>
              <a:rPr lang="hu-HU" sz="2000" dirty="0"/>
              <a:t> </a:t>
            </a:r>
            <a:r>
              <a:rPr lang="hu-HU" sz="2000" dirty="0" err="1"/>
              <a:t>Messaging</a:t>
            </a:r>
            <a:r>
              <a:rPr lang="hu-HU" sz="2000" dirty="0"/>
              <a:t> </a:t>
            </a:r>
            <a:r>
              <a:rPr lang="hu-HU" sz="2000" dirty="0" smtClean="0"/>
              <a:t>Service)</a:t>
            </a:r>
            <a:r>
              <a:rPr lang="hu-HU" sz="1900" dirty="0" smtClean="0"/>
              <a:t>küldés</a:t>
            </a:r>
            <a:r>
              <a:rPr lang="hu-HU" sz="1900" dirty="0"/>
              <a:t>.</a:t>
            </a:r>
          </a:p>
          <a:p>
            <a:r>
              <a:rPr lang="hu-HU" sz="1900" dirty="0"/>
              <a:t>A megemelt sávszélességgel rendelkező készülékek 2,5G már állandóan csomagkapcsolt üzemmódban működtek, bár ez nagyon fogyasztotta az akkumulátoraikat.</a:t>
            </a:r>
          </a:p>
          <a:p>
            <a:r>
              <a:rPr lang="hu-HU" sz="1900" dirty="0"/>
              <a:t>A 3G készülékek már nemcsak MMS küldést hanem </a:t>
            </a:r>
            <a:r>
              <a:rPr lang="hu-HU" sz="1900" dirty="0" err="1"/>
              <a:t>videohívást</a:t>
            </a:r>
            <a:r>
              <a:rPr lang="hu-HU" sz="1900" dirty="0"/>
              <a:t> támogattak, Egy másodlagos kamera a telefon előlapján lehetővé tette, hogy hívás közben a felek egymást is lássák.</a:t>
            </a:r>
          </a:p>
          <a:p>
            <a:r>
              <a:rPr lang="hu-HU" sz="1900" dirty="0"/>
              <a:t>Az ennél is nagyobb sebességre képes készülékeket már 3.5G-snek nevezzük, ezek már HSDPA adatátviteli technológiát használnak, ami akár 7,2-14,4 </a:t>
            </a:r>
            <a:r>
              <a:rPr lang="hu-HU" sz="1900" dirty="0" err="1"/>
              <a:t>Mbit</a:t>
            </a:r>
            <a:r>
              <a:rPr lang="hu-HU" sz="1900" dirty="0"/>
              <a:t>/s maximális letöltési sebességre is képes.</a:t>
            </a:r>
          </a:p>
          <a:p>
            <a:r>
              <a:rPr lang="hu-HU" sz="1900" dirty="0" smtClean="0"/>
              <a:t>Az </a:t>
            </a:r>
            <a:r>
              <a:rPr lang="hu-HU" sz="1900" dirty="0"/>
              <a:t>4G ami LTE </a:t>
            </a:r>
            <a:r>
              <a:rPr lang="hu-HU" sz="1900" dirty="0" smtClean="0"/>
              <a:t>(</a:t>
            </a:r>
            <a:r>
              <a:rPr lang="hu-HU" sz="2000" dirty="0"/>
              <a:t>a mobiltelefonok és adatterminálok nagy sebességű vezeték nélküli adatkommunikációs szabványa) 300 </a:t>
            </a:r>
            <a:r>
              <a:rPr lang="hu-HU" sz="2000" dirty="0" err="1"/>
              <a:t>Mbit</a:t>
            </a:r>
            <a:r>
              <a:rPr lang="hu-HU" sz="2000" dirty="0"/>
              <a:t>/s-</a:t>
            </a:r>
            <a:r>
              <a:rPr lang="hu-HU" sz="2000" dirty="0" err="1"/>
              <a:t>os</a:t>
            </a:r>
            <a:r>
              <a:rPr lang="hu-HU" sz="2000" dirty="0"/>
              <a:t> letöltési és 75 </a:t>
            </a:r>
            <a:r>
              <a:rPr lang="hu-HU" sz="2000" dirty="0" err="1"/>
              <a:t>Mbit</a:t>
            </a:r>
            <a:r>
              <a:rPr lang="hu-HU" sz="2000" dirty="0"/>
              <a:t>/s-</a:t>
            </a:r>
            <a:r>
              <a:rPr lang="hu-HU" sz="2000" dirty="0" err="1"/>
              <a:t>os</a:t>
            </a:r>
            <a:r>
              <a:rPr lang="hu-HU" sz="2000" dirty="0"/>
              <a:t> feltöltési sebességgel rendelkezik.</a:t>
            </a:r>
            <a:r>
              <a:rPr lang="hu-HU" sz="1900" dirty="0" smtClean="0"/>
              <a:t>.</a:t>
            </a:r>
            <a:endParaRPr lang="hu-HU" sz="1900" dirty="0" smtClean="0"/>
          </a:p>
          <a:p>
            <a:r>
              <a:rPr lang="hu-HU" sz="1900" dirty="0"/>
              <a:t>Az 5G </a:t>
            </a:r>
            <a:r>
              <a:rPr lang="hu-HU" sz="1900" dirty="0" smtClean="0"/>
              <a:t>– </a:t>
            </a:r>
            <a:r>
              <a:rPr lang="hu-HU" sz="1900" cap="all" dirty="0" smtClean="0"/>
              <a:t>a dolgok internete </a:t>
            </a:r>
            <a:r>
              <a:rPr lang="hu-HU" sz="1900" dirty="0" smtClean="0"/>
              <a:t>-megvalósítása </a:t>
            </a:r>
            <a:r>
              <a:rPr lang="hu-HU" sz="1900" dirty="0"/>
              <a:t>a kereskedelmi mobilhálózatokban </a:t>
            </a:r>
            <a:r>
              <a:rPr lang="hu-HU" sz="1900" dirty="0" smtClean="0"/>
              <a:t/>
            </a:r>
            <a:br>
              <a:rPr lang="hu-HU" sz="1900" dirty="0" smtClean="0"/>
            </a:br>
            <a:r>
              <a:rPr lang="hu-HU" sz="1900" dirty="0" smtClean="0"/>
              <a:t>2020-ra </a:t>
            </a:r>
            <a:r>
              <a:rPr lang="hu-HU" sz="1900" dirty="0"/>
              <a:t>várható, de az Ericsson már </a:t>
            </a:r>
            <a:r>
              <a:rPr lang="hu-HU" sz="1900" dirty="0" smtClean="0"/>
              <a:t>2014-ben elérte </a:t>
            </a:r>
            <a:r>
              <a:rPr lang="hu-HU" sz="1900" dirty="0"/>
              <a:t>az 5 </a:t>
            </a:r>
            <a:r>
              <a:rPr lang="hu-HU" sz="1900" dirty="0" err="1"/>
              <a:t>Gbit</a:t>
            </a:r>
            <a:r>
              <a:rPr lang="hu-HU" sz="1900" dirty="0"/>
              <a:t>/s </a:t>
            </a:r>
            <a:r>
              <a:rPr lang="hu-HU" sz="1900" dirty="0" smtClean="0"/>
              <a:t>sebességet, de az 5G-vel 10Gbit/s-</a:t>
            </a:r>
            <a:r>
              <a:rPr lang="hu-HU" sz="1900" dirty="0" err="1" smtClean="0"/>
              <a:t>os</a:t>
            </a:r>
            <a:r>
              <a:rPr lang="hu-HU" sz="1900" dirty="0" smtClean="0"/>
              <a:t> letöltési értéket céloznak meg.</a:t>
            </a:r>
            <a:endParaRPr lang="hu-HU" sz="1900" dirty="0" smtClean="0"/>
          </a:p>
          <a:p>
            <a:r>
              <a:rPr lang="hu-HU" sz="1900" b="1" dirty="0">
                <a:solidFill>
                  <a:schemeClr val="accent1"/>
                </a:solidFill>
              </a:rPr>
              <a:t>http://</a:t>
            </a:r>
            <a:r>
              <a:rPr lang="hu-HU" sz="1900" b="1" dirty="0" smtClean="0">
                <a:solidFill>
                  <a:schemeClr val="accent1"/>
                </a:solidFill>
              </a:rPr>
              <a:t>prohardver.hu/teszt/uj_ipod_modellek_2010-ben/ipod_nano_6g.html</a:t>
            </a:r>
            <a:endParaRPr lang="hu-HU" sz="19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6" y="377660"/>
            <a:ext cx="8652476" cy="621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4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24"/>
            <a:ext cx="7848872" cy="67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44001" y="116632"/>
            <a:ext cx="3800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KOMMUNIKÁCIÓ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01042" y="6309320"/>
            <a:ext cx="1514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FORRÁS</a:t>
            </a:r>
            <a:endParaRPr lang="hu-HU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458519" y="627322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CÉL</a:t>
            </a:r>
            <a:endParaRPr lang="hu-HU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07994" y="1340768"/>
            <a:ext cx="28041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ÁTVITELI KÖZEG</a:t>
            </a:r>
          </a:p>
          <a:p>
            <a:pPr algn="ctr"/>
            <a:r>
              <a:rPr lang="hu-HU" sz="3200" dirty="0" smtClean="0"/>
              <a:t>CSATORNA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2690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755"/>
            <a:ext cx="8424936" cy="631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0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29945"/>
            <a:ext cx="2052067" cy="20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45436"/>
            <a:ext cx="2123728" cy="167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Kábelek és csatlakozók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808" y="1600200"/>
            <a:ext cx="8229600" cy="4525963"/>
          </a:xfrm>
        </p:spPr>
        <p:txBody>
          <a:bodyPr/>
          <a:lstStyle/>
          <a:p>
            <a:r>
              <a:rPr lang="hu-HU" dirty="0" smtClean="0"/>
              <a:t>Fém alapú kábelek – réz</a:t>
            </a:r>
          </a:p>
          <a:p>
            <a:pPr lvl="1"/>
            <a:r>
              <a:rPr lang="hu-HU" dirty="0"/>
              <a:t>a rájuk adott elektromos impulzusok hordozzák az információt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r>
              <a:rPr lang="hu-HU" dirty="0" smtClean="0"/>
              <a:t>Optikai szálas kábelek – üveg, műanyag</a:t>
            </a:r>
          </a:p>
          <a:p>
            <a:pPr lvl="1"/>
            <a:r>
              <a:rPr lang="hu-HU" dirty="0"/>
              <a:t>fény impulzusokat használnak az információ átviteléhez.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42282"/>
            <a:ext cx="3048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5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Sodrott réz érpár helyettesítőképe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40" y="1653541"/>
            <a:ext cx="9176732" cy="4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/>
          </a:bodyPr>
          <a:lstStyle/>
          <a:p>
            <a:r>
              <a:rPr lang="hu-HU" b="1" dirty="0"/>
              <a:t>Csavart </a:t>
            </a:r>
            <a:r>
              <a:rPr lang="hu-HU" b="1" dirty="0" smtClean="0"/>
              <a:t>érpár (TP):</a:t>
            </a:r>
          </a:p>
          <a:p>
            <a:pPr lvl="1"/>
            <a:r>
              <a:rPr lang="hu-HU" b="1" dirty="0"/>
              <a:t>UTP (</a:t>
            </a:r>
            <a:r>
              <a:rPr lang="hu-HU" b="1" dirty="0" err="1"/>
              <a:t>U</a:t>
            </a:r>
            <a:r>
              <a:rPr lang="hu-HU" dirty="0" err="1"/>
              <a:t>nshielded</a:t>
            </a:r>
            <a:r>
              <a:rPr lang="hu-HU" dirty="0"/>
              <a:t> </a:t>
            </a:r>
            <a:r>
              <a:rPr lang="hu-HU" b="1" dirty="0"/>
              <a:t>T</a:t>
            </a:r>
            <a:r>
              <a:rPr lang="hu-HU" dirty="0"/>
              <a:t>wisted </a:t>
            </a:r>
            <a:r>
              <a:rPr lang="hu-HU" b="1" dirty="0" err="1" smtClean="0"/>
              <a:t>P</a:t>
            </a:r>
            <a:r>
              <a:rPr lang="hu-HU" dirty="0" err="1" smtClean="0"/>
              <a:t>air-</a:t>
            </a:r>
            <a:r>
              <a:rPr lang="hu-HU" dirty="0" smtClean="0"/>
              <a:t> sodrott érpár)</a:t>
            </a:r>
            <a:r>
              <a:rPr lang="hu-HU" b="1" dirty="0" smtClean="0"/>
              <a:t>:</a:t>
            </a:r>
            <a:br>
              <a:rPr lang="hu-HU" b="1" dirty="0" smtClean="0"/>
            </a:br>
            <a:r>
              <a:rPr lang="hu-HU" dirty="0"/>
              <a:t>Ez a vezetéktípus két szigetelt, egymásra spirálisan felcsavart rézvezeték</a:t>
            </a:r>
            <a:r>
              <a:rPr lang="hu-HU" dirty="0" smtClean="0"/>
              <a:t>.</a:t>
            </a:r>
            <a:br>
              <a:rPr lang="hu-HU" dirty="0" smtClean="0"/>
            </a:br>
            <a:r>
              <a:rPr lang="hu-HU" dirty="0" smtClean="0"/>
              <a:t>(CAT 1 – CAT 6)</a:t>
            </a:r>
            <a:endParaRPr lang="hu-HU" b="1" dirty="0" smtClean="0"/>
          </a:p>
          <a:p>
            <a:pPr lvl="1"/>
            <a:r>
              <a:rPr lang="hu-HU" b="1" dirty="0"/>
              <a:t>STP (</a:t>
            </a:r>
            <a:r>
              <a:rPr lang="hu-HU" b="1" dirty="0" err="1"/>
              <a:t>S</a:t>
            </a:r>
            <a:r>
              <a:rPr lang="hu-HU" dirty="0" err="1"/>
              <a:t>hielded</a:t>
            </a:r>
            <a:r>
              <a:rPr lang="hu-HU" dirty="0"/>
              <a:t> </a:t>
            </a:r>
            <a:r>
              <a:rPr lang="hu-HU" b="1" dirty="0"/>
              <a:t>T</a:t>
            </a:r>
            <a:r>
              <a:rPr lang="hu-HU" dirty="0"/>
              <a:t>wisted </a:t>
            </a:r>
            <a:r>
              <a:rPr lang="hu-HU" b="1" dirty="0" err="1" smtClean="0"/>
              <a:t>P</a:t>
            </a:r>
            <a:r>
              <a:rPr lang="hu-HU" dirty="0" err="1" smtClean="0"/>
              <a:t>air-</a:t>
            </a:r>
            <a:r>
              <a:rPr lang="hu-HU" dirty="0" smtClean="0"/>
              <a:t> árnyékolt sodrott érpár)</a:t>
            </a:r>
            <a:r>
              <a:rPr lang="hu-HU" b="1" dirty="0" smtClean="0"/>
              <a:t>: </a:t>
            </a:r>
            <a:br>
              <a:rPr lang="hu-HU" b="1" dirty="0" smtClean="0"/>
            </a:br>
            <a:r>
              <a:rPr lang="hu-HU" dirty="0" smtClean="0"/>
              <a:t>kívülről </a:t>
            </a:r>
            <a:r>
              <a:rPr lang="hu-HU" dirty="0"/>
              <a:t>egy árnyékoló fémszövet burokkal is </a:t>
            </a:r>
            <a:r>
              <a:rPr lang="hu-HU" dirty="0" smtClean="0"/>
              <a:t>körbeveszi. </a:t>
            </a:r>
            <a:br>
              <a:rPr lang="hu-HU" dirty="0" smtClean="0"/>
            </a:br>
            <a:r>
              <a:rPr lang="hu-HU" dirty="0" smtClean="0"/>
              <a:t>(Érpáronként árnyékolt, közösen árnyékolt)</a:t>
            </a:r>
          </a:p>
          <a:p>
            <a:pPr marL="554038" lvl="1" indent="-457200">
              <a:buFont typeface="Arial" panose="020B0604020202020204" pitchFamily="34" charset="0"/>
              <a:buChar char="•"/>
            </a:pPr>
            <a:r>
              <a:rPr lang="hu-HU" sz="3200" b="1" dirty="0" err="1" smtClean="0"/>
              <a:t>Koaxális</a:t>
            </a:r>
            <a:r>
              <a:rPr lang="hu-HU" sz="3200" b="1" dirty="0" smtClean="0"/>
              <a:t> kábel</a:t>
            </a:r>
            <a:endParaRPr lang="hu-HU" sz="3200" b="1" dirty="0"/>
          </a:p>
          <a:p>
            <a:endParaRPr lang="hu-HU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Kábelek és csatlakozók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35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1143000"/>
          </a:xfrm>
        </p:spPr>
        <p:txBody>
          <a:bodyPr/>
          <a:lstStyle/>
          <a:p>
            <a:r>
              <a:rPr lang="hu-HU" dirty="0" smtClean="0"/>
              <a:t>Csavart érpáras kábelek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több szigetelt rézvezetékből állnak, melyeket páronként egymással összecsavartak és egy külső védőburkolattal láttak el. </a:t>
            </a:r>
            <a:endParaRPr lang="hu-HU" dirty="0" smtClean="0"/>
          </a:p>
          <a:p>
            <a:r>
              <a:rPr lang="hu-HU" dirty="0"/>
              <a:t>a</a:t>
            </a:r>
            <a:r>
              <a:rPr lang="hu-HU" dirty="0" smtClean="0"/>
              <a:t>z </a:t>
            </a:r>
            <a:r>
              <a:rPr lang="hu-HU" dirty="0"/>
              <a:t>adatátvitel érzékeny az </a:t>
            </a:r>
            <a:r>
              <a:rPr lang="hu-HU" dirty="0" smtClean="0"/>
              <a:t>elektromágneses interferenciára (EMI) </a:t>
            </a:r>
            <a:r>
              <a:rPr lang="hu-HU" dirty="0"/>
              <a:t>vagy zajra, amely csökkentheti a kábel által nyújtott adatátvitel mértékét. </a:t>
            </a:r>
            <a:endParaRPr lang="hu-HU" dirty="0" smtClean="0"/>
          </a:p>
          <a:p>
            <a:pPr lvl="1"/>
            <a:r>
              <a:rPr lang="hu-HU" dirty="0"/>
              <a:t>Az egyik interferencia forrás, melyet </a:t>
            </a:r>
            <a:r>
              <a:rPr lang="hu-HU" b="1" dirty="0"/>
              <a:t>áthallás</a:t>
            </a:r>
            <a:r>
              <a:rPr lang="hu-HU" dirty="0"/>
              <a:t>ként ismerünk, akkor lép fel, amikor </a:t>
            </a:r>
            <a:r>
              <a:rPr lang="hu-HU" b="1" i="1" dirty="0"/>
              <a:t>különböző kábelek nagy távolságon keresztül vannak egymáshoz kötegelve</a:t>
            </a:r>
            <a:r>
              <a:rPr lang="hu-HU" dirty="0"/>
              <a:t>. Az egyik kábelen haladó jel kiszivárog és belép a szomszédos kábelekbe. </a:t>
            </a:r>
          </a:p>
          <a:p>
            <a:pPr lvl="1"/>
            <a:r>
              <a:rPr lang="hu-HU" dirty="0"/>
              <a:t>Amikor az adatátvitel interferencia, például áthallás, következtében sérül, </a:t>
            </a:r>
            <a:r>
              <a:rPr lang="hu-HU" b="1" dirty="0"/>
              <a:t>újra kell küldeni az adatokat</a:t>
            </a:r>
            <a:r>
              <a:rPr lang="hu-HU" dirty="0"/>
              <a:t>. Ez csökkentheti a közeg adatátviteli kapacitását. </a:t>
            </a:r>
          </a:p>
        </p:txBody>
      </p:sp>
    </p:spTree>
    <p:extLst>
      <p:ext uri="{BB962C8B-B14F-4D97-AF65-F5344CB8AC3E}">
        <p14:creationId xmlns:p14="http://schemas.microsoft.com/office/powerpoint/2010/main" val="26463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Számítógép hálózatok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43386"/>
            <a:ext cx="8083013" cy="581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544616"/>
          </a:xfrm>
        </p:spPr>
        <p:txBody>
          <a:bodyPr>
            <a:normAutofit/>
          </a:bodyPr>
          <a:lstStyle/>
          <a:p>
            <a:r>
              <a:rPr lang="hu-HU" dirty="0" smtClean="0"/>
              <a:t>UTP:</a:t>
            </a:r>
          </a:p>
          <a:p>
            <a:pPr lvl="1"/>
            <a:r>
              <a:rPr lang="hu-HU" dirty="0"/>
              <a:t>olcsó</a:t>
            </a:r>
            <a:r>
              <a:rPr lang="hu-HU" dirty="0" smtClean="0"/>
              <a:t>,</a:t>
            </a:r>
          </a:p>
          <a:p>
            <a:pPr lvl="1"/>
            <a:r>
              <a:rPr lang="hu-HU" dirty="0" smtClean="0"/>
              <a:t>nagy </a:t>
            </a:r>
            <a:r>
              <a:rPr lang="hu-HU" dirty="0"/>
              <a:t>sávszélességű </a:t>
            </a:r>
            <a:endParaRPr lang="hu-HU" dirty="0" smtClean="0"/>
          </a:p>
          <a:p>
            <a:pPr lvl="1"/>
            <a:r>
              <a:rPr lang="hu-HU" dirty="0" smtClean="0"/>
              <a:t>könnyen </a:t>
            </a:r>
            <a:r>
              <a:rPr lang="hu-HU" dirty="0"/>
              <a:t>telepíthető.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Ezt </a:t>
            </a:r>
            <a:r>
              <a:rPr lang="hu-HU" dirty="0"/>
              <a:t>a kábelt munkaállomások, számítógépek és hálózati eszközök összekötésére használják. A kábel burkolatában lévő érpárok száma változhat, de a leggyakrabban 4 érpárral találkozunk. Az egyes </a:t>
            </a:r>
            <a:r>
              <a:rPr lang="hu-HU" dirty="0" err="1"/>
              <a:t>érpárak</a:t>
            </a:r>
            <a:r>
              <a:rPr lang="hu-HU" dirty="0"/>
              <a:t> különböző színkóddal vannak jelölve. </a:t>
            </a:r>
            <a:endParaRPr lang="hu-HU" dirty="0" smtClean="0"/>
          </a:p>
          <a:p>
            <a:pPr lvl="1"/>
            <a:r>
              <a:rPr lang="hu-HU" dirty="0"/>
              <a:t>Minden adatszállításra alkalmas kategóriájú UTP kábel hagyományosan egy </a:t>
            </a:r>
            <a:r>
              <a:rPr lang="hu-HU" b="1" dirty="0"/>
              <a:t>RJ-45-ös csatlakozó</a:t>
            </a:r>
            <a:r>
              <a:rPr lang="hu-HU" dirty="0"/>
              <a:t>val végződik. 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1143000"/>
          </a:xfrm>
        </p:spPr>
        <p:txBody>
          <a:bodyPr/>
          <a:lstStyle/>
          <a:p>
            <a:r>
              <a:rPr lang="hu-HU" dirty="0" smtClean="0"/>
              <a:t>Csavart érpáras kábelek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45607"/>
            <a:ext cx="2376264" cy="18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1143000"/>
          </a:xfrm>
        </p:spPr>
        <p:txBody>
          <a:bodyPr/>
          <a:lstStyle/>
          <a:p>
            <a:r>
              <a:rPr lang="hu-HU" dirty="0" smtClean="0"/>
              <a:t>Csavart érpáras kábelek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2" b="-2642"/>
          <a:stretch/>
        </p:blipFill>
        <p:spPr bwMode="auto">
          <a:xfrm>
            <a:off x="395537" y="908720"/>
            <a:ext cx="8691744" cy="485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79512" y="551723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Felhasználási terület: strukturált számítógépes hálózatokhoz, az alábbiak szerint: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err="1" smtClean="0"/>
              <a:t>Cat</a:t>
            </a:r>
            <a:r>
              <a:rPr lang="hu-HU" b="1" dirty="0" smtClean="0"/>
              <a:t> </a:t>
            </a:r>
            <a:r>
              <a:rPr lang="hu-HU" b="1" dirty="0"/>
              <a:t>6: 250 MHz; </a:t>
            </a:r>
            <a:r>
              <a:rPr lang="hu-HU" b="1" dirty="0" err="1"/>
              <a:t>Cat</a:t>
            </a:r>
            <a:r>
              <a:rPr lang="hu-HU" b="1" dirty="0"/>
              <a:t> 7: 600 MHz; </a:t>
            </a:r>
            <a:r>
              <a:rPr lang="hu-HU" b="1" dirty="0" err="1"/>
              <a:t>Cat</a:t>
            </a:r>
            <a:r>
              <a:rPr lang="hu-HU" b="1" dirty="0"/>
              <a:t> 8: 1000 MHz átviteli sebességig. Környezeti hőmérséklet: rögzített elhelyezésnél -20°C-tól +70°-ig, mozgatás esetén -5°C-tól +70°C-ig. Egyéb: tűzállóság VDE 0472 és IEC 60332 szerint.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04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Kábelezési szabványok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 kábelezési szabványok előírások sorozata, melyeket a </a:t>
            </a:r>
            <a:r>
              <a:rPr lang="hu-HU" b="1" dirty="0"/>
              <a:t>telepítésnél</a:t>
            </a:r>
            <a:r>
              <a:rPr lang="hu-HU" dirty="0"/>
              <a:t> és a </a:t>
            </a:r>
            <a:r>
              <a:rPr lang="hu-HU" b="1" dirty="0"/>
              <a:t>tesztelésnél </a:t>
            </a:r>
            <a:r>
              <a:rPr lang="hu-HU" dirty="0"/>
              <a:t>kell követni.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szabványok előírják az egyes környezetekben használandó 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kábeltípusokat</a:t>
            </a:r>
            <a:r>
              <a:rPr lang="hu-HU" dirty="0"/>
              <a:t>, </a:t>
            </a:r>
            <a:endParaRPr lang="hu-HU" dirty="0" smtClean="0"/>
          </a:p>
          <a:p>
            <a:pPr lvl="1"/>
            <a:r>
              <a:rPr lang="hu-HU" dirty="0" smtClean="0"/>
              <a:t>vezető </a:t>
            </a:r>
            <a:r>
              <a:rPr lang="hu-HU" dirty="0"/>
              <a:t>anyagokat, </a:t>
            </a:r>
            <a:endParaRPr lang="hu-HU" dirty="0" smtClean="0"/>
          </a:p>
          <a:p>
            <a:pPr lvl="1"/>
            <a:r>
              <a:rPr lang="hu-HU" dirty="0" smtClean="0"/>
              <a:t>bekötési </a:t>
            </a:r>
            <a:r>
              <a:rPr lang="hu-HU" dirty="0"/>
              <a:t>módokat, </a:t>
            </a:r>
            <a:endParaRPr lang="hu-HU" dirty="0" smtClean="0"/>
          </a:p>
          <a:p>
            <a:pPr lvl="1"/>
            <a:r>
              <a:rPr lang="hu-HU" dirty="0" smtClean="0"/>
              <a:t>a </a:t>
            </a:r>
            <a:r>
              <a:rPr lang="hu-HU" dirty="0"/>
              <a:t>vezetékek méretét, </a:t>
            </a:r>
            <a:endParaRPr lang="hu-HU" dirty="0" smtClean="0"/>
          </a:p>
          <a:p>
            <a:pPr lvl="1"/>
            <a:r>
              <a:rPr lang="hu-HU" dirty="0" smtClean="0"/>
              <a:t>árnyékolást</a:t>
            </a:r>
            <a:r>
              <a:rPr lang="hu-HU" dirty="0"/>
              <a:t>, </a:t>
            </a:r>
            <a:endParaRPr lang="hu-HU" dirty="0" smtClean="0"/>
          </a:p>
          <a:p>
            <a:pPr lvl="1"/>
            <a:r>
              <a:rPr lang="hu-HU" dirty="0" smtClean="0"/>
              <a:t>kábelhosszt</a:t>
            </a:r>
            <a:r>
              <a:rPr lang="hu-HU" dirty="0"/>
              <a:t>, </a:t>
            </a:r>
            <a:endParaRPr lang="hu-HU" dirty="0" smtClean="0"/>
          </a:p>
          <a:p>
            <a:pPr lvl="1"/>
            <a:r>
              <a:rPr lang="hu-HU" dirty="0" smtClean="0"/>
              <a:t>a </a:t>
            </a:r>
            <a:r>
              <a:rPr lang="hu-HU" dirty="0"/>
              <a:t>csatlakozók típusát </a:t>
            </a:r>
            <a:endParaRPr lang="hu-HU" dirty="0" smtClean="0"/>
          </a:p>
          <a:p>
            <a:pPr lvl="1"/>
            <a:r>
              <a:rPr lang="hu-HU" dirty="0" smtClean="0"/>
              <a:t>és </a:t>
            </a:r>
            <a:r>
              <a:rPr lang="hu-HU" dirty="0"/>
              <a:t>a teljesítmény-korlátokat. </a:t>
            </a:r>
          </a:p>
        </p:txBody>
      </p:sp>
    </p:spTree>
    <p:extLst>
      <p:ext uri="{BB962C8B-B14F-4D97-AF65-F5344CB8AC3E}">
        <p14:creationId xmlns:p14="http://schemas.microsoft.com/office/powerpoint/2010/main" val="6080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/>
              <a:t>A TIA/EIA szervezet két különböző mintát, bekötési sémát határozott meg: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T568A </a:t>
            </a:r>
            <a:r>
              <a:rPr lang="hu-HU" sz="2800" dirty="0"/>
              <a:t>és T568B. Mindegyik huzalozási rendszer meghatározza a kábelvégek csatlakozási pontjait, vagy azok sorrendjét. </a:t>
            </a:r>
          </a:p>
          <a:p>
            <a:r>
              <a:rPr lang="hu-HU" sz="2800" dirty="0"/>
              <a:t>A két séma hasonló, kivéve, hogy a négy érpárból kettő, fordítva van bekötve. 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Kábelezési szabványok – UTP kábelek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79"/>
            <a:ext cx="3888432" cy="26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5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5184576"/>
          </a:xfrm>
        </p:spPr>
        <p:txBody>
          <a:bodyPr>
            <a:normAutofit fontScale="92500" lnSpcReduction="20000"/>
          </a:bodyPr>
          <a:lstStyle/>
          <a:p>
            <a:r>
              <a:rPr lang="hu-HU" sz="2800" b="1" dirty="0" err="1"/>
              <a:t>Egyeneskötésű</a:t>
            </a:r>
            <a:r>
              <a:rPr lang="hu-HU" sz="2800" b="1" dirty="0"/>
              <a:t> </a:t>
            </a:r>
            <a:r>
              <a:rPr lang="hu-HU" sz="2800" b="1" dirty="0" smtClean="0"/>
              <a:t>kábelek:</a:t>
            </a:r>
            <a:br>
              <a:rPr lang="hu-HU" sz="2800" b="1" dirty="0" smtClean="0"/>
            </a:br>
            <a:r>
              <a:rPr lang="hu-HU" sz="2800" dirty="0"/>
              <a:t>A kábel mindkét végén azonos kötési sorrendet </a:t>
            </a:r>
            <a:r>
              <a:rPr lang="hu-HU" sz="2800" dirty="0" smtClean="0"/>
              <a:t>használ.</a:t>
            </a:r>
            <a:br>
              <a:rPr lang="hu-HU" sz="2800" dirty="0" smtClean="0"/>
            </a:br>
            <a:r>
              <a:rPr lang="hu-HU" sz="2800" dirty="0" err="1" smtClean="0"/>
              <a:t>Megj</a:t>
            </a:r>
            <a:r>
              <a:rPr lang="hu-HU" sz="2800" dirty="0" smtClean="0"/>
              <a:t>: </a:t>
            </a:r>
            <a:r>
              <a:rPr lang="hu-HU" sz="2800" dirty="0"/>
              <a:t>Azt, hogy melyik típusú </a:t>
            </a:r>
            <a:r>
              <a:rPr lang="hu-HU" sz="2800" dirty="0" err="1"/>
              <a:t>egyeneskötésű</a:t>
            </a:r>
            <a:r>
              <a:rPr lang="hu-HU" sz="2800" dirty="0"/>
              <a:t> kábelt (T568A vagy T568B) használják a hálózatban, a hálózat által használt kábelezési séma határozza meg. </a:t>
            </a:r>
            <a:endParaRPr lang="hu-HU" sz="2800" b="1" dirty="0" smtClean="0"/>
          </a:p>
          <a:p>
            <a:r>
              <a:rPr lang="hu-HU" b="1" dirty="0" smtClean="0"/>
              <a:t> </a:t>
            </a:r>
            <a:r>
              <a:rPr lang="hu-HU" sz="2800" b="1" dirty="0"/>
              <a:t>Keresztkötésű kábel </a:t>
            </a:r>
            <a:r>
              <a:rPr lang="hu-HU" sz="2800" b="1" dirty="0" smtClean="0"/>
              <a:t>:</a:t>
            </a:r>
            <a:br>
              <a:rPr lang="hu-HU" sz="2800" b="1" dirty="0" smtClean="0"/>
            </a:br>
            <a:r>
              <a:rPr lang="hu-HU" sz="2800" dirty="0"/>
              <a:t>Egy keresztkötésű kábel mindkét sémát használja. Ugyanazon kábel egyik végén T568A, a másikon T568B a használt séma. Ez azt jelenti, hogy az egyik végen található bekötési sorrend nem egyezik meg a másik vég bekötési sorrendjével.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dirty="0" err="1" smtClean="0"/>
              <a:t>Megj</a:t>
            </a:r>
            <a:r>
              <a:rPr lang="hu-HU" sz="2800" dirty="0" smtClean="0"/>
              <a:t>: </a:t>
            </a:r>
            <a:r>
              <a:rPr lang="hu-HU" sz="2800" dirty="0"/>
              <a:t>Mind az </a:t>
            </a:r>
            <a:r>
              <a:rPr lang="hu-HU" sz="2800" dirty="0" err="1"/>
              <a:t>egyeneskötésű</a:t>
            </a:r>
            <a:r>
              <a:rPr lang="hu-HU" sz="2800" dirty="0"/>
              <a:t>, mind a keresztkötésű kábelt más-más céllal használják a hálózatokban. Két eszköz összekötéséhez használandó kábel típusa függ attól, hogy az eszközök mely </a:t>
            </a:r>
            <a:r>
              <a:rPr lang="hu-HU" sz="2800" dirty="0" err="1"/>
              <a:t>érpárakat</a:t>
            </a:r>
            <a:r>
              <a:rPr lang="hu-HU" sz="2800" dirty="0"/>
              <a:t> használják adásra és vételre. </a:t>
            </a:r>
            <a:endParaRPr lang="hu-HU" sz="2800" dirty="0" smtClean="0"/>
          </a:p>
          <a:p>
            <a:pPr marL="0" indent="0">
              <a:buNone/>
            </a:pPr>
            <a:endParaRPr lang="hu-HU" sz="2800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Kábelezési szabványok – UTP kábelek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54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66018"/>
            <a:ext cx="8640960" cy="521531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Egy személyi számítógép RJ-45-ös csatlakozóján az 1-2 érintkezők felelnek a küldésért,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3-as és a 6-os a fogadásért. </a:t>
            </a:r>
            <a:endParaRPr lang="hu-HU" dirty="0" smtClean="0"/>
          </a:p>
          <a:p>
            <a:r>
              <a:rPr lang="hu-HU" dirty="0" smtClean="0"/>
              <a:t>Egy </a:t>
            </a:r>
            <a:r>
              <a:rPr lang="hu-HU" dirty="0"/>
              <a:t>kapcsoló hálózati csatlakozóján az 1-2-es érintkezők fogadnak, </a:t>
            </a:r>
            <a:r>
              <a:rPr lang="hu-HU" dirty="0" smtClean="0"/>
              <a:t>a </a:t>
            </a:r>
            <a:r>
              <a:rPr lang="hu-HU" dirty="0"/>
              <a:t>3-as és a 6-os érintkezők küldenek.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számítógépnél küldésre használt érintkezők, a kapcsoló esetén fogadásra használtak. Így </a:t>
            </a:r>
            <a:r>
              <a:rPr lang="hu-HU" dirty="0" err="1"/>
              <a:t>egyeneskötésű</a:t>
            </a:r>
            <a:r>
              <a:rPr lang="hu-HU" dirty="0"/>
              <a:t> kábelre van szükség.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>A kábel egyik végén, a számítógép 1-es érintkezőjére kötött vezeték (adó érintkező) össze van kötve a kapcsoló 1-es érintkezőjével (vevő érintkező). 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Kábelezési szabványok – UTP kábelek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87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0912" y="4581128"/>
            <a:ext cx="8229600" cy="1728192"/>
          </a:xfrm>
        </p:spPr>
        <p:txBody>
          <a:bodyPr>
            <a:normAutofit fontScale="90000"/>
          </a:bodyPr>
          <a:lstStyle/>
          <a:p>
            <a:pPr algn="l"/>
            <a:r>
              <a:rPr lang="hu-HU" sz="2800" dirty="0" smtClean="0"/>
              <a:t>HUB-PC</a:t>
            </a:r>
            <a:br>
              <a:rPr lang="hu-HU" sz="2800" dirty="0" smtClean="0"/>
            </a:br>
            <a:r>
              <a:rPr lang="hu-HU" sz="2800" dirty="0" smtClean="0"/>
              <a:t>PC- </a:t>
            </a:r>
            <a:r>
              <a:rPr lang="hu-HU" sz="2800" dirty="0" err="1" smtClean="0"/>
              <a:t>Switch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err="1" smtClean="0"/>
              <a:t>HUB-Router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err="1" smtClean="0"/>
              <a:t>Switch-Router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PATCH (Egyenes kötésű) KÁBELT ALKALMAZUNK: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" y="260648"/>
            <a:ext cx="9156323" cy="31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9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780"/>
            <a:ext cx="8424936" cy="64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7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4" y="188640"/>
            <a:ext cx="8665160" cy="625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6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751"/>
            <a:ext cx="8568952" cy="64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7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Számítógép hálózatok</a:t>
            </a:r>
            <a:br>
              <a:rPr lang="hu-HU" dirty="0" smtClean="0"/>
            </a:br>
            <a:r>
              <a:rPr lang="hu-HU" dirty="0" smtClean="0"/>
              <a:t>Alapfogalmak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69160"/>
          </a:xfrm>
        </p:spPr>
        <p:txBody>
          <a:bodyPr>
            <a:normAutofit/>
          </a:bodyPr>
          <a:lstStyle/>
          <a:p>
            <a:r>
              <a:rPr lang="hu-HU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Számítógép hálózat: </a:t>
            </a:r>
            <a:r>
              <a:rPr lang="hu-HU" altLang="hu-HU" sz="2100" dirty="0">
                <a:latin typeface="Arial" panose="020B0604020202020204" pitchFamily="34" charset="0"/>
                <a:cs typeface="Arial" panose="020B0604020202020204" pitchFamily="34" charset="0"/>
              </a:rPr>
              <a:t>több számítógépből álló rendszer, amelyben az egyes gépek kapcsolatban vannak egymással, de önállóan is képesek működni</a:t>
            </a:r>
            <a:r>
              <a:rPr lang="hu-HU" altLang="hu-H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altLang="hu-HU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0" indent="-53975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65000"/>
              <a:buNone/>
            </a:pPr>
            <a:r>
              <a:rPr lang="hu-HU" altLang="hu-HU" sz="2100" b="1" kern="0" dirty="0">
                <a:solidFill>
                  <a:srgbClr val="000000"/>
                </a:solidFill>
                <a:latin typeface="Arial"/>
              </a:rPr>
              <a:t>Cél: </a:t>
            </a:r>
            <a:r>
              <a:rPr lang="hu-HU" altLang="hu-HU" sz="2100" kern="0" dirty="0">
                <a:solidFill>
                  <a:srgbClr val="000000"/>
                </a:solidFill>
                <a:latin typeface="Arial"/>
              </a:rPr>
              <a:t>a megfelelő információ a megfelelő időben </a:t>
            </a:r>
            <a:r>
              <a:rPr lang="hu-HU" altLang="hu-HU" sz="2100" kern="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hu-HU" altLang="hu-HU" sz="2100" kern="0" dirty="0" smtClean="0">
                <a:solidFill>
                  <a:srgbClr val="000000"/>
                </a:solidFill>
                <a:latin typeface="Arial"/>
              </a:rPr>
            </a:br>
            <a:r>
              <a:rPr lang="hu-HU" altLang="hu-HU" sz="2100" kern="0" dirty="0" smtClean="0">
                <a:solidFill>
                  <a:srgbClr val="000000"/>
                </a:solidFill>
                <a:latin typeface="Arial"/>
              </a:rPr>
              <a:t>a </a:t>
            </a:r>
            <a:r>
              <a:rPr lang="hu-HU" altLang="hu-HU" sz="2100" kern="0" dirty="0">
                <a:solidFill>
                  <a:srgbClr val="000000"/>
                </a:solidFill>
                <a:latin typeface="Arial"/>
              </a:rPr>
              <a:t>megfelelő helyen </a:t>
            </a:r>
            <a:r>
              <a:rPr lang="hu-HU" altLang="hu-HU" sz="2100" kern="0" dirty="0" smtClean="0">
                <a:solidFill>
                  <a:srgbClr val="000000"/>
                </a:solidFill>
                <a:latin typeface="Arial"/>
              </a:rPr>
              <a:t>legyen</a:t>
            </a:r>
            <a:br>
              <a:rPr lang="hu-HU" altLang="hu-HU" sz="2100" kern="0" dirty="0" smtClean="0">
                <a:solidFill>
                  <a:srgbClr val="000000"/>
                </a:solidFill>
                <a:latin typeface="Arial"/>
              </a:rPr>
            </a:br>
            <a:endParaRPr lang="hu-HU" altLang="hu-HU" sz="2100" kern="0" dirty="0">
              <a:solidFill>
                <a:srgbClr val="000000"/>
              </a:solidFill>
              <a:latin typeface="Arial"/>
            </a:endParaRPr>
          </a:p>
          <a:p>
            <a:pPr marL="355600" lvl="0" indent="-355600" defTabSz="979488" eaLnBrk="0" fontAlgn="base" hangingPunct="0">
              <a:lnSpc>
                <a:spcPct val="111000"/>
              </a:lnSpc>
              <a:spcAft>
                <a:spcPct val="0"/>
              </a:spcAft>
              <a:buClr>
                <a:srgbClr val="5D7298"/>
              </a:buClr>
              <a:buSzPct val="65000"/>
              <a:buNone/>
            </a:pPr>
            <a:r>
              <a:rPr lang="hu-HU" altLang="hu-HU" sz="2100" b="1" kern="0" dirty="0">
                <a:solidFill>
                  <a:srgbClr val="000000"/>
                </a:solidFill>
                <a:latin typeface="Arial"/>
              </a:rPr>
              <a:t>Előny: </a:t>
            </a:r>
          </a:p>
          <a:p>
            <a:pPr marL="711200" lvl="1" indent="-22225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</a:pPr>
            <a:r>
              <a:rPr lang="hu-HU" altLang="hu-HU" sz="2100" kern="0" dirty="0">
                <a:solidFill>
                  <a:srgbClr val="000000"/>
                </a:solidFill>
                <a:latin typeface="Arial"/>
              </a:rPr>
              <a:t>Erőforrások közös használata</a:t>
            </a:r>
          </a:p>
          <a:p>
            <a:pPr marL="711200" lvl="1" indent="-22225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</a:pPr>
            <a:r>
              <a:rPr lang="hu-HU" altLang="hu-HU" sz="2100" kern="0" dirty="0">
                <a:solidFill>
                  <a:srgbClr val="000000"/>
                </a:solidFill>
                <a:latin typeface="Arial"/>
              </a:rPr>
              <a:t>Megbízhatóság</a:t>
            </a:r>
          </a:p>
          <a:p>
            <a:pPr marL="711200" lvl="1" indent="-22225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</a:pPr>
            <a:r>
              <a:rPr lang="hu-HU" altLang="hu-HU" sz="2100" kern="0" dirty="0">
                <a:solidFill>
                  <a:srgbClr val="000000"/>
                </a:solidFill>
                <a:latin typeface="Arial"/>
              </a:rPr>
              <a:t>Gazdaságosság</a:t>
            </a:r>
          </a:p>
          <a:p>
            <a:pPr marL="711200" lvl="1" indent="-222250" defTabSz="979488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5D7298"/>
              </a:buClr>
              <a:buSzPct val="50000"/>
              <a:buFont typeface="Wingdings" pitchFamily="2" charset="2"/>
              <a:buChar char=""/>
            </a:pPr>
            <a:r>
              <a:rPr lang="hu-HU" altLang="hu-HU" sz="2100" kern="0" dirty="0">
                <a:solidFill>
                  <a:srgbClr val="000000"/>
                </a:solidFill>
                <a:latin typeface="Arial"/>
              </a:rPr>
              <a:t>Centralizált </a:t>
            </a:r>
            <a:r>
              <a:rPr lang="hu-HU" altLang="hu-HU" sz="2100" kern="0" dirty="0" smtClean="0">
                <a:solidFill>
                  <a:srgbClr val="000000"/>
                </a:solidFill>
                <a:latin typeface="Arial"/>
              </a:rPr>
              <a:t>adminisztráció</a:t>
            </a:r>
            <a:endParaRPr lang="hu-HU" altLang="hu-HU" dirty="0"/>
          </a:p>
          <a:p>
            <a:endParaRPr lang="hu-HU" dirty="0"/>
          </a:p>
        </p:txBody>
      </p:sp>
      <p:pic>
        <p:nvPicPr>
          <p:cNvPr id="4" name="Picture 11" descr="világhál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61704"/>
            <a:ext cx="2411760" cy="449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210"/>
            <a:ext cx="8352928" cy="652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1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2" y="260648"/>
            <a:ext cx="8582479" cy="627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992888" cy="67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73" y="4581128"/>
            <a:ext cx="3686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1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3"/>
            <a:ext cx="9030866" cy="61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3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3" y="260648"/>
            <a:ext cx="8678145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5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8640960" cy="669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0" y="188640"/>
            <a:ext cx="8485875" cy="62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6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02"/>
            <a:ext cx="8712968" cy="67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13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1" y="260648"/>
            <a:ext cx="8951005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31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0" y="332656"/>
            <a:ext cx="8671821" cy="60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1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Hálózatok csoportosítása</a:t>
            </a:r>
            <a:br>
              <a:rPr lang="hu-HU" dirty="0" smtClean="0"/>
            </a:br>
            <a:r>
              <a:rPr lang="hu-HU" sz="3600" b="1" dirty="0" smtClean="0"/>
              <a:t>Hálózati szolgáltatás elérhetősége szerint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hu-HU" dirty="0" smtClean="0"/>
              <a:t>Egyenrangú hálózat: </a:t>
            </a:r>
            <a:r>
              <a:rPr lang="hu-HU" b="1" dirty="0" smtClean="0"/>
              <a:t>P2P, </a:t>
            </a:r>
            <a:r>
              <a:rPr lang="hu-HU" b="1" dirty="0" err="1" smtClean="0"/>
              <a:t>Peer-to-Peer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altLang="hu-HU" dirty="0"/>
              <a:t>A gépek között nincs kitüntetett szerver, nincs hierarchia. Mindegyik gép ügyfél és kiszolgáló szolgáltatásokat is elláthat.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9000"/>
            <a:ext cx="6336705" cy="33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52" y="2924944"/>
            <a:ext cx="3140075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2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altLang="hu-HU" dirty="0" smtClean="0"/>
              <a:t>OSI-modell – még többször visszatérünk rá</a:t>
            </a:r>
            <a:endParaRPr lang="en-GB" altLang="hu-HU" dirty="0" smtClean="0"/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790222" y="5110164"/>
            <a:ext cx="6965244" cy="4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GB" altLang="hu-HU"/>
          </a:p>
        </p:txBody>
      </p:sp>
      <p:pic>
        <p:nvPicPr>
          <p:cNvPr id="53252" name="Picture 17" descr="OSI_mod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664"/>
            <a:ext cx="4133145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22"/>
          <p:cNvSpPr txBox="1">
            <a:spLocks noChangeArrowheads="1"/>
          </p:cNvSpPr>
          <p:nvPr/>
        </p:nvSpPr>
        <p:spPr bwMode="auto">
          <a:xfrm>
            <a:off x="4340578" y="1109663"/>
            <a:ext cx="4089400" cy="109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/>
              <a:t>(Application layer) Szoftver alkalmazások közötti kommunikáció, hálózat és alkalmazások közötti igények értelmezése, HTTP, FTP, TELNET, SMTP.</a:t>
            </a:r>
            <a:endParaRPr lang="en-GB" altLang="hu-HU" sz="1600"/>
          </a:p>
        </p:txBody>
      </p:sp>
      <p:sp>
        <p:nvSpPr>
          <p:cNvPr id="53254" name="Line 23"/>
          <p:cNvSpPr>
            <a:spLocks noChangeShapeType="1"/>
          </p:cNvSpPr>
          <p:nvPr/>
        </p:nvSpPr>
        <p:spPr bwMode="auto">
          <a:xfrm flipH="1">
            <a:off x="3800123" y="1828800"/>
            <a:ext cx="5404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55" name="Text Box 24"/>
          <p:cNvSpPr txBox="1">
            <a:spLocks noChangeArrowheads="1"/>
          </p:cNvSpPr>
          <p:nvPr/>
        </p:nvSpPr>
        <p:spPr bwMode="auto">
          <a:xfrm>
            <a:off x="4340578" y="2228851"/>
            <a:ext cx="3781778" cy="8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/>
              <a:t>(Presentation layer) Egységes nyelvezet, pl. titkosítás, tömörítés, kódolás ASCI.</a:t>
            </a:r>
            <a:endParaRPr lang="en-GB" altLang="hu-HU" sz="1600"/>
          </a:p>
        </p:txBody>
      </p:sp>
      <p:sp>
        <p:nvSpPr>
          <p:cNvPr id="53256" name="Line 25"/>
          <p:cNvSpPr>
            <a:spLocks noChangeShapeType="1"/>
          </p:cNvSpPr>
          <p:nvPr/>
        </p:nvSpPr>
        <p:spPr bwMode="auto">
          <a:xfrm flipH="1">
            <a:off x="3800123" y="2549525"/>
            <a:ext cx="4628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57" name="Text Box 27"/>
          <p:cNvSpPr txBox="1">
            <a:spLocks noChangeArrowheads="1"/>
          </p:cNvSpPr>
          <p:nvPr/>
        </p:nvSpPr>
        <p:spPr bwMode="auto">
          <a:xfrm>
            <a:off x="4340578" y="3028951"/>
            <a:ext cx="3395133" cy="60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/>
              <a:t>(Session vagy Együttműködési layer)  dialógus menedzsment.</a:t>
            </a:r>
            <a:endParaRPr lang="en-GB" altLang="hu-HU" sz="1600"/>
          </a:p>
        </p:txBody>
      </p:sp>
      <p:sp>
        <p:nvSpPr>
          <p:cNvPr id="53258" name="Line 28"/>
          <p:cNvSpPr>
            <a:spLocks noChangeShapeType="1"/>
          </p:cNvSpPr>
          <p:nvPr/>
        </p:nvSpPr>
        <p:spPr bwMode="auto">
          <a:xfrm flipH="1">
            <a:off x="3800123" y="3268663"/>
            <a:ext cx="4642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59" name="Text Box 30"/>
          <p:cNvSpPr txBox="1">
            <a:spLocks noChangeArrowheads="1"/>
          </p:cNvSpPr>
          <p:nvPr/>
        </p:nvSpPr>
        <p:spPr bwMode="auto">
          <a:xfrm>
            <a:off x="4340578" y="3668713"/>
            <a:ext cx="3825631" cy="8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/>
              <a:t>(Transport layer) csomagokat képez és </a:t>
            </a:r>
          </a:p>
          <a:p>
            <a:r>
              <a:rPr lang="hu-HU" altLang="hu-HU" sz="1600"/>
              <a:t>„pont-pont kapcsolatot” teremt.</a:t>
            </a:r>
          </a:p>
          <a:p>
            <a:endParaRPr lang="en-GB" altLang="hu-HU" sz="1600"/>
          </a:p>
        </p:txBody>
      </p:sp>
      <p:sp>
        <p:nvSpPr>
          <p:cNvPr id="53260" name="Line 31"/>
          <p:cNvSpPr>
            <a:spLocks noChangeShapeType="1"/>
          </p:cNvSpPr>
          <p:nvPr/>
        </p:nvSpPr>
        <p:spPr bwMode="auto">
          <a:xfrm flipH="1">
            <a:off x="3800123" y="3908425"/>
            <a:ext cx="5404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61" name="Text Box 32"/>
          <p:cNvSpPr txBox="1">
            <a:spLocks noChangeArrowheads="1"/>
          </p:cNvSpPr>
          <p:nvPr/>
        </p:nvSpPr>
        <p:spPr bwMode="auto">
          <a:xfrm>
            <a:off x="4340578" y="4387851"/>
            <a:ext cx="4167012" cy="60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/>
              <a:t>(Network layer) A megfelelő útvonal információit biztosítja a csomagnak, IP</a:t>
            </a:r>
            <a:endParaRPr lang="en-GB" altLang="hu-HU" sz="1600"/>
          </a:p>
        </p:txBody>
      </p:sp>
      <p:sp>
        <p:nvSpPr>
          <p:cNvPr id="53262" name="Line 34"/>
          <p:cNvSpPr>
            <a:spLocks noChangeShapeType="1"/>
          </p:cNvSpPr>
          <p:nvPr/>
        </p:nvSpPr>
        <p:spPr bwMode="auto">
          <a:xfrm flipH="1">
            <a:off x="3800123" y="4629150"/>
            <a:ext cx="4642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63" name="Text Box 35"/>
          <p:cNvSpPr txBox="1">
            <a:spLocks noChangeArrowheads="1"/>
          </p:cNvSpPr>
          <p:nvPr/>
        </p:nvSpPr>
        <p:spPr bwMode="auto">
          <a:xfrm>
            <a:off x="4340578" y="5029201"/>
            <a:ext cx="3395133" cy="8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/>
              <a:t>(DATA-LINK Layer)Két hálózati elem közötti adat átvitel.( pl. Ethernet kom.)</a:t>
            </a:r>
            <a:endParaRPr lang="en-GB" altLang="hu-HU" sz="1600"/>
          </a:p>
        </p:txBody>
      </p:sp>
      <p:sp>
        <p:nvSpPr>
          <p:cNvPr id="53264" name="Line 36"/>
          <p:cNvSpPr>
            <a:spLocks noChangeShapeType="1"/>
          </p:cNvSpPr>
          <p:nvPr/>
        </p:nvSpPr>
        <p:spPr bwMode="auto">
          <a:xfrm flipH="1">
            <a:off x="3877734" y="5268913"/>
            <a:ext cx="4628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65" name="Text Box 37"/>
          <p:cNvSpPr txBox="1">
            <a:spLocks noChangeArrowheads="1"/>
          </p:cNvSpPr>
          <p:nvPr/>
        </p:nvSpPr>
        <p:spPr bwMode="auto">
          <a:xfrm>
            <a:off x="4340578" y="5829301"/>
            <a:ext cx="4165600" cy="60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/>
              <a:t>(Physical layer) csatorna megfelelő fizikai szabályok. (pl. feszültségszint, irány)</a:t>
            </a:r>
            <a:endParaRPr lang="en-GB" altLang="hu-HU" sz="1600"/>
          </a:p>
        </p:txBody>
      </p:sp>
      <p:sp>
        <p:nvSpPr>
          <p:cNvPr id="53266" name="Line 38"/>
          <p:cNvSpPr>
            <a:spLocks noChangeShapeType="1"/>
          </p:cNvSpPr>
          <p:nvPr/>
        </p:nvSpPr>
        <p:spPr bwMode="auto">
          <a:xfrm flipH="1">
            <a:off x="3877734" y="6069013"/>
            <a:ext cx="4628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267" name="AutoShape 40"/>
          <p:cNvSpPr>
            <a:spLocks/>
          </p:cNvSpPr>
          <p:nvPr/>
        </p:nvSpPr>
        <p:spPr bwMode="auto">
          <a:xfrm>
            <a:off x="7888111" y="3028950"/>
            <a:ext cx="77612" cy="1920875"/>
          </a:xfrm>
          <a:prstGeom prst="rightBrace">
            <a:avLst>
              <a:gd name="adj1" fmla="val 18333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53268" name="AutoShape 41"/>
          <p:cNvSpPr>
            <a:spLocks/>
          </p:cNvSpPr>
          <p:nvPr/>
        </p:nvSpPr>
        <p:spPr bwMode="auto">
          <a:xfrm>
            <a:off x="7888112" y="5029200"/>
            <a:ext cx="155222" cy="1119188"/>
          </a:xfrm>
          <a:prstGeom prst="rightBrace">
            <a:avLst>
              <a:gd name="adj1" fmla="val 5340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53269" name="Text Box 42"/>
          <p:cNvSpPr txBox="1">
            <a:spLocks noChangeArrowheads="1"/>
          </p:cNvSpPr>
          <p:nvPr/>
        </p:nvSpPr>
        <p:spPr bwMode="auto">
          <a:xfrm>
            <a:off x="7967134" y="3748089"/>
            <a:ext cx="1176867" cy="4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/>
              <a:t>TCP/IP</a:t>
            </a:r>
            <a:endParaRPr lang="en-GB" altLang="hu-HU"/>
          </a:p>
        </p:txBody>
      </p:sp>
      <p:sp>
        <p:nvSpPr>
          <p:cNvPr id="53270" name="Text Box 43"/>
          <p:cNvSpPr txBox="1">
            <a:spLocks noChangeArrowheads="1"/>
          </p:cNvSpPr>
          <p:nvPr/>
        </p:nvSpPr>
        <p:spPr bwMode="auto">
          <a:xfrm>
            <a:off x="8020756" y="5349875"/>
            <a:ext cx="1231588" cy="4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/>
              <a:t>Ethernet</a:t>
            </a:r>
            <a:endParaRPr lang="en-GB" altLang="hu-HU"/>
          </a:p>
        </p:txBody>
      </p:sp>
      <p:sp>
        <p:nvSpPr>
          <p:cNvPr id="53271" name="Text Box 44"/>
          <p:cNvSpPr txBox="1">
            <a:spLocks noChangeArrowheads="1"/>
          </p:cNvSpPr>
          <p:nvPr/>
        </p:nvSpPr>
        <p:spPr bwMode="auto">
          <a:xfrm>
            <a:off x="328789" y="6308725"/>
            <a:ext cx="4243211" cy="4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200">
                <a:solidFill>
                  <a:srgbClr val="2004C8"/>
                </a:solidFill>
              </a:rPr>
              <a:t>OSI-modell=</a:t>
            </a:r>
            <a:r>
              <a:rPr lang="de-DE" altLang="hu-HU" sz="1200" i="1">
                <a:solidFill>
                  <a:srgbClr val="2004C8"/>
                </a:solidFill>
              </a:rPr>
              <a:t>Open Systems Interconnection</a:t>
            </a:r>
            <a:r>
              <a:rPr lang="hu-HU" altLang="hu-HU" sz="1200" i="1">
                <a:solidFill>
                  <a:srgbClr val="2004C8"/>
                </a:solidFill>
              </a:rPr>
              <a:t> Reference Model</a:t>
            </a:r>
            <a:r>
              <a:rPr lang="de-DE" altLang="hu-HU" sz="1200">
                <a:solidFill>
                  <a:srgbClr val="2004C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2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ADATKAPCSOLATI RÉTEG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Adatátvitel</a:t>
            </a:r>
            <a:br>
              <a:rPr lang="hu-HU" dirty="0" smtClean="0"/>
            </a:br>
            <a:r>
              <a:rPr lang="hu-HU" dirty="0" smtClean="0"/>
              <a:t>Kommunikációs alapelvek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86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Kommunikációs szabályok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dirty="0"/>
              <a:t>Minden hálózat elsődleges célja hogy biztosítsa az </a:t>
            </a:r>
            <a:r>
              <a:rPr lang="hu-HU" dirty="0" smtClean="0"/>
              <a:t>információáramlást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Küldő – Csatorna – Célállomás</a:t>
            </a:r>
            <a:br>
              <a:rPr lang="hu-HU" dirty="0" smtClean="0"/>
            </a:br>
            <a:endParaRPr lang="hu-HU" dirty="0" smtClean="0"/>
          </a:p>
          <a:p>
            <a:r>
              <a:rPr lang="hu-HU" dirty="0" smtClean="0"/>
              <a:t>Sikeres emberi kommunikáció:</a:t>
            </a:r>
          </a:p>
          <a:p>
            <a:pPr lvl="1"/>
            <a:r>
              <a:rPr lang="hu-HU" dirty="0"/>
              <a:t>A küldő és a fogadó azonosítása </a:t>
            </a:r>
            <a:endParaRPr lang="hu-HU" dirty="0" smtClean="0"/>
          </a:p>
          <a:p>
            <a:pPr lvl="1"/>
            <a:r>
              <a:rPr lang="hu-HU" dirty="0" smtClean="0"/>
              <a:t>Megállapodás </a:t>
            </a:r>
            <a:r>
              <a:rPr lang="hu-HU" dirty="0"/>
              <a:t>szerinti közeg vagy csatorna (szemtől szembe, telefon, levél, fénykép) </a:t>
            </a:r>
            <a:endParaRPr lang="hu-HU" dirty="0" smtClean="0"/>
          </a:p>
          <a:p>
            <a:pPr lvl="1"/>
            <a:r>
              <a:rPr lang="hu-HU" dirty="0" smtClean="0"/>
              <a:t>Megfelelő </a:t>
            </a:r>
            <a:r>
              <a:rPr lang="hu-HU" dirty="0"/>
              <a:t>kommunikációs mód (beszélt, írásbeli, képekkel ellátott, interaktív, egyirányú) </a:t>
            </a:r>
            <a:endParaRPr lang="hu-HU" dirty="0" smtClean="0"/>
          </a:p>
          <a:p>
            <a:pPr lvl="1"/>
            <a:r>
              <a:rPr lang="hu-HU" dirty="0" smtClean="0"/>
              <a:t>Közös </a:t>
            </a:r>
            <a:r>
              <a:rPr lang="hu-HU" dirty="0"/>
              <a:t>nyelv </a:t>
            </a:r>
            <a:r>
              <a:rPr lang="hu-HU" dirty="0" smtClean="0"/>
              <a:t>(Nyelvtani </a:t>
            </a:r>
            <a:r>
              <a:rPr lang="hu-HU" dirty="0"/>
              <a:t>és mondattani </a:t>
            </a:r>
            <a:r>
              <a:rPr lang="hu-HU" dirty="0" smtClean="0"/>
              <a:t>struktúra)</a:t>
            </a:r>
          </a:p>
          <a:p>
            <a:pPr lvl="1"/>
            <a:r>
              <a:rPr lang="hu-HU" dirty="0" smtClean="0"/>
              <a:t> </a:t>
            </a:r>
            <a:r>
              <a:rPr lang="hu-HU" dirty="0"/>
              <a:t>A sebesség és a kézbesítés </a:t>
            </a:r>
            <a:r>
              <a:rPr lang="hu-HU" dirty="0" smtClean="0"/>
              <a:t>időzítése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82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Protokollok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Definiálják az üzenetküldés és szállítás részleteit:</a:t>
            </a:r>
            <a:endParaRPr lang="hu-HU" dirty="0"/>
          </a:p>
          <a:p>
            <a:r>
              <a:rPr lang="hu-HU" dirty="0"/>
              <a:t>Üzenetformátum </a:t>
            </a:r>
          </a:p>
          <a:p>
            <a:r>
              <a:rPr lang="hu-HU" dirty="0"/>
              <a:t>Üzenetméret </a:t>
            </a:r>
          </a:p>
          <a:p>
            <a:r>
              <a:rPr lang="hu-HU" dirty="0"/>
              <a:t>Időzítés </a:t>
            </a:r>
          </a:p>
          <a:p>
            <a:r>
              <a:rPr lang="hu-HU" dirty="0"/>
              <a:t>Beágyazás </a:t>
            </a:r>
          </a:p>
          <a:p>
            <a:r>
              <a:rPr lang="hu-HU" dirty="0"/>
              <a:t>Kódolás </a:t>
            </a:r>
          </a:p>
          <a:p>
            <a:r>
              <a:rPr lang="hu-HU" dirty="0"/>
              <a:t>Szabványos üzenetminta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8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kern="0" dirty="0">
                <a:solidFill>
                  <a:srgbClr val="000000"/>
                </a:solidFill>
                <a:latin typeface="Arial"/>
                <a:cs typeface="Arial"/>
              </a:rPr>
              <a:t>Az adatkapcsolati réteg </a:t>
            </a:r>
            <a:r>
              <a:rPr lang="hu-HU" b="1" kern="0" dirty="0" smtClean="0">
                <a:solidFill>
                  <a:srgbClr val="000000"/>
                </a:solidFill>
                <a:latin typeface="Arial"/>
                <a:cs typeface="Arial"/>
              </a:rPr>
              <a:t>feladata: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79512" y="1175935"/>
            <a:ext cx="8784976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09100"/>
              </a:buClr>
              <a:buSzPct val="100000"/>
              <a:defRPr/>
            </a:pPr>
            <a:r>
              <a:rPr lang="hu-HU" sz="2800" b="1" kern="0" dirty="0" smtClean="0">
                <a:solidFill>
                  <a:srgbClr val="000000"/>
                </a:solidFill>
                <a:latin typeface="Arial"/>
                <a:cs typeface="Arial"/>
              </a:rPr>
              <a:t>adatok </a:t>
            </a:r>
            <a:r>
              <a:rPr lang="hu-HU" sz="2800" b="1" kern="0" dirty="0">
                <a:solidFill>
                  <a:srgbClr val="000000"/>
                </a:solidFill>
                <a:latin typeface="Arial"/>
                <a:cs typeface="Arial"/>
              </a:rPr>
              <a:t>átvitele valamilyen soros adatkapcsolaton.</a:t>
            </a:r>
          </a:p>
          <a:p>
            <a:pPr marL="736600" lvl="1" indent="-2794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C09100"/>
              </a:buClr>
              <a:buSzPct val="100000"/>
              <a:buFont typeface="Arial" charset="0"/>
              <a:buChar char="■"/>
              <a:defRPr/>
            </a:pPr>
            <a:r>
              <a:rPr lang="hu-HU" sz="1600" b="1" kern="0" dirty="0">
                <a:solidFill>
                  <a:srgbClr val="000000"/>
                </a:solidFill>
                <a:latin typeface="Arial"/>
                <a:cs typeface="Arial"/>
              </a:rPr>
              <a:t>Az átviteli vonal lehet:</a:t>
            </a:r>
            <a:endParaRPr lang="hu-HU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vezetékes pont-pont fizikai áramkör (csavart érpár, koaxiális kábel, optikai szál),</a:t>
            </a: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vezeték nélküli kapcsolat (mikrohullám, stb.),</a:t>
            </a: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fizikai vagy logikai kapcsolat valamilyen kapcsolt hálózaton keresztül.</a:t>
            </a:r>
          </a:p>
          <a:p>
            <a:pPr marL="736600" lvl="1" indent="-2794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C09100"/>
              </a:buClr>
              <a:buSzPct val="100000"/>
              <a:buFont typeface="Arial" charset="0"/>
              <a:buChar char="■"/>
              <a:defRPr/>
            </a:pPr>
            <a:r>
              <a:rPr lang="hu-HU" sz="1600" b="1" kern="0" dirty="0">
                <a:solidFill>
                  <a:srgbClr val="000000"/>
                </a:solidFill>
                <a:latin typeface="Arial"/>
                <a:cs typeface="Arial"/>
              </a:rPr>
              <a:t>Az átviteli mód lehet:</a:t>
            </a:r>
            <a:endParaRPr lang="hu-HU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aszinkron,</a:t>
            </a: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szinkron.</a:t>
            </a:r>
          </a:p>
          <a:p>
            <a:pPr marL="736600" lvl="1" indent="-2794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C09100"/>
              </a:buClr>
              <a:buSzPct val="100000"/>
              <a:buFont typeface="Arial" charset="0"/>
              <a:buChar char="■"/>
              <a:defRPr/>
            </a:pPr>
            <a:r>
              <a:rPr lang="hu-HU" b="1" kern="0" dirty="0">
                <a:solidFill>
                  <a:srgbClr val="000000"/>
                </a:solidFill>
                <a:latin typeface="Arial"/>
                <a:cs typeface="Arial"/>
              </a:rPr>
              <a:t>Az átvitelt vezérlő protokoll lehet:</a:t>
            </a: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karakter-orientált,</a:t>
            </a: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bit-orientált.</a:t>
            </a:r>
          </a:p>
          <a:p>
            <a:pPr marL="736600" lvl="1" indent="-2794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C09100"/>
              </a:buClr>
              <a:buSzPct val="100000"/>
              <a:buFont typeface="Arial" charset="0"/>
              <a:buChar char="■"/>
              <a:defRPr/>
            </a:pPr>
            <a:r>
              <a:rPr lang="hu-HU" b="1" kern="0" dirty="0">
                <a:solidFill>
                  <a:srgbClr val="000000"/>
                </a:solidFill>
                <a:latin typeface="Arial"/>
                <a:cs typeface="Arial"/>
              </a:rPr>
              <a:t>A magasabb hálózati rétegek számára nyújtott szolgáltatás lehet:</a:t>
            </a:r>
            <a:endParaRPr lang="hu-HU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megbízhatatlan (</a:t>
            </a:r>
            <a:r>
              <a:rPr lang="hu-HU" sz="1600" kern="0" dirty="0" err="1">
                <a:solidFill>
                  <a:srgbClr val="000000"/>
                </a:solidFill>
                <a:latin typeface="Arial"/>
                <a:cs typeface="Arial"/>
              </a:rPr>
              <a:t>best-try</a:t>
            </a: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), kapcsolat nélküli,</a:t>
            </a:r>
          </a:p>
          <a:p>
            <a:pPr marL="1143000" lvl="2" indent="-228600"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C09100"/>
              </a:buClr>
              <a:buSzPct val="100000"/>
              <a:buFontTx/>
              <a:buChar char="•"/>
              <a:defRPr/>
            </a:pP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megbízható (</a:t>
            </a:r>
            <a:r>
              <a:rPr lang="hu-HU" sz="1600" kern="0" dirty="0" err="1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hu-HU" sz="1600" kern="0" dirty="0">
                <a:solidFill>
                  <a:srgbClr val="000000"/>
                </a:solidFill>
                <a:latin typeface="Arial"/>
                <a:cs typeface="Arial"/>
              </a:rPr>
              <a:t>), kapcsolat-orientált.</a:t>
            </a:r>
          </a:p>
        </p:txBody>
      </p:sp>
    </p:spTree>
    <p:extLst>
      <p:ext uri="{BB962C8B-B14F-4D97-AF65-F5344CB8AC3E}">
        <p14:creationId xmlns:p14="http://schemas.microsoft.com/office/powerpoint/2010/main" val="5724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0" y="188640"/>
            <a:ext cx="8963408" cy="4525963"/>
          </a:xfrm>
        </p:spPr>
        <p:txBody>
          <a:bodyPr>
            <a:normAutofit/>
          </a:bodyPr>
          <a:lstStyle/>
          <a:p>
            <a:r>
              <a:rPr lang="hu-HU" sz="2800" kern="0" dirty="0" smtClean="0">
                <a:solidFill>
                  <a:srgbClr val="000000"/>
                </a:solidFill>
                <a:latin typeface="Arial"/>
                <a:cs typeface="Arial"/>
              </a:rPr>
              <a:t>Vezetékes </a:t>
            </a:r>
            <a:r>
              <a:rPr lang="hu-HU" sz="2800" kern="0" dirty="0">
                <a:solidFill>
                  <a:srgbClr val="000000"/>
                </a:solidFill>
                <a:latin typeface="Arial"/>
                <a:cs typeface="Arial"/>
              </a:rPr>
              <a:t>pont-pont fizikai áramkör </a:t>
            </a:r>
            <a:r>
              <a:rPr lang="hu-HU" sz="2800" kern="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hu-HU" sz="2800" kern="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hu-HU" sz="2800" kern="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hu-HU" sz="2800" kern="0" dirty="0">
                <a:solidFill>
                  <a:srgbClr val="000000"/>
                </a:solidFill>
                <a:latin typeface="Arial"/>
                <a:cs typeface="Arial"/>
              </a:rPr>
              <a:t>csavart érpár, koaxiális kábel, optikai szál)</a:t>
            </a:r>
            <a:endParaRPr lang="hu-H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" y="1571737"/>
            <a:ext cx="8963408" cy="480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165" y="980728"/>
            <a:ext cx="927316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Adatkapcsolati réteg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8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808" y="20805"/>
            <a:ext cx="8229600" cy="1143000"/>
          </a:xfrm>
        </p:spPr>
        <p:txBody>
          <a:bodyPr/>
          <a:lstStyle/>
          <a:p>
            <a:pPr algn="l"/>
            <a:r>
              <a:rPr lang="hu-HU" dirty="0" smtClean="0"/>
              <a:t>Adatkapcsolati réteg</a:t>
            </a:r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395535" y="1412776"/>
            <a:ext cx="3529013" cy="4104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■"/>
              <a:defRPr/>
            </a:pPr>
            <a:r>
              <a:rPr lang="hu-HU" dirty="0" smtClean="0"/>
              <a:t>Keretezés</a:t>
            </a:r>
          </a:p>
          <a:p>
            <a:pPr lvl="1">
              <a:buFont typeface="Arial" panose="020B0604020202020204" pitchFamily="34" charset="0"/>
              <a:buChar char="■"/>
              <a:defRPr/>
            </a:pPr>
            <a:r>
              <a:rPr lang="hu-HU" dirty="0" smtClean="0"/>
              <a:t>Címzés</a:t>
            </a:r>
          </a:p>
          <a:p>
            <a:pPr lvl="1">
              <a:buFont typeface="Arial" panose="020B0604020202020204" pitchFamily="34" charset="0"/>
              <a:buChar char="■"/>
              <a:defRPr/>
            </a:pPr>
            <a:r>
              <a:rPr lang="hu-HU" dirty="0" smtClean="0"/>
              <a:t>Hibadetektálás</a:t>
            </a:r>
          </a:p>
          <a:p>
            <a:pPr lvl="1">
              <a:buFont typeface="Arial" panose="020B0604020202020204" pitchFamily="34" charset="0"/>
              <a:buChar char="■"/>
              <a:defRPr/>
            </a:pPr>
            <a:r>
              <a:rPr lang="hu-HU" dirty="0" smtClean="0"/>
              <a:t>Hibajavítás</a:t>
            </a:r>
          </a:p>
          <a:p>
            <a:pPr lvl="1">
              <a:buFont typeface="Arial" panose="020B0604020202020204" pitchFamily="34" charset="0"/>
              <a:buChar char="■"/>
              <a:defRPr/>
            </a:pPr>
            <a:r>
              <a:rPr lang="hu-HU" dirty="0" smtClean="0"/>
              <a:t>Forgalom vezérlés</a:t>
            </a:r>
          </a:p>
          <a:p>
            <a:pPr marL="6350" lvl="1" indent="0">
              <a:buNone/>
              <a:defRPr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KÉRDÉS:</a:t>
            </a:r>
          </a:p>
          <a:p>
            <a:pPr marL="6350" lvl="1" indent="0">
              <a:buNone/>
              <a:defRPr/>
            </a:pPr>
            <a:r>
              <a:rPr lang="hu-HU" dirty="0"/>
              <a:t>H</a:t>
            </a:r>
            <a:r>
              <a:rPr lang="hu-HU" dirty="0" smtClean="0"/>
              <a:t>ogyan </a:t>
            </a:r>
            <a:r>
              <a:rPr lang="hu-HU" dirty="0"/>
              <a:t>lehet megbízható, hatékony adategységek, ún. keretek átvitelére </a:t>
            </a:r>
            <a:r>
              <a:rPr lang="hu-HU" dirty="0" smtClean="0"/>
              <a:t>alkalmas </a:t>
            </a:r>
            <a:r>
              <a:rPr lang="hu-HU" dirty="0"/>
              <a:t>kommunikációt </a:t>
            </a:r>
            <a:r>
              <a:rPr lang="hu-HU" dirty="0" smtClean="0"/>
              <a:t>megvalósítani?</a:t>
            </a:r>
          </a:p>
          <a:p>
            <a:pPr lvl="1">
              <a:buFont typeface="Arial" panose="020B0604020202020204" pitchFamily="34" charset="0"/>
              <a:buChar char="■"/>
              <a:defRPr/>
            </a:pPr>
            <a:endParaRPr lang="hu-HU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3308" y="888355"/>
            <a:ext cx="4697164" cy="319310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3308" y="4221162"/>
            <a:ext cx="4697164" cy="25140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16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632"/>
            <a:ext cx="8534400" cy="536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55892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</a:t>
            </a:r>
            <a:r>
              <a:rPr lang="hu-HU" sz="2000" dirty="0"/>
              <a:t>kommunikációs áramkörök időnként hibáznak, ráadásul véges az adatátviteli sebességük, és nem nulla késleltetéssel továbbítják a biteket</a:t>
            </a:r>
            <a:r>
              <a:rPr lang="hu-HU" sz="2000" dirty="0" smtClean="0"/>
              <a:t>.</a:t>
            </a:r>
          </a:p>
          <a:p>
            <a:r>
              <a:rPr lang="hu-HU" sz="2000" dirty="0"/>
              <a:t>Az alkalmazott </a:t>
            </a:r>
            <a:r>
              <a:rPr lang="hu-HU" sz="2000" b="1" dirty="0"/>
              <a:t>kommunikációs protokolloknak </a:t>
            </a:r>
            <a:r>
              <a:rPr lang="hu-HU" sz="2000" dirty="0"/>
              <a:t>figyelembe kell venniük az összes ilyen tényezőt.</a:t>
            </a:r>
          </a:p>
        </p:txBody>
      </p:sp>
    </p:spTree>
    <p:extLst>
      <p:ext uri="{BB962C8B-B14F-4D97-AF65-F5344CB8AC3E}">
        <p14:creationId xmlns:p14="http://schemas.microsoft.com/office/powerpoint/2010/main" val="36506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KERETEZÉS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Az adatkapcsolati réteg a fizikai réteg szolgáltatásait használja fel, hogy biteket küldjön át a csatornán.</a:t>
            </a:r>
          </a:p>
          <a:p>
            <a:pPr marL="0" indent="0">
              <a:buNone/>
            </a:pPr>
            <a:r>
              <a:rPr lang="hu-HU" dirty="0"/>
              <a:t>A réteg számos feladat elvégzésére alkalmas, melyek közül néhány:</a:t>
            </a:r>
          </a:p>
          <a:p>
            <a:r>
              <a:rPr lang="hu-HU" dirty="0"/>
              <a:t>Jól definiált szolgáltatási interfész biztosítása a hálózati rétegnek.</a:t>
            </a:r>
          </a:p>
          <a:p>
            <a:r>
              <a:rPr lang="hu-HU" dirty="0"/>
              <a:t>Az átviteli hibák kezelése.</a:t>
            </a:r>
          </a:p>
          <a:p>
            <a:r>
              <a:rPr lang="hu-HU" dirty="0"/>
              <a:t>Az adatforgalom szabályozása, hogy a lassú vevőket ne árasszák el a gyors adók.</a:t>
            </a:r>
          </a:p>
          <a:p>
            <a:pPr marL="0" indent="0">
              <a:buNone/>
            </a:pPr>
            <a:r>
              <a:rPr lang="hu-HU" dirty="0"/>
              <a:t>A fenti célok eléréséhez az adatkapcsolati réteg a hálózati rétegtől kapott csomagokat</a:t>
            </a:r>
            <a:r>
              <a:rPr lang="hu-HU" b="1" dirty="0"/>
              <a:t>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keretekbe </a:t>
            </a:r>
            <a:r>
              <a:rPr lang="hu-HU" dirty="0"/>
              <a:t>(</a:t>
            </a:r>
            <a:r>
              <a:rPr lang="hu-HU" b="1" dirty="0" err="1"/>
              <a:t>frame</a:t>
            </a:r>
            <a:r>
              <a:rPr lang="hu-HU" dirty="0"/>
              <a:t>) ágyazza be az átvitel idejére.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77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27" y="3933057"/>
            <a:ext cx="3620173" cy="292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351309"/>
            <a:ext cx="8229600" cy="4525963"/>
          </a:xfrm>
        </p:spPr>
        <p:txBody>
          <a:bodyPr>
            <a:normAutofit/>
          </a:bodyPr>
          <a:lstStyle/>
          <a:p>
            <a:r>
              <a:rPr lang="hu-HU" b="1" dirty="0"/>
              <a:t>Szerver – Kliens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</a:t>
            </a:r>
            <a:r>
              <a:rPr lang="hu-HU" b="1" dirty="0"/>
              <a:t>szerver</a:t>
            </a:r>
            <a:r>
              <a:rPr lang="hu-HU" dirty="0"/>
              <a:t> funkciója a hálózaton lévő számítógépek kiszolgálása. </a:t>
            </a:r>
            <a:endParaRPr lang="hu-HU" dirty="0" smtClean="0"/>
          </a:p>
          <a:p>
            <a:pPr lvl="1"/>
            <a:r>
              <a:rPr lang="hu-HU" dirty="0" smtClean="0"/>
              <a:t> </a:t>
            </a:r>
            <a:r>
              <a:rPr lang="hu-HU" dirty="0"/>
              <a:t>az adatok központi </a:t>
            </a:r>
            <a:r>
              <a:rPr lang="hu-HU" dirty="0" smtClean="0"/>
              <a:t>tárolása </a:t>
            </a:r>
            <a:r>
              <a:rPr lang="hu-HU" dirty="0"/>
              <a:t>egyéni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vagy </a:t>
            </a:r>
            <a:r>
              <a:rPr lang="hu-HU" dirty="0"/>
              <a:t>közös felhasználás </a:t>
            </a:r>
            <a:r>
              <a:rPr lang="hu-HU" dirty="0" smtClean="0"/>
              <a:t>céljából,</a:t>
            </a:r>
          </a:p>
          <a:p>
            <a:pPr lvl="1"/>
            <a:r>
              <a:rPr lang="hu-HU" dirty="0" smtClean="0"/>
              <a:t>különféle </a:t>
            </a:r>
            <a:r>
              <a:rPr lang="hu-HU" dirty="0"/>
              <a:t>szolgáltatások nyújtását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hálózati felhasználók számára.</a:t>
            </a:r>
          </a:p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Hálózatok csoportosítása</a:t>
            </a:r>
            <a:br>
              <a:rPr lang="hu-HU" dirty="0" smtClean="0"/>
            </a:br>
            <a:r>
              <a:rPr lang="hu-HU" sz="3600" b="1" dirty="0" smtClean="0"/>
              <a:t>Hálózati szolgáltatás elérhetősége szerint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3880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dirty="0" smtClean="0"/>
              <a:t>KERETEZÉS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8651172" cy="28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0" y="3933056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Ahhoz, hogy az adatkapcsolati réteg szolgáltatást nyújthasson a hálózati rétegnek, a fizikai réteg szolgáltatását kell igénybe vennie. A fizikai réteg nem tesz mást, mint a kapott bitsorozatot megpróbálja továbbítani a célhoz. Ha a csatorna zajos </a:t>
            </a:r>
            <a:r>
              <a:rPr lang="hu-HU" dirty="0" smtClean="0"/>
              <a:t> a </a:t>
            </a:r>
            <a:r>
              <a:rPr lang="hu-HU" dirty="0"/>
              <a:t>fizikai réteg, hogy a hibák számát csökkentse, redundanciát ad a kimenő jelekhez, de az érkező bitsorozat hibamentességét a fizikai réteg nem garantálja.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vett bitek száma lehet kevesebb, azonos vagy több, mint az elküldötteké, és a bitek értéke is különbözhet az eredetitől. </a:t>
            </a:r>
            <a:endParaRPr lang="hu-HU" dirty="0" smtClean="0"/>
          </a:p>
          <a:p>
            <a:r>
              <a:rPr lang="hu-HU" sz="2400" dirty="0" smtClean="0"/>
              <a:t>Az </a:t>
            </a:r>
            <a:r>
              <a:rPr lang="hu-HU" sz="2400" b="1" dirty="0"/>
              <a:t>adatkapcsolati réteg feladata, hogy jelezze</a:t>
            </a:r>
            <a:r>
              <a:rPr lang="hu-HU" sz="2400" dirty="0"/>
              <a:t>, illetve – ha szükséges – </a:t>
            </a:r>
            <a:r>
              <a:rPr lang="hu-HU" sz="2400" b="1" dirty="0"/>
              <a:t>kijavítsa a hibákat</a:t>
            </a:r>
            <a:r>
              <a:rPr lang="hu-H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3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KERETEZÉS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S</a:t>
            </a:r>
            <a:r>
              <a:rPr lang="hu-HU" dirty="0" smtClean="0"/>
              <a:t>zokásos megoldás:</a:t>
            </a:r>
          </a:p>
          <a:p>
            <a:r>
              <a:rPr lang="hu-HU" dirty="0" smtClean="0"/>
              <a:t>az </a:t>
            </a:r>
            <a:r>
              <a:rPr lang="hu-HU" dirty="0"/>
              <a:t>adatkapcsolati réteg különálló keretekre tördeli a bitfolyamot, és a keretekhez ún. </a:t>
            </a:r>
            <a:r>
              <a:rPr lang="hu-HU" b="1" dirty="0"/>
              <a:t>ellenőrző összeget</a:t>
            </a:r>
            <a:r>
              <a:rPr lang="hu-HU" dirty="0"/>
              <a:t> számít</a:t>
            </a:r>
            <a:r>
              <a:rPr lang="hu-HU" dirty="0" smtClean="0"/>
              <a:t>.</a:t>
            </a:r>
          </a:p>
          <a:p>
            <a:r>
              <a:rPr lang="hu-HU" dirty="0"/>
              <a:t>Amikor a keret megérkezik a célhoz, az ellenőrző összeget újra kiszámolja az adatkapcsolati réteg. Ha ez különbözik attól, amit a keret </a:t>
            </a:r>
            <a:r>
              <a:rPr lang="hu-HU" dirty="0" smtClean="0"/>
              <a:t>tartalmaz, akkor</a:t>
            </a:r>
          </a:p>
          <a:p>
            <a:pPr lvl="1"/>
            <a:r>
              <a:rPr lang="hu-HU" dirty="0" smtClean="0"/>
              <a:t>Eldobja a rossz keretet</a:t>
            </a:r>
          </a:p>
          <a:p>
            <a:pPr lvl="1"/>
            <a:r>
              <a:rPr lang="hu-HU" dirty="0" smtClean="0"/>
              <a:t>Hibajelzést küld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29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KERETEZÉS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4896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/>
              <a:t>Bitfolyam </a:t>
            </a:r>
            <a:r>
              <a:rPr lang="hu-HU" dirty="0"/>
              <a:t>keretekre </a:t>
            </a:r>
            <a:r>
              <a:rPr lang="hu-HU" dirty="0" smtClean="0"/>
              <a:t>tördelésének szempontjai:</a:t>
            </a:r>
          </a:p>
          <a:p>
            <a:r>
              <a:rPr lang="hu-HU" dirty="0"/>
              <a:t>keretek kezdetének könnyű </a:t>
            </a:r>
            <a:r>
              <a:rPr lang="hu-HU" dirty="0" smtClean="0"/>
              <a:t>felismerése</a:t>
            </a:r>
          </a:p>
          <a:p>
            <a:r>
              <a:rPr lang="hu-HU" dirty="0" smtClean="0"/>
              <a:t>elenyésző </a:t>
            </a:r>
            <a:r>
              <a:rPr lang="hu-HU" dirty="0"/>
              <a:t>csatorna-sávszélesség </a:t>
            </a:r>
            <a:r>
              <a:rPr lang="hu-HU" dirty="0" smtClean="0"/>
              <a:t>használata</a:t>
            </a:r>
          </a:p>
          <a:p>
            <a:pPr marL="0" indent="0">
              <a:buNone/>
            </a:pPr>
            <a:r>
              <a:rPr lang="hu-HU" b="1" dirty="0" smtClean="0"/>
              <a:t>Módszerek:</a:t>
            </a:r>
          </a:p>
          <a:p>
            <a:r>
              <a:rPr lang="hu-HU" dirty="0"/>
              <a:t>Bájtszámlálás.</a:t>
            </a:r>
          </a:p>
          <a:p>
            <a:r>
              <a:rPr lang="hu-HU" dirty="0"/>
              <a:t>Kezdő- és végkarakterek használata bájtbeszúrással.</a:t>
            </a:r>
          </a:p>
          <a:p>
            <a:r>
              <a:rPr lang="hu-HU" dirty="0"/>
              <a:t>Kezdő- és végjelek használata bitbeszúrással.</a:t>
            </a:r>
          </a:p>
          <a:p>
            <a:r>
              <a:rPr lang="hu-HU" dirty="0"/>
              <a:t>Fizikai rétegbeli kódolás megsértése.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72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KERETEZÉS – Bájtszámlálás </a:t>
            </a:r>
            <a:r>
              <a:rPr lang="hu-HU" dirty="0" smtClean="0">
                <a:latin typeface="Sylfaen"/>
              </a:rPr>
              <a:t>Ø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/>
              <a:t>A </a:t>
            </a:r>
            <a:r>
              <a:rPr lang="hu-HU" sz="2800" dirty="0"/>
              <a:t>keretben levő bájtok számának megadására egy, a keret fejrészében levő </a:t>
            </a:r>
            <a:r>
              <a:rPr lang="hu-HU" sz="2800" b="1" dirty="0" err="1"/>
              <a:t>bájtszámmezőt</a:t>
            </a:r>
            <a:r>
              <a:rPr lang="hu-HU" sz="2800" dirty="0"/>
              <a:t> használ.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dirty="0" smtClean="0"/>
              <a:t>Amikor </a:t>
            </a:r>
            <a:r>
              <a:rPr lang="hu-HU" sz="2800" dirty="0"/>
              <a:t>a címzett állomás adatkapcsolati rétege megkapja a keretben levő bájtok számát, tudni fogja, hogy mennyi bájtnak kell érkeznie, és így azt is, hogy hol van a keret vége.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91427"/>
            <a:ext cx="5760640" cy="29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6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KERETEZÉS - </a:t>
            </a:r>
            <a:r>
              <a:rPr lang="hu-HU" dirty="0"/>
              <a:t>Kezdő- és végkarakterek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5400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2600" dirty="0"/>
              <a:t>Ez </a:t>
            </a:r>
            <a:r>
              <a:rPr lang="hu-HU" sz="2600" dirty="0" smtClean="0"/>
              <a:t>az eljárás </a:t>
            </a:r>
            <a:r>
              <a:rPr lang="hu-HU" sz="2600" dirty="0"/>
              <a:t>úgy kerüli meg a hibák utáni újraszinkronizálás problémáját, hogy minden keret elejét és végét egy-egy különleges bájttal </a:t>
            </a:r>
            <a:r>
              <a:rPr lang="hu-HU" sz="2600" b="1" dirty="0" smtClean="0"/>
              <a:t>(FLAG byte) </a:t>
            </a:r>
            <a:r>
              <a:rPr lang="hu-HU" sz="2600" dirty="0"/>
              <a:t>jelzi. Ha a vevő bármikor kiesik a szinkronból, akkor csak a jelzőbájtot kell megkeresnie ahhoz, hogy megtalálja az éppen futó keret végét</a:t>
            </a:r>
            <a:r>
              <a:rPr lang="hu-HU" sz="2600" dirty="0" smtClean="0"/>
              <a:t>.</a:t>
            </a:r>
          </a:p>
          <a:p>
            <a:pPr marL="0" indent="0">
              <a:buNone/>
            </a:pPr>
            <a:r>
              <a:rPr lang="hu-HU" sz="2800" dirty="0"/>
              <a:t>Ennél a módszernél </a:t>
            </a:r>
            <a:r>
              <a:rPr lang="hu-HU" sz="2800" b="1" dirty="0" smtClean="0"/>
              <a:t>gond</a:t>
            </a:r>
            <a:r>
              <a:rPr lang="hu-HU" sz="2800" dirty="0" smtClean="0"/>
              <a:t> </a:t>
            </a:r>
            <a:r>
              <a:rPr lang="hu-HU" sz="2800" dirty="0"/>
              <a:t>jelentkezik, amikor </a:t>
            </a:r>
            <a:r>
              <a:rPr lang="hu-HU" sz="2800" b="1" i="1" dirty="0"/>
              <a:t>bináris adatokat</a:t>
            </a:r>
            <a:r>
              <a:rPr lang="hu-HU" sz="2800" dirty="0"/>
              <a:t>, például </a:t>
            </a:r>
            <a:r>
              <a:rPr lang="hu-HU" sz="2800" b="1" dirty="0"/>
              <a:t>képeket vagy zenét kell átvinnünk</a:t>
            </a:r>
            <a:r>
              <a:rPr lang="hu-HU" sz="2800" dirty="0"/>
              <a:t>.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Könnyen </a:t>
            </a:r>
            <a:r>
              <a:rPr lang="hu-HU" sz="2800" dirty="0"/>
              <a:t>előfordulhat, hogy a jelzőbájt bitmintája megjelenik az adatok között is, ez pedig általában belezavar a keretezésbe.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b="1" dirty="0" smtClean="0"/>
              <a:t>Megoldás</a:t>
            </a:r>
            <a:r>
              <a:rPr lang="hu-HU" sz="2800" dirty="0" smtClean="0"/>
              <a:t> :</a:t>
            </a:r>
          </a:p>
          <a:p>
            <a:pPr marL="0" indent="0">
              <a:buNone/>
            </a:pPr>
            <a:r>
              <a:rPr lang="hu-HU" sz="2800" dirty="0" smtClean="0"/>
              <a:t>a </a:t>
            </a:r>
            <a:r>
              <a:rPr lang="hu-HU" sz="2800" dirty="0"/>
              <a:t>küldő fél adatkapcsolati rétege egy különleges </a:t>
            </a:r>
            <a:r>
              <a:rPr lang="hu-HU" sz="2800" i="1" dirty="0"/>
              <a:t>kivételbájtot</a:t>
            </a:r>
            <a:r>
              <a:rPr lang="hu-HU" sz="2800" dirty="0"/>
              <a:t> (</a:t>
            </a:r>
            <a:r>
              <a:rPr lang="hu-HU" sz="2800" i="1" dirty="0" err="1"/>
              <a:t>escape</a:t>
            </a:r>
            <a:r>
              <a:rPr lang="hu-HU" sz="2800" i="1" dirty="0"/>
              <a:t> byte, ESC</a:t>
            </a:r>
            <a:r>
              <a:rPr lang="hu-HU" sz="2800" dirty="0"/>
              <a:t>) helyez minden olyan jelzőbájt elé, amely „véletlenül” került az adatmezőbe, így minden jelzőbájt megkülönböztethető az </a:t>
            </a:r>
            <a:r>
              <a:rPr lang="hu-HU" sz="2800" dirty="0" smtClean="0"/>
              <a:t>adatoktól </a:t>
            </a:r>
            <a:r>
              <a:rPr lang="hu-HU" sz="2800" dirty="0"/>
              <a:t>az előtte álló kivételbájt (ESC) megléte, vagy hiánya alapján.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dirty="0" smtClean="0"/>
              <a:t>A </a:t>
            </a:r>
            <a:r>
              <a:rPr lang="hu-HU" sz="2800" dirty="0"/>
              <a:t>vevő oldal adatkapcsolati rétege eltávolítja ezt a kivétel bájtot, mielőtt az adatokat a hálózati rétegnek továbbítaná. Ezt a módszert </a:t>
            </a:r>
            <a:r>
              <a:rPr lang="hu-HU" sz="2800" b="1" dirty="0"/>
              <a:t>bájtbeszúrásnak </a:t>
            </a:r>
            <a:r>
              <a:rPr lang="hu-HU" sz="2800" dirty="0"/>
              <a:t>(</a:t>
            </a:r>
            <a:r>
              <a:rPr lang="hu-HU" sz="2800" b="1" dirty="0"/>
              <a:t>byte </a:t>
            </a:r>
            <a:r>
              <a:rPr lang="hu-HU" sz="2800" b="1" dirty="0" err="1"/>
              <a:t>stuffing</a:t>
            </a:r>
            <a:r>
              <a:rPr lang="hu-HU" sz="2800" dirty="0"/>
              <a:t>) nevezik. </a:t>
            </a:r>
            <a:endParaRPr lang="hu-HU" sz="2600" dirty="0" smtClean="0"/>
          </a:p>
          <a:p>
            <a:pPr marL="0" indent="0">
              <a:buNone/>
            </a:pPr>
            <a:endParaRPr lang="hu-HU" sz="2600" dirty="0" smtClean="0"/>
          </a:p>
        </p:txBody>
      </p:sp>
    </p:spTree>
    <p:extLst>
      <p:ext uri="{BB962C8B-B14F-4D97-AF65-F5344CB8AC3E}">
        <p14:creationId xmlns:p14="http://schemas.microsoft.com/office/powerpoint/2010/main" val="30878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marL="514350" indent="-514350">
              <a:buAutoNum type="alphaLcParenBoth"/>
            </a:pPr>
            <a:r>
              <a:rPr lang="hu-HU" b="1" dirty="0"/>
              <a:t>Egy jelzőbájtokkal határolt keret. </a:t>
            </a:r>
          </a:p>
          <a:p>
            <a:pPr marL="514350" indent="-514350">
              <a:buAutoNum type="alphaLcParenBoth"/>
            </a:pPr>
            <a:r>
              <a:rPr lang="hu-HU" b="1" dirty="0"/>
              <a:t>(b) Négy bájtsorozat bájtbeszúrás előtt és után:</a:t>
            </a:r>
            <a:endParaRPr lang="hu-HU" dirty="0"/>
          </a:p>
          <a:p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54" y="2348880"/>
            <a:ext cx="6402974" cy="406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KERETEZÉS - </a:t>
            </a:r>
            <a:r>
              <a:rPr lang="hu-HU" dirty="0"/>
              <a:t>Kezdő- és végkarakterek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39193" y="6381328"/>
            <a:ext cx="598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PPP-protokoll </a:t>
            </a:r>
            <a:r>
              <a:rPr lang="hu-HU" dirty="0"/>
              <a:t>(</a:t>
            </a:r>
            <a:r>
              <a:rPr lang="hu-HU" b="1" dirty="0" err="1"/>
              <a:t>Point-to-Point</a:t>
            </a:r>
            <a:r>
              <a:rPr lang="hu-HU" b="1" dirty="0"/>
              <a:t> </a:t>
            </a:r>
            <a:r>
              <a:rPr lang="hu-HU" b="1" dirty="0" err="1"/>
              <a:t>Protocol</a:t>
            </a:r>
            <a:r>
              <a:rPr lang="hu-HU" b="1" dirty="0"/>
              <a:t> – kétpontos protokoll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97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KERETEZÉS - bitbeszúrással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166018"/>
            <a:ext cx="8856984" cy="52153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400" dirty="0"/>
              <a:t>Ez az új módszer lehetővé teszi, hogy </a:t>
            </a:r>
            <a:r>
              <a:rPr lang="hu-HU" sz="2400" b="1" i="1" dirty="0"/>
              <a:t>tetszőleges számú bit legyen egy keretben</a:t>
            </a:r>
            <a:r>
              <a:rPr lang="hu-HU" sz="2400" dirty="0"/>
              <a:t>, és az alkalmazott karakterkódok is tetszőleges számú bitet tartalmazzanak. A módszert </a:t>
            </a:r>
            <a:r>
              <a:rPr lang="hu-HU" sz="2400" dirty="0" smtClean="0"/>
              <a:t>a</a:t>
            </a:r>
            <a:r>
              <a:rPr lang="hu-HU" sz="2400" b="1" dirty="0" smtClean="0"/>
              <a:t> </a:t>
            </a:r>
            <a:r>
              <a:rPr lang="hu-HU" sz="2400" dirty="0"/>
              <a:t>(</a:t>
            </a:r>
            <a:r>
              <a:rPr lang="hu-HU" sz="2400" b="1" dirty="0" err="1"/>
              <a:t>Highlevel</a:t>
            </a:r>
            <a:r>
              <a:rPr lang="hu-HU" sz="2400" b="1" dirty="0"/>
              <a:t> Data Link </a:t>
            </a:r>
            <a:r>
              <a:rPr lang="hu-HU" sz="2400" b="1" dirty="0" err="1"/>
              <a:t>Control</a:t>
            </a:r>
            <a:r>
              <a:rPr lang="hu-HU" sz="2400" b="1" dirty="0"/>
              <a:t> – magas szintű adatkapcsolati vezérlés</a:t>
            </a:r>
            <a:r>
              <a:rPr lang="hu-HU" sz="2400" dirty="0"/>
              <a:t>) protokollhoz fejlesztették ki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r>
              <a:rPr lang="hu-HU" sz="2400" dirty="0" smtClean="0"/>
              <a:t>Működése:</a:t>
            </a:r>
          </a:p>
          <a:p>
            <a:r>
              <a:rPr lang="hu-HU" sz="2400" dirty="0" smtClean="0"/>
              <a:t>Minden </a:t>
            </a:r>
            <a:r>
              <a:rPr lang="hu-HU" sz="2400" dirty="0"/>
              <a:t>keret egy speciális, </a:t>
            </a:r>
            <a:r>
              <a:rPr lang="hu-HU" sz="2400" b="1" dirty="0"/>
              <a:t>jelző-</a:t>
            </a:r>
            <a:r>
              <a:rPr lang="hu-HU" sz="2400" dirty="0"/>
              <a:t> (</a:t>
            </a:r>
            <a:r>
              <a:rPr lang="hu-HU" sz="2400" b="1" dirty="0" err="1"/>
              <a:t>flag</a:t>
            </a:r>
            <a:r>
              <a:rPr lang="hu-HU" sz="2400" dirty="0"/>
              <a:t>) </a:t>
            </a:r>
            <a:r>
              <a:rPr lang="hu-HU" sz="2400" b="1" dirty="0"/>
              <a:t>bájtnak</a:t>
            </a:r>
            <a:r>
              <a:rPr lang="hu-HU" sz="2400" dirty="0"/>
              <a:t> nevezett bitmintával kezdődik. Ez a 01111110 (hexadecimálisan 0x7E). </a:t>
            </a:r>
            <a:endParaRPr lang="hu-HU" sz="2400" dirty="0" smtClean="0"/>
          </a:p>
          <a:p>
            <a:r>
              <a:rPr lang="hu-HU" sz="2400" dirty="0" smtClean="0"/>
              <a:t>Amikor </a:t>
            </a:r>
            <a:r>
              <a:rPr lang="hu-HU" sz="2400" dirty="0"/>
              <a:t>az </a:t>
            </a:r>
            <a:r>
              <a:rPr lang="hu-HU" sz="2400" b="1" i="1" dirty="0"/>
              <a:t>adó</a:t>
            </a:r>
            <a:r>
              <a:rPr lang="hu-HU" sz="2400" dirty="0"/>
              <a:t> adatkapcsolati rétege öt egymást követő 1-es bitet talál az adatok között, automatikusan beszúr egy 0-t a kimenő bitfolyamba. Ez a </a:t>
            </a:r>
            <a:r>
              <a:rPr lang="hu-HU" sz="2400" b="1" dirty="0"/>
              <a:t>bitbeszúrás </a:t>
            </a:r>
            <a:r>
              <a:rPr lang="hu-HU" sz="2400" dirty="0"/>
              <a:t>(</a:t>
            </a:r>
            <a:r>
              <a:rPr lang="hu-HU" sz="2400" b="1" dirty="0"/>
              <a:t>bit </a:t>
            </a:r>
            <a:r>
              <a:rPr lang="hu-HU" sz="2400" b="1" dirty="0" err="1"/>
              <a:t>stuffing</a:t>
            </a:r>
            <a:r>
              <a:rPr lang="hu-HU" sz="2400" dirty="0"/>
              <a:t>) </a:t>
            </a:r>
            <a:r>
              <a:rPr lang="hu-HU" sz="2200" dirty="0" smtClean="0"/>
              <a:t>(analóg </a:t>
            </a:r>
            <a:r>
              <a:rPr lang="hu-HU" sz="2200" dirty="0"/>
              <a:t>a bájtbeszúrással, amelyben egy </a:t>
            </a:r>
            <a:r>
              <a:rPr lang="hu-HU" sz="2200" dirty="0" err="1"/>
              <a:t>ESC-t</a:t>
            </a:r>
            <a:r>
              <a:rPr lang="hu-HU" sz="2200" dirty="0"/>
              <a:t> szúrtunk be a kimenő bájtfolyamba az adatok között levő jelzőbájt </a:t>
            </a:r>
            <a:r>
              <a:rPr lang="hu-HU" sz="2200" dirty="0" smtClean="0"/>
              <a:t>elé.</a:t>
            </a:r>
            <a:r>
              <a:rPr lang="hu-HU" sz="2400" dirty="0" smtClean="0"/>
              <a:t>)</a:t>
            </a:r>
          </a:p>
          <a:p>
            <a:r>
              <a:rPr lang="hu-HU" sz="2400" dirty="0"/>
              <a:t>Amikor a </a:t>
            </a:r>
            <a:r>
              <a:rPr lang="hu-HU" sz="2400" b="1" i="1" dirty="0"/>
              <a:t>vevő</a:t>
            </a:r>
            <a:r>
              <a:rPr lang="hu-HU" sz="2400" dirty="0"/>
              <a:t> öt egymást követő 1-es bitet talál, melyet egy 0-s követ, automatikusan törli a 0-s bitet.</a:t>
            </a:r>
            <a:endParaRPr lang="hu-HU" sz="2400" dirty="0" smtClean="0"/>
          </a:p>
          <a:p>
            <a:r>
              <a:rPr lang="hu-HU" sz="2400" dirty="0" smtClean="0"/>
              <a:t>Mivel </a:t>
            </a:r>
            <a:r>
              <a:rPr lang="hu-HU" sz="2400" dirty="0"/>
              <a:t>a módszer a legkevesebb átmenettel jár, ezért a fizikai réteg könnyebben szinkronban marad.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Éppen </a:t>
            </a:r>
            <a:r>
              <a:rPr lang="hu-HU" sz="2400" dirty="0"/>
              <a:t>ezért alkalmazzák e módszert az USB- (</a:t>
            </a:r>
            <a:r>
              <a:rPr lang="hu-HU" sz="2400" dirty="0" err="1"/>
              <a:t>Universal</a:t>
            </a:r>
            <a:r>
              <a:rPr lang="hu-HU" sz="2400" dirty="0"/>
              <a:t> </a:t>
            </a:r>
            <a:r>
              <a:rPr lang="hu-HU" sz="2400" dirty="0" err="1"/>
              <a:t>Serial</a:t>
            </a:r>
            <a:r>
              <a:rPr lang="hu-HU" sz="2400" dirty="0"/>
              <a:t> </a:t>
            </a:r>
            <a:r>
              <a:rPr lang="hu-HU" sz="2400" dirty="0" err="1"/>
              <a:t>Bus</a:t>
            </a:r>
            <a:r>
              <a:rPr lang="hu-HU" sz="2400" dirty="0"/>
              <a:t> – univerzális soros sin) szabványban.</a:t>
            </a:r>
          </a:p>
        </p:txBody>
      </p:sp>
    </p:spTree>
    <p:extLst>
      <p:ext uri="{BB962C8B-B14F-4D97-AF65-F5344CB8AC3E}">
        <p14:creationId xmlns:p14="http://schemas.microsoft.com/office/powerpoint/2010/main" val="2144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smtClean="0"/>
              <a:t>Bitbeszúrás:</a:t>
            </a:r>
          </a:p>
          <a:p>
            <a:pPr marL="0" indent="0">
              <a:buNone/>
            </a:pPr>
            <a:r>
              <a:rPr lang="hu-HU" sz="2400" b="1" dirty="0" smtClean="0"/>
              <a:t>(</a:t>
            </a:r>
            <a:r>
              <a:rPr lang="hu-HU" sz="2400" b="1" dirty="0"/>
              <a:t>a) Az eredeti adat. (b) Az átviteli vonalon megjelenő adat. </a:t>
            </a:r>
            <a:endParaRPr lang="hu-HU" sz="2400" b="1" dirty="0" smtClean="0"/>
          </a:p>
          <a:p>
            <a:pPr marL="0" indent="0">
              <a:buNone/>
            </a:pPr>
            <a:r>
              <a:rPr lang="hu-HU" sz="2400" b="1" dirty="0" smtClean="0"/>
              <a:t>(</a:t>
            </a:r>
            <a:r>
              <a:rPr lang="hu-HU" sz="2400" b="1" dirty="0"/>
              <a:t>c) A vevő memóriájában megjelenő, a beszúrt bitek törlése utáni adat</a:t>
            </a:r>
            <a:endParaRPr lang="hu-HU" sz="2400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KERETEZÉS - bitbeszúrással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14" y="2436735"/>
            <a:ext cx="5287806" cy="213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51922" y="5085184"/>
            <a:ext cx="8884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Megjegyzés:</a:t>
            </a:r>
          </a:p>
          <a:p>
            <a:r>
              <a:rPr lang="hu-HU" dirty="0" smtClean="0"/>
              <a:t>A </a:t>
            </a:r>
            <a:r>
              <a:rPr lang="hu-HU" dirty="0"/>
              <a:t>bitbeszúrásos módszer segítségével </a:t>
            </a:r>
            <a:r>
              <a:rPr lang="hu-HU" b="1" dirty="0"/>
              <a:t>egyértelműen felismerhetők a kerethatárok</a:t>
            </a:r>
            <a:r>
              <a:rPr lang="hu-HU" dirty="0"/>
              <a:t>: ha a vevő szem elől téveszti a határokat, semmi mást nem kell tennie, mint a bemeneti bitfolyamban a jelző mintát keresnie, hiszen a minta csak kerethatárokon fordulhat elő, az adatok között sohasem.</a:t>
            </a:r>
          </a:p>
        </p:txBody>
      </p:sp>
    </p:spTree>
    <p:extLst>
      <p:ext uri="{BB962C8B-B14F-4D97-AF65-F5344CB8AC3E}">
        <p14:creationId xmlns:p14="http://schemas.microsoft.com/office/powerpoint/2010/main" val="26351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KERETEZÉS – fizikai rétegbeli kódolás megsértésével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8245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sz="2400" dirty="0" smtClean="0"/>
              <a:t>A </a:t>
            </a:r>
            <a:r>
              <a:rPr lang="hu-HU" sz="2400" dirty="0"/>
              <a:t>lehetséges 32 jelből 16-ot nem használnak, így ezek közül néhány fenntartott jel felhasználható a keret elejének és végének jelzésére.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Gyakorlatilag </a:t>
            </a:r>
            <a:r>
              <a:rPr lang="hu-HU" sz="2400" dirty="0"/>
              <a:t>tehát „kódsértést” </a:t>
            </a:r>
            <a:r>
              <a:rPr lang="hu-HU" sz="2400" dirty="0" smtClean="0"/>
              <a:t>használnak keretezésre</a:t>
            </a:r>
          </a:p>
          <a:p>
            <a:pPr marL="0" indent="0">
              <a:buNone/>
            </a:pPr>
            <a:r>
              <a:rPr lang="hu-HU" sz="2400" dirty="0" smtClean="0"/>
              <a:t>Mivel </a:t>
            </a:r>
            <a:r>
              <a:rPr lang="hu-HU" sz="2400" dirty="0"/>
              <a:t>ezek a jelek nem használatosak kódolás esetén, </a:t>
            </a:r>
            <a:r>
              <a:rPr lang="hu-HU" sz="2400" b="1" i="1" dirty="0"/>
              <a:t>könnyű</a:t>
            </a:r>
            <a:r>
              <a:rPr lang="hu-HU" sz="2400" dirty="0"/>
              <a:t> őket </a:t>
            </a:r>
            <a:r>
              <a:rPr lang="hu-HU" sz="2400" b="1" i="1" dirty="0"/>
              <a:t>megtalálni</a:t>
            </a:r>
            <a:r>
              <a:rPr lang="hu-HU" sz="2400" dirty="0"/>
              <a:t>, és </a:t>
            </a:r>
            <a:r>
              <a:rPr lang="hu-HU" sz="2400" b="1" i="1" dirty="0"/>
              <a:t>nincs szükség az adatmező módosítására, bájtok vagy bitek beszúrására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b="1" i="1" dirty="0" smtClean="0"/>
              <a:t>Megjegyzés – ETHERNET SZABVÁNYHOZ</a:t>
            </a:r>
            <a:r>
              <a:rPr lang="hu-HU" sz="2400" dirty="0" smtClean="0"/>
              <a:t>:</a:t>
            </a:r>
          </a:p>
          <a:p>
            <a:pPr marL="0" indent="0">
              <a:buNone/>
            </a:pPr>
            <a:r>
              <a:rPr lang="hu-HU" sz="2400" dirty="0" smtClean="0"/>
              <a:t>Sok </a:t>
            </a:r>
            <a:r>
              <a:rPr lang="hu-HU" sz="2400" dirty="0"/>
              <a:t>adatkapcsolati protokoll a nagyobb biztonság érdekében a fenti módszerek valamely kombinációját alkalmazza.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Pl. az </a:t>
            </a:r>
            <a:r>
              <a:rPr lang="hu-HU" sz="2400" dirty="0"/>
              <a:t>Ethernet és a 802.11 protokollokban, ahol a keret egy jól definiált </a:t>
            </a:r>
            <a:r>
              <a:rPr lang="hu-HU" sz="2400" b="1" dirty="0"/>
              <a:t>előtaggal </a:t>
            </a:r>
            <a:r>
              <a:rPr lang="hu-HU" sz="2400" dirty="0"/>
              <a:t>(</a:t>
            </a:r>
            <a:r>
              <a:rPr lang="hu-HU" sz="2400" b="1" dirty="0" err="1"/>
              <a:t>preamble</a:t>
            </a:r>
            <a:r>
              <a:rPr lang="hu-HU" sz="2400" dirty="0"/>
              <a:t>) kezdődik.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Az </a:t>
            </a:r>
            <a:r>
              <a:rPr lang="hu-HU" sz="2400" dirty="0"/>
              <a:t>előtag megfelelően hosszú is lehet (802.11 esetén 72 bit), hogy segítse a vevőt felkészülni az adatok fogadására.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Az </a:t>
            </a:r>
            <a:r>
              <a:rPr lang="hu-HU" sz="2400" dirty="0"/>
              <a:t>előtagot egy hosszkód- (azaz bájtszám-) mező követi a fejlécben, melyet a keret végének meghatározására használnak.</a:t>
            </a:r>
          </a:p>
        </p:txBody>
      </p:sp>
    </p:spTree>
    <p:extLst>
      <p:ext uri="{BB962C8B-B14F-4D97-AF65-F5344CB8AC3E}">
        <p14:creationId xmlns:p14="http://schemas.microsoft.com/office/powerpoint/2010/main" val="22300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Hibakeresés indokai</a:t>
            </a:r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323528" y="18448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 smtClean="0"/>
              <a:t>Az adatkapcsolati réteget különféle szolgáltatásokat végez a hálózati réteg felé. A ténylegesen megvalósított szolgáltatások rendszerről rendszerre változhatnak.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 smtClean="0"/>
              <a:t>Három  általánosan megvalósított lehetőség:</a:t>
            </a:r>
          </a:p>
          <a:p>
            <a:r>
              <a:rPr lang="hu-HU" sz="2400" dirty="0" smtClean="0"/>
              <a:t>Nyugtázatlan összeköttetés nélküli szolgáltatás.</a:t>
            </a:r>
          </a:p>
          <a:p>
            <a:r>
              <a:rPr lang="hu-HU" sz="2400" dirty="0" smtClean="0"/>
              <a:t>Nyugtázott összeköttetés nélküli szolgáltatás.</a:t>
            </a:r>
          </a:p>
          <a:p>
            <a:r>
              <a:rPr lang="hu-HU" sz="2400" dirty="0" smtClean="0"/>
              <a:t>Nyugtázott összeköttetés-alapú szolgáltatás.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293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/>
          <a:lstStyle/>
          <a:p>
            <a:r>
              <a:rPr lang="hu-HU" dirty="0" smtClean="0"/>
              <a:t>PAN</a:t>
            </a:r>
            <a:br>
              <a:rPr lang="hu-HU" dirty="0" smtClean="0"/>
            </a:br>
            <a:r>
              <a:rPr lang="hu-HU" dirty="0" smtClean="0"/>
              <a:t>(BAN)</a:t>
            </a:r>
          </a:p>
          <a:p>
            <a:r>
              <a:rPr lang="hu-HU" dirty="0" smtClean="0"/>
              <a:t>LAN</a:t>
            </a:r>
          </a:p>
          <a:p>
            <a:r>
              <a:rPr lang="hu-HU" dirty="0" smtClean="0"/>
              <a:t>MAN</a:t>
            </a:r>
          </a:p>
          <a:p>
            <a:r>
              <a:rPr lang="hu-HU" dirty="0" smtClean="0"/>
              <a:t>WAN</a:t>
            </a:r>
          </a:p>
          <a:p>
            <a:r>
              <a:rPr lang="hu-HU" dirty="0" smtClean="0"/>
              <a:t>GAN</a:t>
            </a:r>
            <a:endParaRPr lang="hu-HU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Hálózatok </a:t>
            </a:r>
            <a:r>
              <a:rPr lang="hu-HU" dirty="0"/>
              <a:t>csoportosítása</a:t>
            </a:r>
            <a:br>
              <a:rPr lang="hu-HU" dirty="0"/>
            </a:br>
            <a:r>
              <a:rPr lang="hu-HU" sz="4000" b="1" dirty="0" smtClean="0"/>
              <a:t>Földrajzi kiterjedés szerint</a:t>
            </a:r>
            <a:endParaRPr lang="hu-H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64260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5877272"/>
            <a:ext cx="7792156" cy="7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 anchor="ctr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 u="sng" dirty="0" smtClean="0"/>
              <a:t>Kommunikáció iránya szerint: </a:t>
            </a:r>
            <a:endParaRPr lang="hu-HU" altLang="hu-HU" b="1" u="sng" dirty="0"/>
          </a:p>
          <a:p>
            <a:r>
              <a:rPr lang="hu-HU" altLang="hu-HU" dirty="0" err="1"/>
              <a:t>Simplex</a:t>
            </a:r>
            <a:r>
              <a:rPr lang="hu-HU" altLang="hu-HU" dirty="0"/>
              <a:t> (TV), fél-duplex (CB rádió), </a:t>
            </a:r>
            <a:r>
              <a:rPr lang="hu-HU" altLang="hu-HU" dirty="0" err="1"/>
              <a:t>full</a:t>
            </a:r>
            <a:r>
              <a:rPr lang="hu-HU" altLang="hu-HU" dirty="0"/>
              <a:t> duplex (beszélgetés).</a:t>
            </a:r>
          </a:p>
        </p:txBody>
      </p:sp>
    </p:spTree>
    <p:extLst>
      <p:ext uri="{BB962C8B-B14F-4D97-AF65-F5344CB8AC3E}">
        <p14:creationId xmlns:p14="http://schemas.microsoft.com/office/powerpoint/2010/main" val="17945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9980" y="0"/>
            <a:ext cx="9036496" cy="1143000"/>
          </a:xfrm>
        </p:spPr>
        <p:txBody>
          <a:bodyPr>
            <a:noAutofit/>
          </a:bodyPr>
          <a:lstStyle/>
          <a:p>
            <a:r>
              <a:rPr lang="hu-HU" sz="3600" dirty="0"/>
              <a:t>Nyugtázatlan összeköttetés nélküli szolgáltatás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/>
              <a:t>A</a:t>
            </a:r>
            <a:r>
              <a:rPr lang="hu-HU" dirty="0" smtClean="0"/>
              <a:t> </a:t>
            </a:r>
            <a:r>
              <a:rPr lang="hu-HU" dirty="0"/>
              <a:t>forrásgép egymástól független kereteket küld a célgép felé</a:t>
            </a:r>
            <a:r>
              <a:rPr lang="hu-HU" dirty="0" smtClean="0"/>
              <a:t>,</a:t>
            </a:r>
          </a:p>
          <a:p>
            <a:pPr marL="0" indent="0">
              <a:buNone/>
            </a:pPr>
            <a:r>
              <a:rPr lang="hu-HU" dirty="0" smtClean="0"/>
              <a:t>A célgép </a:t>
            </a:r>
            <a:r>
              <a:rPr lang="hu-HU" dirty="0"/>
              <a:t>nem nyugtázza a keretek megérkezését.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(</a:t>
            </a:r>
            <a:r>
              <a:rPr lang="hu-HU" dirty="0" smtClean="0"/>
              <a:t>Az </a:t>
            </a:r>
            <a:r>
              <a:rPr lang="hu-HU" dirty="0"/>
              <a:t>Ethernet jó példa ilyen típusú protokollra. Semmiféle kapcsolatot nem építenek fel előzetesen, illetve nem bontanak le az átvitel után. Ha egy keret a vonali zaj miatt elveszik, nem történik kísérlet a hiba felfedezésére és helyreállítására az adatkapcsolati rétegben. Ez a szolgáltatási osztály abban az esetben megfelelő, ha a hibaarány nagyon alacsony, így a hibák javítása a felsőbb rétegekre </a:t>
            </a:r>
            <a:r>
              <a:rPr lang="hu-HU" dirty="0" smtClean="0"/>
              <a:t>hagyható)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10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sz="4000" dirty="0" smtClean="0"/>
              <a:t>Nyugtázott </a:t>
            </a:r>
            <a:r>
              <a:rPr lang="hu-HU" sz="4000" dirty="0"/>
              <a:t>összeköttetés nélküli </a:t>
            </a:r>
            <a:r>
              <a:rPr lang="hu-HU" sz="4000" dirty="0" smtClean="0"/>
              <a:t>szolgáltatás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/>
              <a:t>Ilyen </a:t>
            </a:r>
            <a:r>
              <a:rPr lang="hu-HU" sz="2800" dirty="0"/>
              <a:t>szolgáltatás esetén sincs felépített kapcsolat, de minden egyes elküldött keret megérkezését nyugtázza a címzett állomás, így a küldő értesül arról, hogy a keret megérkezett-e, vagy sem. Ha egy keret nem érkezik meg meghatározott időn belül, újra lehet küldeni.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dirty="0" smtClean="0"/>
              <a:t>Ez </a:t>
            </a:r>
            <a:r>
              <a:rPr lang="hu-HU" sz="2800" dirty="0"/>
              <a:t>a szolgáltatás megbízhatatlan csatornák (például vezeték nélküli rendszerek) esetén hasznos. A 802.11 </a:t>
            </a:r>
            <a:r>
              <a:rPr lang="hu-HU" sz="2800" dirty="0" err="1"/>
              <a:t>Wi-Fi</a:t>
            </a:r>
            <a:r>
              <a:rPr lang="hu-HU" sz="2800" dirty="0"/>
              <a:t> is ilyen típusú szolgáltatást alkalmaz.</a:t>
            </a:r>
          </a:p>
        </p:txBody>
      </p:sp>
    </p:spTree>
    <p:extLst>
      <p:ext uri="{BB962C8B-B14F-4D97-AF65-F5344CB8AC3E}">
        <p14:creationId xmlns:p14="http://schemas.microsoft.com/office/powerpoint/2010/main" val="23534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hu-HU" sz="4000" dirty="0" smtClean="0"/>
              <a:t>Összeköttetés-alapú szolgáltatás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268760"/>
            <a:ext cx="5112568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2800" dirty="0" smtClean="0"/>
              <a:t>A </a:t>
            </a:r>
            <a:r>
              <a:rPr lang="hu-HU" sz="2800" dirty="0"/>
              <a:t>legkifinomultabb szolgáltatás, amit az adatkapcsolati réteg a hálózati rétegnek </a:t>
            </a:r>
            <a:r>
              <a:rPr lang="hu-HU" sz="2800" dirty="0" smtClean="0"/>
              <a:t>nyújthat-</a:t>
            </a:r>
          </a:p>
          <a:p>
            <a:pPr marL="0" indent="0">
              <a:buNone/>
            </a:pPr>
            <a:r>
              <a:rPr lang="hu-HU" sz="2800" dirty="0" smtClean="0"/>
              <a:t> Ezt </a:t>
            </a:r>
            <a:r>
              <a:rPr lang="hu-HU" sz="2800" dirty="0"/>
              <a:t>alkalmazva a forrás- és a címzett számítógép </a:t>
            </a:r>
            <a:r>
              <a:rPr lang="hu-HU" sz="2800" b="1" dirty="0"/>
              <a:t>felépít egy összeköttetést</a:t>
            </a:r>
            <a:r>
              <a:rPr lang="hu-HU" sz="2800" dirty="0"/>
              <a:t>, mielőtt az adatátvitelt megkezdenék. </a:t>
            </a:r>
            <a:endParaRPr lang="hu-HU" sz="2800" dirty="0" smtClean="0"/>
          </a:p>
          <a:p>
            <a:pPr marL="0" indent="0">
              <a:buNone/>
            </a:pPr>
            <a:r>
              <a:rPr lang="hu-HU" sz="2800" dirty="0" smtClean="0"/>
              <a:t>Minden </a:t>
            </a:r>
            <a:r>
              <a:rPr lang="hu-HU" sz="2800" dirty="0"/>
              <a:t>elküldött keret </a:t>
            </a:r>
            <a:r>
              <a:rPr lang="hu-HU" sz="2800" b="1" dirty="0"/>
              <a:t>sorszámozott</a:t>
            </a:r>
            <a:r>
              <a:rPr lang="hu-HU" sz="2800" dirty="0"/>
              <a:t>, és az adatkapcsolati réteg garantálja, hogy a keretek valóban meg is érkezzenek, továbbá, hogy minden keret pontosan egyszer és a megfelelő sorrendben érkezzen meg</a:t>
            </a:r>
            <a:r>
              <a:rPr lang="hu-HU" sz="2800" dirty="0" smtClean="0"/>
              <a:t>.</a:t>
            </a:r>
          </a:p>
          <a:p>
            <a:pPr marL="0" indent="0">
              <a:buNone/>
            </a:pPr>
            <a:r>
              <a:rPr lang="hu-HU" sz="2800" dirty="0" smtClean="0"/>
              <a:t>Ez </a:t>
            </a:r>
            <a:r>
              <a:rPr lang="hu-HU" sz="2800" dirty="0"/>
              <a:t>a fajta szolgáltatás kifejezetten előnyös olyan megbízhatatlan csatornákon, mint a műholdas </a:t>
            </a:r>
            <a:r>
              <a:rPr lang="hu-HU" sz="2800" dirty="0" smtClean="0"/>
              <a:t>összeköttetések. </a:t>
            </a:r>
            <a:endParaRPr lang="hu-H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6004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9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0270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8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dirty="0" smtClean="0"/>
              <a:t>HIBAKEZELÉS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dirty="0" smtClean="0"/>
              <a:t>Hogyan </a:t>
            </a:r>
            <a:r>
              <a:rPr lang="hu-HU" sz="2800" dirty="0"/>
              <a:t>bizonyosodjunk meg arról, hogy minden keret ténylegesen megérkezik-e a címzett állomás hálózati rétegéhez, és hogy helyes sorrendben érkezik-e </a:t>
            </a:r>
            <a:r>
              <a:rPr lang="hu-HU" sz="2800" dirty="0" smtClean="0"/>
              <a:t>meg?</a:t>
            </a:r>
          </a:p>
          <a:p>
            <a:r>
              <a:rPr lang="hu-HU" sz="2800" dirty="0" smtClean="0"/>
              <a:t>Az </a:t>
            </a:r>
            <a:r>
              <a:rPr lang="hu-HU" sz="2800" dirty="0"/>
              <a:t>adónak valamilyen visszacsatolást </a:t>
            </a:r>
            <a:r>
              <a:rPr lang="hu-HU" sz="2800" dirty="0" smtClean="0"/>
              <a:t>biztosítunk</a:t>
            </a:r>
          </a:p>
          <a:p>
            <a:pPr marL="0" indent="0">
              <a:buNone/>
            </a:pPr>
            <a:r>
              <a:rPr lang="hu-HU" sz="2800" dirty="0" smtClean="0"/>
              <a:t>Hardverhibák </a:t>
            </a:r>
            <a:r>
              <a:rPr lang="hu-HU" sz="2800" dirty="0"/>
              <a:t>(például zaj) egy keret teljes eltűnését </a:t>
            </a:r>
            <a:r>
              <a:rPr lang="hu-HU" sz="2800" dirty="0" smtClean="0"/>
              <a:t>okozhatják!</a:t>
            </a:r>
          </a:p>
          <a:p>
            <a:r>
              <a:rPr lang="hu-HU" sz="2800" dirty="0" smtClean="0"/>
              <a:t>A</a:t>
            </a:r>
            <a:r>
              <a:rPr lang="pt-BR" sz="2800" dirty="0" smtClean="0"/>
              <a:t>z </a:t>
            </a:r>
            <a:r>
              <a:rPr lang="pt-BR" sz="2800" dirty="0"/>
              <a:t>adó egyáltalán nem </a:t>
            </a:r>
            <a:r>
              <a:rPr lang="pt-BR" sz="2800" dirty="0" smtClean="0"/>
              <a:t>reagál</a:t>
            </a:r>
            <a:r>
              <a:rPr lang="hu-HU" sz="2800" dirty="0" smtClean="0"/>
              <a:t> (nyugtázó-keret elvesztése is okozhatja)</a:t>
            </a:r>
          </a:p>
          <a:p>
            <a:pPr lvl="1"/>
            <a:r>
              <a:rPr lang="hu-HU" sz="2400" dirty="0" smtClean="0"/>
              <a:t>Időzítők bevezetése</a:t>
            </a:r>
          </a:p>
          <a:p>
            <a:pPr lvl="1"/>
            <a:r>
              <a:rPr lang="hu-HU" sz="2400" dirty="0" smtClean="0"/>
              <a:t>Kimenő </a:t>
            </a:r>
            <a:r>
              <a:rPr lang="hu-HU" sz="2400" smtClean="0"/>
              <a:t>keretek sorszámozása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624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Ethernet szabványokról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4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TCI/IP és OSI modell</a:t>
            </a:r>
          </a:p>
        </p:txBody>
      </p:sp>
      <p:pic>
        <p:nvPicPr>
          <p:cNvPr id="56324" name="Picture 4" descr="osit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67" y="1773238"/>
            <a:ext cx="454377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Protokollok a TCP/IP modellben</a:t>
            </a:r>
          </a:p>
        </p:txBody>
      </p:sp>
      <p:pic>
        <p:nvPicPr>
          <p:cNvPr id="57348" name="Picture 4" descr="t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28"/>
          <a:stretch>
            <a:fillRect/>
          </a:stretch>
        </p:blipFill>
        <p:spPr bwMode="auto">
          <a:xfrm>
            <a:off x="1500012" y="1844675"/>
            <a:ext cx="6335889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7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Ethernet szabvány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18" y="1524000"/>
            <a:ext cx="8200164" cy="42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79" y="1668463"/>
            <a:ext cx="125447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700" dirty="0" smtClean="0"/>
              <a:t>Ethernet szabvány </a:t>
            </a:r>
            <a:r>
              <a:rPr lang="en-US" altLang="hu-HU" sz="2700" dirty="0" smtClean="0"/>
              <a:t>IEEE 802.3 Standard</a:t>
            </a:r>
            <a:br>
              <a:rPr lang="en-US" altLang="hu-HU" sz="2700" dirty="0" smtClean="0"/>
            </a:br>
            <a:endParaRPr lang="en-GB" altLang="hu-HU" sz="2700" dirty="0" smtClean="0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2308226"/>
            <a:ext cx="8328378" cy="1920875"/>
          </a:xfrm>
        </p:spPr>
        <p:txBody>
          <a:bodyPr>
            <a:normAutofit/>
          </a:bodyPr>
          <a:lstStyle/>
          <a:p>
            <a:r>
              <a:rPr lang="hu-HU" altLang="hu-HU" sz="1900" dirty="0" smtClean="0"/>
              <a:t>Busz topológián alapul</a:t>
            </a:r>
          </a:p>
          <a:p>
            <a:pPr lvl="2"/>
            <a:r>
              <a:rPr lang="hu-HU" altLang="hu-HU" sz="1900" dirty="0" smtClean="0"/>
              <a:t>Korábban</a:t>
            </a:r>
            <a:r>
              <a:rPr lang="en-US" altLang="hu-HU" sz="1900" dirty="0" smtClean="0"/>
              <a:t> 10 Mbps, </a:t>
            </a:r>
            <a:r>
              <a:rPr lang="hu-HU" altLang="hu-HU" sz="1900" dirty="0" smtClean="0"/>
              <a:t>manapság 100Mbps, ill. 1 </a:t>
            </a:r>
            <a:r>
              <a:rPr lang="hu-HU" altLang="hu-HU" sz="1900" dirty="0" err="1" smtClean="0"/>
              <a:t>Gbps</a:t>
            </a:r>
            <a:r>
              <a:rPr lang="hu-HU" altLang="hu-HU" sz="1900" dirty="0" smtClean="0"/>
              <a:t> sebesség</a:t>
            </a:r>
            <a:endParaRPr lang="en-US" altLang="hu-HU" sz="1900" dirty="0" smtClean="0"/>
          </a:p>
          <a:p>
            <a:pPr marL="0" indent="0">
              <a:buNone/>
            </a:pPr>
            <a:r>
              <a:rPr lang="hu-HU" altLang="hu-HU" sz="2000" dirty="0" smtClean="0"/>
              <a:t>	     60% </a:t>
            </a:r>
            <a:r>
              <a:rPr lang="hu-HU" altLang="hu-HU" sz="2000" dirty="0" err="1" smtClean="0"/>
              <a:t>-ra</a:t>
            </a:r>
            <a:r>
              <a:rPr lang="hu-HU" altLang="hu-HU" sz="2000" dirty="0" smtClean="0"/>
              <a:t> tervezz!</a:t>
            </a:r>
          </a:p>
          <a:p>
            <a:r>
              <a:rPr lang="hu-HU" altLang="hu-HU" sz="1900" dirty="0" smtClean="0"/>
              <a:t>Alacsony költséggel kis, közepes hálózatokra alkalmas, mi is ezt használjuk. LAN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0" y="4710114"/>
            <a:ext cx="817738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406400" y="5349875"/>
            <a:ext cx="8099778" cy="4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GB" altLang="hu-HU"/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406401" y="1189038"/>
            <a:ext cx="779356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2000"/>
              <a:t>Az Ethernet az OSI-hivatkozási modell két legalsó rétegét kielégítő protokoll gyűjtemény. Az Ethernetet a Xerox fejlesztette ki, ami alapjául szolgált az IEEE 802.3 szabványnak, </a:t>
            </a:r>
            <a:endParaRPr lang="en-GB" altLang="hu-HU" sz="2000"/>
          </a:p>
        </p:txBody>
      </p:sp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482601" y="4387851"/>
            <a:ext cx="756073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/>
              <a:t>Kábelek és Ethernet:</a:t>
            </a:r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9356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 hoc hálózatok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Mi az ad hoc hálózat? </a:t>
            </a:r>
            <a:br>
              <a:rPr lang="hu-HU" dirty="0" smtClean="0"/>
            </a:br>
            <a:r>
              <a:rPr lang="hu-HU" sz="2800" dirty="0" smtClean="0"/>
              <a:t>(</a:t>
            </a:r>
            <a:r>
              <a:rPr lang="hu-HU" sz="2800" dirty="0" err="1" smtClean="0"/>
              <a:t>munltihop</a:t>
            </a:r>
            <a:r>
              <a:rPr lang="hu-HU" sz="2800" dirty="0" smtClean="0"/>
              <a:t>, infrastruktúra nélküli, önszerveződő hálózat)</a:t>
            </a:r>
          </a:p>
          <a:p>
            <a:pPr lvl="1"/>
            <a:r>
              <a:rPr lang="hu-HU" dirty="0" smtClean="0"/>
              <a:t>Mozgó készülékek által létrehozott hálózat</a:t>
            </a:r>
          </a:p>
          <a:p>
            <a:pPr lvl="2"/>
            <a:r>
              <a:rPr lang="hu-HU" dirty="0" smtClean="0"/>
              <a:t>A készülékek adattovábbítást végeznek</a:t>
            </a:r>
          </a:p>
          <a:p>
            <a:pPr lvl="2"/>
            <a:r>
              <a:rPr lang="hu-HU" dirty="0" smtClean="0"/>
              <a:t>Folyamatosan változó topológia</a:t>
            </a:r>
          </a:p>
          <a:p>
            <a:pPr lvl="2"/>
            <a:r>
              <a:rPr lang="hu-HU" dirty="0" smtClean="0"/>
              <a:t>Csomópontok: </a:t>
            </a:r>
            <a:r>
              <a:rPr lang="hu-HU" dirty="0" err="1" smtClean="0"/>
              <a:t>mobilok</a:t>
            </a:r>
            <a:r>
              <a:rPr lang="hu-HU" dirty="0" smtClean="0"/>
              <a:t>, mozgatható eszközök</a:t>
            </a:r>
          </a:p>
          <a:p>
            <a:pPr lvl="2"/>
            <a:r>
              <a:rPr lang="hu-HU" dirty="0" smtClean="0"/>
              <a:t>Összeköttetések</a:t>
            </a:r>
            <a:r>
              <a:rPr lang="hu-HU" dirty="0"/>
              <a:t>: azon csomópontok között van, amelyek között a csatorna </a:t>
            </a:r>
            <a:r>
              <a:rPr lang="hu-HU" dirty="0" smtClean="0"/>
              <a:t>csillapítása </a:t>
            </a:r>
            <a:r>
              <a:rPr lang="hu-HU" dirty="0"/>
              <a:t>kisebb </a:t>
            </a:r>
            <a:r>
              <a:rPr lang="hu-HU" dirty="0" smtClean="0"/>
              <a:t>egy </a:t>
            </a:r>
            <a:r>
              <a:rPr lang="hu-HU" dirty="0"/>
              <a:t>küszöbnél </a:t>
            </a:r>
            <a:endParaRPr lang="hu-HU" dirty="0" smtClean="0"/>
          </a:p>
          <a:p>
            <a:pPr lvl="1"/>
            <a:r>
              <a:rPr lang="hu-HU" dirty="0" err="1" smtClean="0"/>
              <a:t>Alklamazások</a:t>
            </a:r>
            <a:r>
              <a:rPr lang="hu-HU" dirty="0" smtClean="0"/>
              <a:t>:</a:t>
            </a:r>
          </a:p>
          <a:p>
            <a:pPr lvl="2"/>
            <a:r>
              <a:rPr lang="hu-HU" dirty="0" smtClean="0"/>
              <a:t>Katonai kommunikáció, űrkutatás</a:t>
            </a:r>
          </a:p>
          <a:p>
            <a:pPr lvl="2"/>
            <a:r>
              <a:rPr lang="hu-HU" dirty="0" smtClean="0"/>
              <a:t>Készenléti szerverek, katasztrófa elhárítás</a:t>
            </a:r>
          </a:p>
          <a:p>
            <a:pPr lvl="2"/>
            <a:r>
              <a:rPr lang="hu-HU" dirty="0" smtClean="0"/>
              <a:t>Otthoni hálózat, intelligens épület</a:t>
            </a:r>
          </a:p>
          <a:p>
            <a:pPr lvl="2"/>
            <a:r>
              <a:rPr lang="hu-HU" dirty="0" smtClean="0"/>
              <a:t>Járműhálózat</a:t>
            </a:r>
          </a:p>
          <a:p>
            <a:pPr lvl="2"/>
            <a:r>
              <a:rPr lang="hu-HU" dirty="0" smtClean="0"/>
              <a:t>Testen viselt hálózat (</a:t>
            </a:r>
            <a:r>
              <a:rPr lang="hu-HU" b="1" dirty="0" smtClean="0"/>
              <a:t>BAN</a:t>
            </a:r>
            <a:r>
              <a:rPr lang="hu-HU" dirty="0" smtClean="0"/>
              <a:t>)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695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8229600" cy="1143000"/>
          </a:xfrm>
        </p:spPr>
        <p:txBody>
          <a:bodyPr/>
          <a:lstStyle/>
          <a:p>
            <a:r>
              <a:rPr lang="hu-HU" altLang="hu-HU" sz="3200" dirty="0" smtClean="0"/>
              <a:t>Ethernet szabvány </a:t>
            </a:r>
            <a:r>
              <a:rPr lang="en-US" altLang="hu-HU" sz="3200" dirty="0" smtClean="0"/>
              <a:t>IEEE 802.</a:t>
            </a:r>
            <a:r>
              <a:rPr lang="hu-HU" altLang="hu-HU" sz="3200" dirty="0" smtClean="0"/>
              <a:t>5</a:t>
            </a:r>
            <a:r>
              <a:rPr lang="en-US" altLang="hu-HU" sz="3200" dirty="0" smtClean="0"/>
              <a:t> Standard</a:t>
            </a:r>
            <a:endParaRPr lang="hu-HU" altLang="hu-HU" sz="3200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38" y="1587931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hu-HU" altLang="hu-HU" dirty="0" smtClean="0"/>
              <a:t>Minden bit a saját adatsebességével halad</a:t>
            </a:r>
          </a:p>
          <a:p>
            <a:r>
              <a:rPr lang="hu-HU" altLang="hu-HU" dirty="0" smtClean="0"/>
              <a:t>Nem „várja meg” a csomagjához tartozó többi bitet</a:t>
            </a:r>
          </a:p>
          <a:p>
            <a:r>
              <a:rPr lang="hu-HU" altLang="hu-HU" dirty="0" smtClean="0"/>
              <a:t>IBM vezérjeles gyűrű (4Mbit/s-16Mbit/s)</a:t>
            </a:r>
          </a:p>
          <a:p>
            <a:endParaRPr lang="hu-HU" altLang="hu-HU" dirty="0" smtClean="0"/>
          </a:p>
          <a:p>
            <a:r>
              <a:rPr lang="hu-HU" altLang="hu-HU" dirty="0" err="1" smtClean="0"/>
              <a:t>Csatornahozzárendelés</a:t>
            </a:r>
            <a:r>
              <a:rPr lang="hu-HU" altLang="hu-HU" dirty="0" smtClean="0"/>
              <a:t>:</a:t>
            </a:r>
          </a:p>
          <a:p>
            <a:pPr>
              <a:buFont typeface="Wingdings" pitchFamily="2" charset="2"/>
              <a:buChar char="è"/>
            </a:pPr>
            <a:r>
              <a:rPr lang="hu-HU" altLang="hu-HU" dirty="0" smtClean="0"/>
              <a:t>Statikus: diszkrét időintervallumok – körforgó prioritás</a:t>
            </a:r>
          </a:p>
          <a:p>
            <a:pPr lvl="1"/>
            <a:r>
              <a:rPr lang="hu-HU" altLang="hu-HU" dirty="0" smtClean="0"/>
              <a:t>Hátrány: kihasználatlan időszeletek</a:t>
            </a:r>
          </a:p>
          <a:p>
            <a:pPr>
              <a:buFont typeface="Wingdings" pitchFamily="2" charset="2"/>
              <a:buChar char="è"/>
            </a:pPr>
            <a:r>
              <a:rPr lang="hu-HU" altLang="hu-HU" dirty="0" smtClean="0"/>
              <a:t>Dinamikus: </a:t>
            </a:r>
          </a:p>
          <a:p>
            <a:pPr lvl="1"/>
            <a:r>
              <a:rPr lang="hu-HU" altLang="hu-HU" dirty="0" smtClean="0"/>
              <a:t>Központosított rendszer: sínvezérlő egység</a:t>
            </a:r>
          </a:p>
          <a:p>
            <a:pPr lvl="1"/>
            <a:r>
              <a:rPr lang="hu-HU" altLang="hu-HU" dirty="0" smtClean="0"/>
              <a:t>Elosztott: nincs központi egység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6948264" y="910959"/>
            <a:ext cx="2047523" cy="1295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845025" y="808044"/>
            <a:ext cx="255411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 rot="900000">
            <a:off x="8420759" y="952507"/>
            <a:ext cx="255411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7845025" y="2105032"/>
            <a:ext cx="255411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 rot="5400000">
            <a:off x="8853529" y="1465357"/>
            <a:ext cx="287337" cy="128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 rot="8700000">
            <a:off x="8485670" y="1960569"/>
            <a:ext cx="255411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 rot="-1800000">
            <a:off x="7269292" y="952507"/>
            <a:ext cx="255411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 rot="5400000">
            <a:off x="6804596" y="1465357"/>
            <a:ext cx="287337" cy="128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 rot="1800000">
            <a:off x="7204381" y="1960569"/>
            <a:ext cx="255411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0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700" smtClean="0"/>
              <a:t>Ethernet működése (collision-, unicast, broadcast, )</a:t>
            </a:r>
            <a:endParaRPr lang="en-GB" altLang="hu-HU" sz="270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185863"/>
            <a:ext cx="8326966" cy="4883150"/>
          </a:xfrm>
        </p:spPr>
        <p:txBody>
          <a:bodyPr>
            <a:normAutofit lnSpcReduction="10000"/>
          </a:bodyPr>
          <a:lstStyle/>
          <a:p>
            <a:pPr>
              <a:lnSpc>
                <a:spcPct val="101000"/>
              </a:lnSpc>
            </a:pPr>
            <a:r>
              <a:rPr lang="hu-HU" altLang="hu-HU" sz="1900" dirty="0" smtClean="0"/>
              <a:t>Ethernet működése</a:t>
            </a:r>
          </a:p>
          <a:p>
            <a:pPr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sz="1900" dirty="0" smtClean="0"/>
              <a:t>	Belehallgat a csatornába</a:t>
            </a:r>
          </a:p>
          <a:p>
            <a:pPr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sz="1900" dirty="0" smtClean="0"/>
              <a:t>	Ha nem szabad, akkor vár, ha szabad, küld.</a:t>
            </a:r>
          </a:p>
          <a:p>
            <a:pPr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sz="1900" dirty="0" smtClean="0"/>
              <a:t>	Fülel, hogy van-e ütközés, másik csomag darabjai érkeznek-e.</a:t>
            </a:r>
          </a:p>
          <a:p>
            <a:pPr>
              <a:lnSpc>
                <a:spcPct val="101000"/>
              </a:lnSpc>
              <a:buFont typeface="Wingdings" pitchFamily="2" charset="2"/>
              <a:buChar char="è"/>
            </a:pPr>
            <a:r>
              <a:rPr lang="hu-HU" altLang="hu-HU" sz="1900" dirty="0" smtClean="0"/>
              <a:t>	Ha ütközött a csomagja, vár egy véletlen ideig, aztán újra próbálkozik.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hu-HU" altLang="hu-HU" sz="1900" dirty="0" smtClean="0"/>
              <a:t>Ezt az ütközést nevezzük </a:t>
            </a:r>
            <a:r>
              <a:rPr lang="hu-HU" altLang="hu-HU" sz="1900" dirty="0" err="1" smtClean="0"/>
              <a:t>COLLISION-nek</a:t>
            </a:r>
            <a:r>
              <a:rPr lang="hu-HU" altLang="hu-HU" sz="1900" dirty="0" smtClean="0"/>
              <a:t>. Eredménye akár tartós kimaradás a forgalmazásból.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hu-HU" altLang="hu-HU" sz="1900" dirty="0" smtClean="0"/>
              <a:t>Fontos fogalmak:</a:t>
            </a:r>
          </a:p>
          <a:p>
            <a:pPr>
              <a:lnSpc>
                <a:spcPct val="101000"/>
              </a:lnSpc>
            </a:pPr>
            <a:r>
              <a:rPr lang="hu-HU" altLang="hu-HU" sz="1900" dirty="0" smtClean="0"/>
              <a:t>UNICAST - Ha egy eszköz csak egy másiknak küld csomagot. </a:t>
            </a:r>
          </a:p>
          <a:p>
            <a:pPr>
              <a:lnSpc>
                <a:spcPct val="101000"/>
              </a:lnSpc>
            </a:pPr>
            <a:r>
              <a:rPr lang="hu-HU" altLang="hu-HU" sz="1900" dirty="0" smtClean="0"/>
              <a:t>BROADCAST - Ha egy eszköz minden a hálózaton lévő másiknak gépnek küld csomagot. Speciális MAC </a:t>
            </a:r>
            <a:r>
              <a:rPr lang="hu-HU" altLang="hu-HU" sz="1900" dirty="0" err="1" smtClean="0"/>
              <a:t>Address-re</a:t>
            </a:r>
            <a:r>
              <a:rPr lang="hu-HU" altLang="hu-HU" sz="1900" dirty="0" smtClean="0"/>
              <a:t> (00:</a:t>
            </a:r>
            <a:r>
              <a:rPr lang="hu-HU" altLang="hu-HU" sz="1900" dirty="0" err="1" smtClean="0"/>
              <a:t>00</a:t>
            </a:r>
            <a:r>
              <a:rPr lang="hu-HU" altLang="hu-HU" sz="1900" dirty="0" smtClean="0"/>
              <a:t>:</a:t>
            </a:r>
            <a:r>
              <a:rPr lang="hu-HU" altLang="hu-HU" sz="1900" dirty="0" err="1" smtClean="0"/>
              <a:t>00</a:t>
            </a:r>
            <a:r>
              <a:rPr lang="hu-HU" altLang="hu-HU" sz="1900" dirty="0" smtClean="0"/>
              <a:t>:</a:t>
            </a:r>
            <a:r>
              <a:rPr lang="hu-HU" altLang="hu-HU" sz="1900" dirty="0" err="1" smtClean="0"/>
              <a:t>00</a:t>
            </a:r>
            <a:r>
              <a:rPr lang="hu-HU" altLang="hu-HU" sz="1900" dirty="0" smtClean="0"/>
              <a:t>:</a:t>
            </a:r>
            <a:r>
              <a:rPr lang="hu-HU" altLang="hu-HU" sz="1900" dirty="0" err="1" smtClean="0"/>
              <a:t>00</a:t>
            </a:r>
            <a:r>
              <a:rPr lang="hu-HU" altLang="hu-HU" sz="1900" dirty="0" smtClean="0"/>
              <a:t>:</a:t>
            </a:r>
            <a:r>
              <a:rPr lang="hu-HU" altLang="hu-HU" sz="1900" dirty="0" err="1" smtClean="0"/>
              <a:t>00</a:t>
            </a:r>
            <a:r>
              <a:rPr lang="hu-HU" altLang="hu-HU" sz="1900" dirty="0" smtClean="0"/>
              <a:t>, vagy </a:t>
            </a:r>
            <a:r>
              <a:rPr lang="hu-HU" altLang="hu-HU" sz="1900" dirty="0" err="1" smtClean="0"/>
              <a:t>ff.ff.ff.ff.ff.ff.ff</a:t>
            </a:r>
            <a:r>
              <a:rPr lang="hu-HU" altLang="hu-HU" sz="1900" dirty="0" smtClean="0"/>
              <a:t>) küldi.</a:t>
            </a:r>
          </a:p>
          <a:p>
            <a:pPr>
              <a:lnSpc>
                <a:spcPct val="101000"/>
              </a:lnSpc>
            </a:pPr>
            <a:r>
              <a:rPr lang="hu-HU" altLang="hu-HU" sz="1900" dirty="0" smtClean="0"/>
              <a:t>Ha csak a címzett IP-címét ismeri a küldő eszköz, előbb megkérdezi egy </a:t>
            </a:r>
            <a:r>
              <a:rPr lang="hu-HU" altLang="hu-HU" sz="1900" dirty="0" err="1" smtClean="0"/>
              <a:t>broadcast</a:t>
            </a:r>
            <a:r>
              <a:rPr lang="hu-HU" altLang="hu-HU" sz="1900" dirty="0" smtClean="0"/>
              <a:t> üzenettel (ezt minden eszköz magáénak tekinti), mely fizikai eszköznek az azonosítója az IP. </a:t>
            </a:r>
            <a:r>
              <a:rPr lang="hu-HU" altLang="hu-HU" sz="1900" b="1" dirty="0" smtClean="0"/>
              <a:t>ARP protokoll</a:t>
            </a:r>
            <a:r>
              <a:rPr lang="hu-HU" altLang="hu-HU" sz="1900" dirty="0" smtClean="0"/>
              <a:t>. Az IP címet „átfordítja” MAC </a:t>
            </a:r>
            <a:r>
              <a:rPr lang="hu-HU" altLang="hu-HU" sz="1900" dirty="0" err="1" smtClean="0"/>
              <a:t>Addressre</a:t>
            </a:r>
            <a:r>
              <a:rPr lang="hu-HU" altLang="hu-HU" sz="1900" dirty="0" smtClean="0"/>
              <a:t>. (ARP tábla)</a:t>
            </a:r>
          </a:p>
          <a:p>
            <a:pPr>
              <a:lnSpc>
                <a:spcPct val="101000"/>
              </a:lnSpc>
            </a:pPr>
            <a:endParaRPr lang="hu-HU" altLang="hu-HU" sz="1900" dirty="0" smtClean="0"/>
          </a:p>
        </p:txBody>
      </p:sp>
    </p:spTree>
    <p:extLst>
      <p:ext uri="{BB962C8B-B14F-4D97-AF65-F5344CB8AC3E}">
        <p14:creationId xmlns:p14="http://schemas.microsoft.com/office/powerpoint/2010/main" val="30025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smtClean="0"/>
              <a:t>DQDB (Distributed Queue Dual Bus) IEEE 802.6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 smtClean="0"/>
              <a:t>2 egyirányú sín – ezekhez kapcsolódik valamennyi számítógép</a:t>
            </a:r>
          </a:p>
          <a:p>
            <a:r>
              <a:rPr lang="hu-HU" altLang="hu-HU" dirty="0" smtClean="0"/>
              <a:t>Mindkét sín rendelkezik ez főállomással  (</a:t>
            </a:r>
            <a:r>
              <a:rPr lang="hu-HU" altLang="hu-HU" dirty="0" err="1" smtClean="0"/>
              <a:t>head-end</a:t>
            </a:r>
            <a:r>
              <a:rPr lang="hu-HU" altLang="hu-HU" dirty="0" smtClean="0"/>
              <a:t>), amely az átviteli tevékenységet kezdeményezi.</a:t>
            </a:r>
          </a:p>
          <a:p>
            <a:endParaRPr lang="hu-HU" altLang="hu-HU" dirty="0" smtClean="0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1646060" y="4580732"/>
            <a:ext cx="614538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1724378" y="6367559"/>
            <a:ext cx="620888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34" name="Arc 6"/>
          <p:cNvSpPr>
            <a:spLocks/>
          </p:cNvSpPr>
          <p:nvPr/>
        </p:nvSpPr>
        <p:spPr bwMode="auto">
          <a:xfrm>
            <a:off x="2373488" y="4580732"/>
            <a:ext cx="812800" cy="1814513"/>
          </a:xfrm>
          <a:custGeom>
            <a:avLst/>
            <a:gdLst>
              <a:gd name="T0" fmla="*/ 0 w 21600"/>
              <a:gd name="T1" fmla="*/ 0 h 43003"/>
              <a:gd name="T2" fmla="*/ 5216821 w 21600"/>
              <a:gd name="T3" fmla="*/ 76563436 h 43003"/>
              <a:gd name="T4" fmla="*/ 0 w 21600"/>
              <a:gd name="T5" fmla="*/ 38457102 h 43003"/>
              <a:gd name="T6" fmla="*/ 0 60000 65536"/>
              <a:gd name="T7" fmla="*/ 0 60000 65536"/>
              <a:gd name="T8" fmla="*/ 0 60000 65536"/>
              <a:gd name="T9" fmla="*/ 0 w 21600"/>
              <a:gd name="T10" fmla="*/ 0 h 43003"/>
              <a:gd name="T11" fmla="*/ 21600 w 21600"/>
              <a:gd name="T12" fmla="*/ 43003 h 430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0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</a:path>
              <a:path w="21600" h="4300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8135" name="Arc 7"/>
          <p:cNvSpPr>
            <a:spLocks/>
          </p:cNvSpPr>
          <p:nvPr/>
        </p:nvSpPr>
        <p:spPr bwMode="auto">
          <a:xfrm>
            <a:off x="4283085" y="4570389"/>
            <a:ext cx="812800" cy="1814513"/>
          </a:xfrm>
          <a:custGeom>
            <a:avLst/>
            <a:gdLst>
              <a:gd name="T0" fmla="*/ 0 w 21600"/>
              <a:gd name="T1" fmla="*/ 0 h 43003"/>
              <a:gd name="T2" fmla="*/ 5216821 w 21600"/>
              <a:gd name="T3" fmla="*/ 76563436 h 43003"/>
              <a:gd name="T4" fmla="*/ 0 w 21600"/>
              <a:gd name="T5" fmla="*/ 38457102 h 43003"/>
              <a:gd name="T6" fmla="*/ 0 60000 65536"/>
              <a:gd name="T7" fmla="*/ 0 60000 65536"/>
              <a:gd name="T8" fmla="*/ 0 60000 65536"/>
              <a:gd name="T9" fmla="*/ 0 w 21600"/>
              <a:gd name="T10" fmla="*/ 0 h 43003"/>
              <a:gd name="T11" fmla="*/ 21600 w 21600"/>
              <a:gd name="T12" fmla="*/ 43003 h 430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0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</a:path>
              <a:path w="21600" h="4300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8136" name="Arc 8"/>
          <p:cNvSpPr>
            <a:spLocks/>
          </p:cNvSpPr>
          <p:nvPr/>
        </p:nvSpPr>
        <p:spPr bwMode="auto">
          <a:xfrm>
            <a:off x="5993145" y="4577557"/>
            <a:ext cx="812800" cy="1817688"/>
          </a:xfrm>
          <a:custGeom>
            <a:avLst/>
            <a:gdLst>
              <a:gd name="T0" fmla="*/ 0 w 21600"/>
              <a:gd name="T1" fmla="*/ 0 h 43102"/>
              <a:gd name="T2" fmla="*/ 3681010 w 21600"/>
              <a:gd name="T3" fmla="*/ 76655136 h 43102"/>
              <a:gd name="T4" fmla="*/ 0 w 21600"/>
              <a:gd name="T5" fmla="*/ 38414695 h 43102"/>
              <a:gd name="T6" fmla="*/ 0 60000 65536"/>
              <a:gd name="T7" fmla="*/ 0 60000 65536"/>
              <a:gd name="T8" fmla="*/ 0 60000 65536"/>
              <a:gd name="T9" fmla="*/ 0 w 21600"/>
              <a:gd name="T10" fmla="*/ 0 h 43102"/>
              <a:gd name="T11" fmla="*/ 21600 w 21600"/>
              <a:gd name="T12" fmla="*/ 43102 h 43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0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733"/>
                  <a:pt x="13137" y="42043"/>
                  <a:pt x="2054" y="43102"/>
                </a:cubicBezTo>
              </a:path>
              <a:path w="21600" h="4310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733"/>
                  <a:pt x="13137" y="42043"/>
                  <a:pt x="2054" y="4310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8137" name="Arc 9"/>
          <p:cNvSpPr>
            <a:spLocks/>
          </p:cNvSpPr>
          <p:nvPr/>
        </p:nvSpPr>
        <p:spPr bwMode="auto">
          <a:xfrm rot="10800000">
            <a:off x="3186288" y="4581120"/>
            <a:ext cx="812800" cy="1814513"/>
          </a:xfrm>
          <a:custGeom>
            <a:avLst/>
            <a:gdLst>
              <a:gd name="T0" fmla="*/ 0 w 21600"/>
              <a:gd name="T1" fmla="*/ 0 h 43003"/>
              <a:gd name="T2" fmla="*/ 5216821 w 21600"/>
              <a:gd name="T3" fmla="*/ 76563436 h 43003"/>
              <a:gd name="T4" fmla="*/ 0 w 21600"/>
              <a:gd name="T5" fmla="*/ 38457102 h 43003"/>
              <a:gd name="T6" fmla="*/ 0 60000 65536"/>
              <a:gd name="T7" fmla="*/ 0 60000 65536"/>
              <a:gd name="T8" fmla="*/ 0 60000 65536"/>
              <a:gd name="T9" fmla="*/ 0 w 21600"/>
              <a:gd name="T10" fmla="*/ 0 h 43003"/>
              <a:gd name="T11" fmla="*/ 21600 w 21600"/>
              <a:gd name="T12" fmla="*/ 43003 h 430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0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</a:path>
              <a:path w="21600" h="4300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8138" name="Arc 10"/>
          <p:cNvSpPr>
            <a:spLocks/>
          </p:cNvSpPr>
          <p:nvPr/>
        </p:nvSpPr>
        <p:spPr bwMode="auto">
          <a:xfrm rot="10800000">
            <a:off x="5095885" y="4571028"/>
            <a:ext cx="812800" cy="1814513"/>
          </a:xfrm>
          <a:custGeom>
            <a:avLst/>
            <a:gdLst>
              <a:gd name="T0" fmla="*/ 0 w 21600"/>
              <a:gd name="T1" fmla="*/ 0 h 43003"/>
              <a:gd name="T2" fmla="*/ 5216821 w 21600"/>
              <a:gd name="T3" fmla="*/ 76563436 h 43003"/>
              <a:gd name="T4" fmla="*/ 0 w 21600"/>
              <a:gd name="T5" fmla="*/ 38457102 h 43003"/>
              <a:gd name="T6" fmla="*/ 0 60000 65536"/>
              <a:gd name="T7" fmla="*/ 0 60000 65536"/>
              <a:gd name="T8" fmla="*/ 0 60000 65536"/>
              <a:gd name="T9" fmla="*/ 0 w 21600"/>
              <a:gd name="T10" fmla="*/ 0 h 43003"/>
              <a:gd name="T11" fmla="*/ 21600 w 21600"/>
              <a:gd name="T12" fmla="*/ 43003 h 430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0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</a:path>
              <a:path w="21600" h="4300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8139" name="Arc 11"/>
          <p:cNvSpPr>
            <a:spLocks/>
          </p:cNvSpPr>
          <p:nvPr/>
        </p:nvSpPr>
        <p:spPr bwMode="auto">
          <a:xfrm rot="10800000">
            <a:off x="6854353" y="4539009"/>
            <a:ext cx="812800" cy="1814513"/>
          </a:xfrm>
          <a:custGeom>
            <a:avLst/>
            <a:gdLst>
              <a:gd name="T0" fmla="*/ 0 w 21600"/>
              <a:gd name="T1" fmla="*/ 0 h 43003"/>
              <a:gd name="T2" fmla="*/ 5216821 w 21600"/>
              <a:gd name="T3" fmla="*/ 76563436 h 43003"/>
              <a:gd name="T4" fmla="*/ 0 w 21600"/>
              <a:gd name="T5" fmla="*/ 38457102 h 43003"/>
              <a:gd name="T6" fmla="*/ 0 60000 65536"/>
              <a:gd name="T7" fmla="*/ 0 60000 65536"/>
              <a:gd name="T8" fmla="*/ 0 60000 65536"/>
              <a:gd name="T9" fmla="*/ 0 w 21600"/>
              <a:gd name="T10" fmla="*/ 0 h 43003"/>
              <a:gd name="T11" fmla="*/ 21600 w 21600"/>
              <a:gd name="T12" fmla="*/ 43003 h 430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0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</a:path>
              <a:path w="21600" h="4300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404"/>
                  <a:pt x="13616" y="41546"/>
                  <a:pt x="2910" y="43002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106125" y="5195172"/>
            <a:ext cx="25682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4996715" y="5200186"/>
            <a:ext cx="25682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6624101" y="5195172"/>
            <a:ext cx="25682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2114642" y="4533132"/>
            <a:ext cx="191911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7679457" y="6267253"/>
            <a:ext cx="191911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2331157" y="4365104"/>
            <a:ext cx="640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 flipH="1">
            <a:off x="6706929" y="6597352"/>
            <a:ext cx="6392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60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812" y="188914"/>
            <a:ext cx="8326966" cy="593725"/>
          </a:xfrm>
        </p:spPr>
        <p:txBody>
          <a:bodyPr>
            <a:normAutofit fontScale="90000"/>
          </a:bodyPr>
          <a:lstStyle/>
          <a:p>
            <a:r>
              <a:rPr lang="hu-HU" altLang="hu-HU" smtClean="0"/>
              <a:t>IEEE 802.11 a,b,g,n Wireless protokoll</a:t>
            </a:r>
            <a:endParaRPr lang="en-GB" altLang="hu-HU" smtClean="0"/>
          </a:p>
        </p:txBody>
      </p:sp>
      <p:pic>
        <p:nvPicPr>
          <p:cNvPr id="4915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028700"/>
            <a:ext cx="6094589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Oval 13"/>
          <p:cNvSpPr>
            <a:spLocks noChangeArrowheads="1"/>
          </p:cNvSpPr>
          <p:nvPr/>
        </p:nvSpPr>
        <p:spPr bwMode="auto">
          <a:xfrm>
            <a:off x="0" y="1189038"/>
            <a:ext cx="1100667" cy="558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9157" name="Oval 14"/>
          <p:cNvSpPr>
            <a:spLocks noChangeArrowheads="1"/>
          </p:cNvSpPr>
          <p:nvPr/>
        </p:nvSpPr>
        <p:spPr bwMode="auto">
          <a:xfrm>
            <a:off x="174978" y="3268663"/>
            <a:ext cx="1100667" cy="558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49158" name="Oval 15"/>
          <p:cNvSpPr>
            <a:spLocks noChangeArrowheads="1"/>
          </p:cNvSpPr>
          <p:nvPr/>
        </p:nvSpPr>
        <p:spPr bwMode="auto">
          <a:xfrm>
            <a:off x="0" y="5189538"/>
            <a:ext cx="1100667" cy="558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32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smtClean="0"/>
              <a:t>IEEE 802.11 a,b,g,n Wireless szabvány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812" y="1312864"/>
            <a:ext cx="8326966" cy="4232275"/>
          </a:xfrm>
        </p:spPr>
        <p:txBody>
          <a:bodyPr>
            <a:normAutofit fontScale="85000" lnSpcReduction="10000"/>
          </a:bodyPr>
          <a:lstStyle/>
          <a:p>
            <a:r>
              <a:rPr lang="hu-HU" altLang="hu-HU" b="1" dirty="0" smtClean="0"/>
              <a:t>CSMA/CA </a:t>
            </a:r>
            <a:r>
              <a:rPr lang="hu-HU" altLang="hu-HU" dirty="0" smtClean="0"/>
              <a:t>(/</a:t>
            </a:r>
            <a:r>
              <a:rPr lang="en-US" dirty="0"/>
              <a:t> (Carrier Sense Multiple Access with </a:t>
            </a:r>
            <a:r>
              <a:rPr lang="hu-HU" dirty="0" err="1" smtClean="0"/>
              <a:t>Collision</a:t>
            </a:r>
            <a:r>
              <a:rPr lang="hu-HU" dirty="0" smtClean="0"/>
              <a:t> </a:t>
            </a:r>
            <a:r>
              <a:rPr lang="hu-HU" dirty="0" err="1" smtClean="0"/>
              <a:t>Avoidance-</a:t>
            </a:r>
            <a:r>
              <a:rPr lang="hu-HU" dirty="0" smtClean="0"/>
              <a:t> </a:t>
            </a:r>
            <a:r>
              <a:rPr lang="hu-HU" smtClean="0"/>
              <a:t>ütközés elkerülés) </a:t>
            </a:r>
            <a:r>
              <a:rPr lang="hu-HU" altLang="hu-HU" b="1" dirty="0" smtClean="0"/>
              <a:t>protokoll használata</a:t>
            </a:r>
          </a:p>
          <a:p>
            <a:r>
              <a:rPr lang="hu-HU" altLang="hu-HU" b="1" dirty="0" smtClean="0"/>
              <a:t>2,4 </a:t>
            </a:r>
            <a:r>
              <a:rPr lang="hu-HU" altLang="hu-HU" b="1" dirty="0" err="1" smtClean="0"/>
              <a:t>GHz</a:t>
            </a:r>
            <a:r>
              <a:rPr lang="hu-HU" altLang="hu-HU" dirty="0" smtClean="0"/>
              <a:t> frekvencia a szabad frekvencia, publikus, szabadon használható rádiófrekvencia (mikro sütő </a:t>
            </a:r>
            <a:r>
              <a:rPr lang="hu-HU" altLang="hu-HU" dirty="0" err="1" smtClean="0"/>
              <a:t>stb</a:t>
            </a:r>
            <a:r>
              <a:rPr lang="hu-HU" altLang="hu-HU" dirty="0" smtClean="0"/>
              <a:t>)</a:t>
            </a:r>
          </a:p>
          <a:p>
            <a:r>
              <a:rPr lang="hu-HU" altLang="hu-HU" b="1" dirty="0" smtClean="0"/>
              <a:t>5 </a:t>
            </a:r>
            <a:r>
              <a:rPr lang="hu-HU" altLang="hu-HU" b="1" dirty="0" err="1" smtClean="0"/>
              <a:t>GHz</a:t>
            </a:r>
            <a:r>
              <a:rPr lang="hu-HU" altLang="hu-HU" dirty="0" smtClean="0"/>
              <a:t> nem annyira zsúfolt</a:t>
            </a:r>
          </a:p>
          <a:p>
            <a:r>
              <a:rPr lang="hu-HU" altLang="hu-HU" b="1" dirty="0" smtClean="0"/>
              <a:t>+ Bérelhető frekvenciák</a:t>
            </a:r>
          </a:p>
          <a:p>
            <a:endParaRPr lang="hu-HU" altLang="hu-HU" dirty="0" smtClean="0"/>
          </a:p>
          <a:p>
            <a:r>
              <a:rPr lang="hu-HU" altLang="hu-HU" dirty="0" smtClean="0"/>
              <a:t>Hálózat tervezésnél: Környéken mekkora a zavarási tényező. Változhat!!</a:t>
            </a:r>
          </a:p>
        </p:txBody>
      </p:sp>
    </p:spTree>
    <p:extLst>
      <p:ext uri="{BB962C8B-B14F-4D97-AF65-F5344CB8AC3E}">
        <p14:creationId xmlns:p14="http://schemas.microsoft.com/office/powerpoint/2010/main" val="22435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700" smtClean="0"/>
              <a:t>IEEE 802.11 a,b,g,n Wireless protokoll – kompatibilitási tábla</a:t>
            </a:r>
            <a:endParaRPr lang="en-GB" altLang="hu-HU" sz="2700" smtClean="0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6" y="1628775"/>
            <a:ext cx="5322711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Oval 5"/>
          <p:cNvSpPr>
            <a:spLocks noChangeArrowheads="1"/>
          </p:cNvSpPr>
          <p:nvPr/>
        </p:nvSpPr>
        <p:spPr bwMode="auto">
          <a:xfrm>
            <a:off x="406400" y="4789488"/>
            <a:ext cx="1100667" cy="558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707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smtClean="0"/>
              <a:t>IEEE 802.11 a,b,g,n Wireless protokoll</a:t>
            </a:r>
            <a:endParaRPr lang="en-GB" altLang="hu-HU" smtClean="0"/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0" y="1331914"/>
            <a:ext cx="840598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482600" y="3177443"/>
            <a:ext cx="8487834" cy="301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601" tIns="53300" rIns="106601" bIns="53300" anchor="ctr">
            <a:spAutoFit/>
          </a:bodyPr>
          <a:lstStyle>
            <a:lvl1pPr defTabSz="1066800"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66800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>
                <a:ea typeface="Times New Roman" pitchFamily="18" charset="0"/>
                <a:cs typeface="Times-Roman"/>
              </a:rPr>
              <a:t>Összefoglalva:</a:t>
            </a:r>
          </a:p>
          <a:p>
            <a:r>
              <a:rPr lang="hu-HU" altLang="hu-HU">
                <a:ea typeface="Times New Roman" pitchFamily="18" charset="0"/>
                <a:cs typeface="Times-Roman"/>
              </a:rPr>
              <a:t>A </a:t>
            </a:r>
            <a:r>
              <a:rPr lang="hu-HU" altLang="hu-HU" b="1">
                <a:ea typeface="Times New Roman" pitchFamily="18" charset="0"/>
                <a:cs typeface="Times-Roman"/>
              </a:rPr>
              <a:t>B, G</a:t>
            </a:r>
            <a:r>
              <a:rPr lang="hu-HU" altLang="hu-HU">
                <a:ea typeface="Times New Roman" pitchFamily="18" charset="0"/>
                <a:cs typeface="Times-Roman"/>
              </a:rPr>
              <a:t>, és</a:t>
            </a:r>
            <a:r>
              <a:rPr lang="hu-HU" altLang="hu-HU" b="1">
                <a:ea typeface="Times New Roman" pitchFamily="18" charset="0"/>
                <a:cs typeface="Times-Roman"/>
              </a:rPr>
              <a:t> N</a:t>
            </a:r>
            <a:r>
              <a:rPr lang="hu-HU" altLang="hu-HU">
                <a:ea typeface="Times New Roman" pitchFamily="18" charset="0"/>
                <a:cs typeface="Times-Roman"/>
              </a:rPr>
              <a:t> eszközök kompatibilisek egymással, a legtöbb lehetőséget kínálva hotspot elérésre is. </a:t>
            </a:r>
          </a:p>
          <a:p>
            <a:r>
              <a:rPr lang="hu-HU" altLang="hu-HU">
                <a:ea typeface="Times New Roman" pitchFamily="18" charset="0"/>
                <a:cs typeface="Times-Roman"/>
              </a:rPr>
              <a:t>Az </a:t>
            </a:r>
            <a:r>
              <a:rPr lang="hu-HU" altLang="hu-HU" b="1">
                <a:ea typeface="Times New Roman" pitchFamily="18" charset="0"/>
                <a:cs typeface="Times-Roman"/>
              </a:rPr>
              <a:t>A</a:t>
            </a:r>
            <a:r>
              <a:rPr lang="hu-HU" altLang="hu-HU">
                <a:ea typeface="Times New Roman" pitchFamily="18" charset="0"/>
                <a:cs typeface="Times-Roman"/>
              </a:rPr>
              <a:t> szabványú eszközök csak </a:t>
            </a:r>
            <a:r>
              <a:rPr lang="hu-HU" altLang="hu-HU" b="1">
                <a:ea typeface="Times New Roman" pitchFamily="18" charset="0"/>
                <a:cs typeface="Times-Roman"/>
              </a:rPr>
              <a:t>A</a:t>
            </a:r>
            <a:r>
              <a:rPr lang="hu-HU" altLang="hu-HU">
                <a:ea typeface="Times New Roman" pitchFamily="18" charset="0"/>
                <a:cs typeface="Times-Roman"/>
              </a:rPr>
              <a:t> eszközzel kompatibilisek, megfontolandó a használatuk.</a:t>
            </a:r>
          </a:p>
          <a:p>
            <a:r>
              <a:rPr lang="hu-HU" altLang="hu-HU">
                <a:ea typeface="Times New Roman" pitchFamily="18" charset="0"/>
                <a:cs typeface="Times-Roman"/>
              </a:rPr>
              <a:t>Általános igényekre a </a:t>
            </a:r>
            <a:r>
              <a:rPr lang="hu-HU" altLang="hu-HU" b="1">
                <a:ea typeface="Times New Roman" pitchFamily="18" charset="0"/>
                <a:cs typeface="Times-Roman"/>
              </a:rPr>
              <a:t>G</a:t>
            </a:r>
            <a:r>
              <a:rPr lang="hu-HU" altLang="hu-HU">
                <a:ea typeface="Times New Roman" pitchFamily="18" charset="0"/>
                <a:cs typeface="Times-Roman"/>
              </a:rPr>
              <a:t> a szokványos választás. </a:t>
            </a:r>
          </a:p>
          <a:p>
            <a:r>
              <a:rPr lang="hu-HU" altLang="hu-HU">
                <a:ea typeface="Times New Roman" pitchFamily="18" charset="0"/>
                <a:cs typeface="Times-Roman"/>
              </a:rPr>
              <a:t>Ha extra sebességre van szükség házon belül, pl </a:t>
            </a:r>
            <a:r>
              <a:rPr lang="hu-HU" altLang="hu-HU" u="sng">
                <a:ea typeface="Times New Roman" pitchFamily="18" charset="0"/>
                <a:cs typeface="Times-Roman"/>
              </a:rPr>
              <a:t>video streaming, erős játék vagy nagy étvágyú alkalmazás, vagy nagyobb távolságot kell áthidalni az</a:t>
            </a:r>
            <a:r>
              <a:rPr lang="hu-HU" altLang="hu-HU" b="1" u="sng">
                <a:ea typeface="Times New Roman" pitchFamily="18" charset="0"/>
                <a:cs typeface="Times-Roman"/>
              </a:rPr>
              <a:t> N</a:t>
            </a:r>
            <a:r>
              <a:rPr lang="hu-HU" altLang="hu-HU" u="sng">
                <a:ea typeface="Times New Roman" pitchFamily="18" charset="0"/>
                <a:cs typeface="Times-Roman"/>
              </a:rPr>
              <a:t> szabvány</a:t>
            </a:r>
            <a:r>
              <a:rPr lang="hu-HU" altLang="hu-HU">
                <a:ea typeface="Times New Roman" pitchFamily="18" charset="0"/>
                <a:cs typeface="Times-Roman"/>
              </a:rPr>
              <a:t> lehet a legígéretesebb választás.</a:t>
            </a:r>
          </a:p>
        </p:txBody>
      </p:sp>
    </p:spTree>
    <p:extLst>
      <p:ext uri="{BB962C8B-B14F-4D97-AF65-F5344CB8AC3E}">
        <p14:creationId xmlns:p14="http://schemas.microsoft.com/office/powerpoint/2010/main" val="18326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275"/>
            <a:ext cx="8568951" cy="645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0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altLang="hu-HU" dirty="0" smtClean="0"/>
              <a:t>Protokoll rövidítések:</a:t>
            </a:r>
            <a:endParaRPr lang="en-GB" altLang="hu-HU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435280" cy="525658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1000"/>
              </a:lnSpc>
            </a:pPr>
            <a:endParaRPr lang="hu-HU" altLang="hu-HU" sz="20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IP: </a:t>
            </a:r>
            <a:r>
              <a:rPr lang="hu-HU" altLang="hu-HU" sz="2400" dirty="0" smtClean="0"/>
              <a:t>Internet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  <a:r>
              <a:rPr lang="hu-HU" altLang="hu-HU" sz="2400" dirty="0" smtClean="0"/>
              <a:t> (Internet Protokoll)</a:t>
            </a:r>
            <a:endParaRPr lang="en-GB" altLang="hu-HU" sz="24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TCP: </a:t>
            </a:r>
            <a:r>
              <a:rPr lang="hu-HU" altLang="hu-HU" sz="2400" dirty="0" err="1" smtClean="0"/>
              <a:t>Transmission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Control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  <a:r>
              <a:rPr lang="hu-HU" altLang="hu-HU" sz="2400" dirty="0" smtClean="0"/>
              <a:t>(Adatátviteli Protokoll)</a:t>
            </a:r>
            <a:endParaRPr lang="en-GB" altLang="hu-HU" sz="24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UDP: </a:t>
            </a:r>
            <a:r>
              <a:rPr lang="hu-HU" altLang="hu-HU" sz="2400" dirty="0" err="1" smtClean="0"/>
              <a:t>User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Datagram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  <a:r>
              <a:rPr lang="hu-HU" altLang="hu-HU" sz="2400" dirty="0" smtClean="0"/>
              <a:t>(Adatátviteli visszajelzés nélkül!)</a:t>
            </a:r>
            <a:endParaRPr lang="en-GB" altLang="hu-HU" sz="24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ICMP: </a:t>
            </a:r>
            <a:r>
              <a:rPr lang="hu-HU" altLang="hu-HU" sz="2400" dirty="0" smtClean="0"/>
              <a:t>Internet </a:t>
            </a:r>
            <a:r>
              <a:rPr lang="hu-HU" altLang="hu-HU" sz="2400" dirty="0" err="1" smtClean="0"/>
              <a:t>Control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Message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  <a:endParaRPr lang="hu-HU" altLang="hu-HU" sz="2400" dirty="0" smtClean="0"/>
          </a:p>
          <a:p>
            <a:pPr>
              <a:lnSpc>
                <a:spcPct val="91000"/>
              </a:lnSpc>
            </a:pPr>
            <a:r>
              <a:rPr lang="hu-HU" altLang="hu-HU" sz="2400" dirty="0" smtClean="0"/>
              <a:t>IGMP: Internet Group Management </a:t>
            </a:r>
            <a:r>
              <a:rPr lang="hu-HU" altLang="hu-HU" sz="2400" dirty="0" err="1" smtClean="0"/>
              <a:t>Protocol</a:t>
            </a:r>
            <a:endParaRPr lang="hu-HU" altLang="hu-HU" sz="24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ARP: </a:t>
            </a:r>
            <a:r>
              <a:rPr lang="hu-HU" altLang="hu-HU" sz="2400" dirty="0" err="1" smtClean="0"/>
              <a:t>Address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Resolution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  <a:r>
              <a:rPr lang="hu-HU" altLang="hu-HU" sz="2400" dirty="0" smtClean="0"/>
              <a:t>(címfeloldás)</a:t>
            </a:r>
            <a:endParaRPr lang="en-GB" altLang="hu-HU" sz="2400" dirty="0" smtClean="0"/>
          </a:p>
          <a:p>
            <a:pPr>
              <a:lnSpc>
                <a:spcPct val="91000"/>
              </a:lnSpc>
            </a:pPr>
            <a:endParaRPr lang="hu-HU" altLang="hu-HU" sz="24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NAT: </a:t>
            </a:r>
            <a:r>
              <a:rPr lang="hu-HU" altLang="hu-HU" sz="2400" dirty="0" smtClean="0"/>
              <a:t>Network </a:t>
            </a:r>
            <a:r>
              <a:rPr lang="hu-HU" altLang="hu-HU" sz="2400" dirty="0" err="1" smtClean="0"/>
              <a:t>Address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Translation</a:t>
            </a:r>
            <a:r>
              <a:rPr lang="en-GB" altLang="hu-HU" sz="2400" dirty="0" smtClean="0"/>
              <a:t> (</a:t>
            </a:r>
            <a:r>
              <a:rPr lang="en-GB" altLang="hu-HU" sz="2400" dirty="0" err="1" smtClean="0"/>
              <a:t>kein</a:t>
            </a:r>
            <a:r>
              <a:rPr lang="en-GB" altLang="hu-HU" sz="2400" dirty="0" smtClean="0"/>
              <a:t> </a:t>
            </a:r>
            <a:r>
              <a:rPr lang="en-GB" altLang="hu-HU" sz="2400" dirty="0" err="1" smtClean="0"/>
              <a:t>Protokoll</a:t>
            </a:r>
            <a:r>
              <a:rPr lang="en-GB" altLang="hu-HU" sz="2400" dirty="0" smtClean="0"/>
              <a:t>) </a:t>
            </a:r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DHCP: </a:t>
            </a:r>
            <a:r>
              <a:rPr lang="hu-HU" altLang="hu-HU" sz="2400" dirty="0" err="1" smtClean="0"/>
              <a:t>Dynamic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Host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Configuration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</a:p>
          <a:p>
            <a:pPr>
              <a:lnSpc>
                <a:spcPct val="91000"/>
              </a:lnSpc>
            </a:pPr>
            <a:endParaRPr lang="hu-HU" altLang="hu-HU" sz="2400" dirty="0" smtClean="0"/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FTP: </a:t>
            </a:r>
            <a:r>
              <a:rPr lang="hu-HU" altLang="hu-HU" sz="2400" dirty="0" smtClean="0"/>
              <a:t>File </a:t>
            </a:r>
            <a:r>
              <a:rPr lang="hu-HU" altLang="hu-HU" sz="2400" dirty="0" err="1" smtClean="0"/>
              <a:t>Transfer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Protocol</a:t>
            </a:r>
            <a:r>
              <a:rPr lang="en-GB" altLang="hu-HU" sz="2400" dirty="0" smtClean="0"/>
              <a:t> </a:t>
            </a:r>
          </a:p>
          <a:p>
            <a:pPr>
              <a:lnSpc>
                <a:spcPct val="91000"/>
              </a:lnSpc>
            </a:pPr>
            <a:r>
              <a:rPr lang="en-GB" altLang="hu-HU" sz="2400" dirty="0" smtClean="0"/>
              <a:t>HTTP: </a:t>
            </a:r>
            <a:r>
              <a:rPr lang="hu-HU" altLang="hu-HU" sz="2400" dirty="0" err="1" smtClean="0"/>
              <a:t>Hypertext</a:t>
            </a:r>
            <a:r>
              <a:rPr lang="hu-HU" altLang="hu-HU" sz="2400" dirty="0" smtClean="0"/>
              <a:t> </a:t>
            </a:r>
          </a:p>
          <a:p>
            <a:pPr>
              <a:lnSpc>
                <a:spcPct val="91000"/>
              </a:lnSpc>
            </a:pPr>
            <a:r>
              <a:rPr lang="hu-HU" altLang="hu-HU" sz="2400" dirty="0" smtClean="0"/>
              <a:t>SMTP:</a:t>
            </a:r>
            <a:r>
              <a:rPr lang="hu-HU" altLang="hu-HU" sz="2400" dirty="0" err="1" smtClean="0"/>
              <a:t>Simple</a:t>
            </a:r>
            <a:r>
              <a:rPr lang="hu-HU" altLang="hu-HU" sz="2400" dirty="0" smtClean="0"/>
              <a:t> Mail </a:t>
            </a:r>
            <a:r>
              <a:rPr lang="hu-HU" altLang="hu-HU" sz="2400" dirty="0" err="1" smtClean="0"/>
              <a:t>Transfer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Protokol</a:t>
            </a:r>
            <a:endParaRPr lang="en-GB" altLang="hu-HU" sz="2400" dirty="0" smtClean="0"/>
          </a:p>
          <a:p>
            <a:pPr>
              <a:lnSpc>
                <a:spcPct val="91000"/>
              </a:lnSpc>
            </a:pPr>
            <a:r>
              <a:rPr lang="hu-HU" altLang="hu-HU" sz="2400" dirty="0" smtClean="0"/>
              <a:t>POP3:Post Office </a:t>
            </a:r>
            <a:r>
              <a:rPr lang="hu-HU" altLang="hu-HU" sz="2400" dirty="0" err="1" smtClean="0"/>
              <a:t>protokol</a:t>
            </a:r>
            <a:endParaRPr lang="hu-HU" altLang="hu-HU" sz="2400" dirty="0" smtClean="0"/>
          </a:p>
          <a:p>
            <a:pPr>
              <a:lnSpc>
                <a:spcPct val="91000"/>
              </a:lnSpc>
            </a:pPr>
            <a:r>
              <a:rPr lang="hu-HU" altLang="hu-HU" sz="2400" dirty="0" smtClean="0"/>
              <a:t>IMAP:Internet </a:t>
            </a:r>
            <a:r>
              <a:rPr lang="hu-HU" altLang="hu-HU" sz="2400" dirty="0" err="1" smtClean="0"/>
              <a:t>Message</a:t>
            </a:r>
            <a:r>
              <a:rPr lang="hu-HU" altLang="hu-HU" sz="2400" dirty="0" smtClean="0"/>
              <a:t> Access </a:t>
            </a:r>
            <a:r>
              <a:rPr lang="hu-HU" altLang="hu-HU" sz="2400" dirty="0" err="1" smtClean="0"/>
              <a:t>Protokol</a:t>
            </a:r>
            <a:endParaRPr lang="hu-HU" altLang="hu-HU" sz="2400" dirty="0" smtClean="0"/>
          </a:p>
          <a:p>
            <a:pPr>
              <a:lnSpc>
                <a:spcPct val="91000"/>
              </a:lnSpc>
            </a:pPr>
            <a:endParaRPr lang="hu-HU" altLang="hu-HU" sz="2400" dirty="0" smtClean="0"/>
          </a:p>
          <a:p>
            <a:pPr>
              <a:lnSpc>
                <a:spcPct val="91000"/>
              </a:lnSpc>
            </a:pPr>
            <a:r>
              <a:rPr lang="hu-HU" altLang="hu-HU" sz="2400" dirty="0" smtClean="0"/>
              <a:t>RIP, OSPF,BGP:</a:t>
            </a:r>
            <a:r>
              <a:rPr lang="hu-HU" altLang="hu-HU" sz="2400" dirty="0" err="1" smtClean="0"/>
              <a:t>Routing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Protkols</a:t>
            </a:r>
            <a:endParaRPr lang="en-GB" alt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24176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07812" y="1"/>
            <a:ext cx="8326966" cy="593725"/>
          </a:xfrm>
        </p:spPr>
        <p:txBody>
          <a:bodyPr>
            <a:normAutofit fontScale="90000"/>
          </a:bodyPr>
          <a:lstStyle/>
          <a:p>
            <a:r>
              <a:rPr lang="hu-HU" altLang="hu-HU" smtClean="0"/>
              <a:t>TCP/IP felépítése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045" y="692150"/>
            <a:ext cx="8453967" cy="61658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1000"/>
              </a:lnSpc>
            </a:pPr>
            <a:r>
              <a:rPr lang="hu-HU" altLang="hu-HU" sz="1700" smtClean="0"/>
              <a:t>A TCP/IP felépítése a rétegződési elven alapul, minden egyes réteg egy jól definiált feladatot végez el, és a rétegek egymás között szolgálatelérési pontokon keresztül kommunikálnak. Minden réteg csak a vele szomszédos réteggel képes kommunikálni, mivel ezek egymásra épülnek. Alapvetően négy réteg alkotta, melyet ötre bővítettek.</a:t>
            </a:r>
            <a:endParaRPr lang="hu-HU" altLang="hu-HU" sz="1700" b="1" smtClean="0">
              <a:hlinkClick r:id="rId2" tooltip="Alkalmazási réteg"/>
            </a:endParaRPr>
          </a:p>
          <a:p>
            <a:pPr>
              <a:lnSpc>
                <a:spcPct val="91000"/>
              </a:lnSpc>
            </a:pPr>
            <a:r>
              <a:rPr lang="hu-HU" altLang="hu-HU" sz="1700" b="1" smtClean="0">
                <a:hlinkClick r:id="rId2" tooltip="Alkalmazási réteg"/>
              </a:rPr>
              <a:t>Alkalmazási réteg</a:t>
            </a:r>
            <a:r>
              <a:rPr lang="hu-HU" altLang="hu-HU" sz="1700" b="1" smtClean="0"/>
              <a:t> </a:t>
            </a:r>
          </a:p>
          <a:p>
            <a:pPr>
              <a:lnSpc>
                <a:spcPct val="91000"/>
              </a:lnSpc>
            </a:pPr>
            <a:r>
              <a:rPr lang="hu-HU" altLang="hu-HU" sz="1700" smtClean="0"/>
              <a:t>Az alkalmazási réteg a felhasználó által indított </a:t>
            </a:r>
            <a:r>
              <a:rPr lang="hu-HU" altLang="hu-HU" sz="1700" smtClean="0">
                <a:hlinkClick r:id="rId3" tooltip="Program"/>
              </a:rPr>
              <a:t>program</a:t>
            </a:r>
            <a:r>
              <a:rPr lang="hu-HU" altLang="hu-HU" sz="1700" smtClean="0"/>
              <a:t> és a szállítási réteg között teremt kapcsolatot. Ha egy program </a:t>
            </a:r>
            <a:r>
              <a:rPr lang="hu-HU" altLang="hu-HU" sz="1700" smtClean="0">
                <a:hlinkClick r:id="rId4" tooltip="Számítógép-hálózat"/>
              </a:rPr>
              <a:t>hálózaton</a:t>
            </a:r>
            <a:r>
              <a:rPr lang="hu-HU" altLang="hu-HU" sz="1700" smtClean="0"/>
              <a:t> keresztül </a:t>
            </a:r>
            <a:r>
              <a:rPr lang="hu-HU" altLang="hu-HU" sz="1700" smtClean="0">
                <a:hlinkClick r:id="rId5" tooltip="Adat (számítástechnika)"/>
              </a:rPr>
              <a:t>adatot</a:t>
            </a:r>
            <a:r>
              <a:rPr lang="hu-HU" altLang="hu-HU" sz="1700" smtClean="0"/>
              <a:t> szeretne küldeni, az alkalmazási réteg továbbküldi azt a szállítási rétegnek.</a:t>
            </a:r>
            <a:endParaRPr lang="hu-HU" altLang="hu-HU" sz="1700" b="1" smtClean="0">
              <a:hlinkClick r:id="rId6" tooltip="Szállítási réteg"/>
            </a:endParaRPr>
          </a:p>
          <a:p>
            <a:pPr>
              <a:lnSpc>
                <a:spcPct val="91000"/>
              </a:lnSpc>
            </a:pPr>
            <a:r>
              <a:rPr lang="hu-HU" altLang="hu-HU" sz="1700" b="1" smtClean="0">
                <a:hlinkClick r:id="rId6" tooltip="Szállítási réteg"/>
              </a:rPr>
              <a:t>Szállítási réteg</a:t>
            </a:r>
            <a:endParaRPr lang="hu-HU" altLang="hu-HU" sz="1700" b="1" smtClean="0"/>
          </a:p>
          <a:p>
            <a:pPr>
              <a:lnSpc>
                <a:spcPct val="91000"/>
              </a:lnSpc>
            </a:pPr>
            <a:r>
              <a:rPr lang="hu-HU" altLang="hu-HU" sz="1700" smtClean="0"/>
              <a:t>Az alkalmazási rétegtől kapott adat elejére egy úgynevezett headert csatol, mely jelzi hogy melyik szállítási rétegbeli protokollal (leggyakrabban </a:t>
            </a:r>
            <a:r>
              <a:rPr lang="hu-HU" altLang="hu-HU" sz="1700" smtClean="0">
                <a:hlinkClick r:id="rId7" tooltip="TCP"/>
              </a:rPr>
              <a:t>TCP</a:t>
            </a:r>
            <a:r>
              <a:rPr lang="hu-HU" altLang="hu-HU" sz="1700" smtClean="0"/>
              <a:t> vagy </a:t>
            </a:r>
            <a:r>
              <a:rPr lang="hu-HU" altLang="hu-HU" sz="1700" smtClean="0">
                <a:hlinkClick r:id="rId8" tooltip="UDP"/>
              </a:rPr>
              <a:t>UDP</a:t>
            </a:r>
            <a:r>
              <a:rPr lang="hu-HU" altLang="hu-HU" sz="1700" smtClean="0"/>
              <a:t>) küldik az adatot.</a:t>
            </a:r>
            <a:endParaRPr lang="hu-HU" altLang="hu-HU" sz="1700" b="1" smtClean="0">
              <a:hlinkClick r:id="rId9" tooltip="Hálózati réteg"/>
            </a:endParaRPr>
          </a:p>
          <a:p>
            <a:pPr>
              <a:lnSpc>
                <a:spcPct val="91000"/>
              </a:lnSpc>
            </a:pPr>
            <a:r>
              <a:rPr lang="hu-HU" altLang="hu-HU" sz="1700" b="1" smtClean="0">
                <a:hlinkClick r:id="rId9" tooltip="Hálózati réteg"/>
              </a:rPr>
              <a:t>Hálózati (Internet) réteg</a:t>
            </a:r>
            <a:r>
              <a:rPr lang="hu-HU" altLang="hu-HU" sz="1700" b="1" smtClean="0"/>
              <a:t> </a:t>
            </a:r>
          </a:p>
          <a:p>
            <a:pPr>
              <a:lnSpc>
                <a:spcPct val="91000"/>
              </a:lnSpc>
            </a:pPr>
            <a:r>
              <a:rPr lang="hu-HU" altLang="hu-HU" sz="1700" smtClean="0"/>
              <a:t>A szállítási rétegtől kapott header-adat pároshoz hozzáteszi a saját headerjét, amely arról tartalmaz információt hogy az adatot melyik számítógép kapja majd meg.</a:t>
            </a:r>
            <a:endParaRPr lang="hu-HU" altLang="hu-HU" sz="1700" b="1" smtClean="0">
              <a:hlinkClick r:id="rId10" tooltip="Adatkapcsolati réteg (megíratlan szócikk)"/>
            </a:endParaRPr>
          </a:p>
          <a:p>
            <a:pPr>
              <a:lnSpc>
                <a:spcPct val="91000"/>
              </a:lnSpc>
            </a:pPr>
            <a:r>
              <a:rPr lang="hu-HU" altLang="hu-HU" sz="1700" b="1" smtClean="0">
                <a:hlinkClick r:id="rId10" tooltip="Adatkapcsolati réteg (megíratlan szócikk)"/>
              </a:rPr>
              <a:t>Adatkapcsolati réteg</a:t>
            </a:r>
            <a:endParaRPr lang="hu-HU" altLang="hu-HU" sz="1700" b="1" smtClean="0"/>
          </a:p>
          <a:p>
            <a:pPr>
              <a:lnSpc>
                <a:spcPct val="91000"/>
              </a:lnSpc>
            </a:pPr>
            <a:r>
              <a:rPr lang="hu-HU" altLang="hu-HU" sz="1700" smtClean="0"/>
              <a:t>Az adatkapcsolati réteg szintén hozzárakja a kapott adathoz a saját headerjét, és az adatot keretekre bontja. Ha a kapott adat túl nagy ahhoz hogy egy keretbe kerüljön, feldarabolja és az utolsó keret végére egy úgynevezett tail-t kapcsol, hogy a fogadó oldalon vissza lehessen állítani az eredeti adatot.</a:t>
            </a:r>
            <a:endParaRPr lang="hu-HU" altLang="hu-HU" sz="1700" b="1" smtClean="0">
              <a:hlinkClick r:id="rId11" tooltip="Fizikai réteg"/>
            </a:endParaRPr>
          </a:p>
          <a:p>
            <a:pPr>
              <a:lnSpc>
                <a:spcPct val="91000"/>
              </a:lnSpc>
            </a:pPr>
            <a:r>
              <a:rPr lang="hu-HU" altLang="hu-HU" sz="1700" b="1" smtClean="0">
                <a:hlinkClick r:id="rId11" tooltip="Fizikai réteg"/>
              </a:rPr>
              <a:t>Fizikai réteg</a:t>
            </a:r>
            <a:r>
              <a:rPr lang="hu-HU" altLang="hu-HU" sz="1700" b="1" smtClean="0"/>
              <a:t> </a:t>
            </a:r>
          </a:p>
          <a:p>
            <a:pPr>
              <a:lnSpc>
                <a:spcPct val="91000"/>
              </a:lnSpc>
            </a:pPr>
            <a:r>
              <a:rPr lang="hu-HU" altLang="hu-HU" sz="1700" smtClean="0"/>
              <a:t>A fizikai réteg továbbítja az adatkapcsolati rétegtől kapott kereteket a hálózaton. </a:t>
            </a:r>
          </a:p>
          <a:p>
            <a:pPr>
              <a:lnSpc>
                <a:spcPct val="91000"/>
              </a:lnSpc>
            </a:pPr>
            <a:r>
              <a:rPr lang="hu-HU" altLang="hu-HU" sz="1700" smtClean="0">
                <a:hlinkClick r:id="rId12" tooltip="A kép nagyítása"/>
              </a:rPr>
              <a:t> </a:t>
            </a:r>
            <a:endParaRPr lang="hu-HU" altLang="hu-HU" sz="1700" smtClean="0"/>
          </a:p>
          <a:p>
            <a:pPr>
              <a:lnSpc>
                <a:spcPct val="91000"/>
              </a:lnSpc>
            </a:pPr>
            <a:r>
              <a:rPr lang="hu-HU" altLang="hu-HU" sz="1700" smtClean="0"/>
              <a:t>A fogadó oldalon ugyanez a folyamat játszódik le visszafelé, míg az adat a fogadó gép alkalmazásához nem ér.</a:t>
            </a:r>
          </a:p>
          <a:p>
            <a:pPr>
              <a:lnSpc>
                <a:spcPct val="91000"/>
              </a:lnSpc>
            </a:pPr>
            <a:r>
              <a:rPr lang="hu-HU" altLang="hu-HU" sz="1700" smtClean="0"/>
              <a:t>Eredetileg a fizikai és az adatkapcsolati réteg egy réteg volt, neve „Hoszt és hálózat közötti réteg”.</a:t>
            </a:r>
          </a:p>
        </p:txBody>
      </p:sp>
    </p:spTree>
    <p:extLst>
      <p:ext uri="{BB962C8B-B14F-4D97-AF65-F5344CB8AC3E}">
        <p14:creationId xmlns:p14="http://schemas.microsoft.com/office/powerpoint/2010/main" val="27991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6288</Words>
  <Application>Microsoft Office PowerPoint</Application>
  <PresentationFormat>Diavetítés a képernyőre (4:3 oldalarány)</PresentationFormat>
  <Paragraphs>767</Paragraphs>
  <Slides>139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139</vt:i4>
      </vt:variant>
    </vt:vector>
  </HeadingPairs>
  <TitlesOfParts>
    <vt:vector size="147" baseType="lpstr">
      <vt:lpstr>Arial</vt:lpstr>
      <vt:lpstr>Calibri</vt:lpstr>
      <vt:lpstr>Sylfaen</vt:lpstr>
      <vt:lpstr>Symbol</vt:lpstr>
      <vt:lpstr>Times New Roman</vt:lpstr>
      <vt:lpstr>Times-Roman</vt:lpstr>
      <vt:lpstr>Wingdings</vt:lpstr>
      <vt:lpstr>Office-téma</vt:lpstr>
      <vt:lpstr>INFORMATIKA II.</vt:lpstr>
      <vt:lpstr>Tantárgyi követelmények</vt:lpstr>
      <vt:lpstr>PowerPoint-bemutató</vt:lpstr>
      <vt:lpstr>Számítógép hálózatok</vt:lpstr>
      <vt:lpstr>Számítógép hálózatok Alapfogalmak</vt:lpstr>
      <vt:lpstr>Hálózatok csoportosítása Hálózati szolgáltatás elérhetősége szerint</vt:lpstr>
      <vt:lpstr>Hálózatok csoportosítása Hálózati szolgáltatás elérhetősége szerint</vt:lpstr>
      <vt:lpstr>Hálózatok csoportosítása Földrajzi kiterjedés szerint</vt:lpstr>
      <vt:lpstr>Ad hoc hálózatok</vt:lpstr>
      <vt:lpstr>Hálózati topológia</vt:lpstr>
      <vt:lpstr>„Kapcsolt számítógépek (hostok) rendszere, erőforrás-megosztási, költségcsökkentési, adatmegosztási céllal.” </vt:lpstr>
      <vt:lpstr>PowerPoint-bemutató</vt:lpstr>
      <vt:lpstr>Topológiák összehasonlítása</vt:lpstr>
      <vt:lpstr>Kommunikációs metódusok</vt:lpstr>
      <vt:lpstr>Hálózati adatátvitel, kapcsolási módok</vt:lpstr>
      <vt:lpstr>Hálózatok (rész) elemei</vt:lpstr>
      <vt:lpstr>VEZÉRLŐ ELEKTRONIKÁK</vt:lpstr>
      <vt:lpstr>VEZÉRLŐ ELEKTRONIKÁK  Aktív eszközök</vt:lpstr>
      <vt:lpstr>VEZÉRLŐ ELEKTRONIKÁK  Aktív eszközök</vt:lpstr>
      <vt:lpstr>PowerPoint-bemutató</vt:lpstr>
      <vt:lpstr>VEZÉRLŐ ELEKTRONIKÁK  Aktív eszközök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Modemek működési elv szerint</vt:lpstr>
      <vt:lpstr>PowerPoint-bemutató</vt:lpstr>
      <vt:lpstr>PowerPoint-bemutató</vt:lpstr>
      <vt:lpstr>1G-6G-ig Hányadik generációs mobilkészüléked van?</vt:lpstr>
      <vt:lpstr>PowerPoint-bemutató</vt:lpstr>
      <vt:lpstr>PowerPoint-bemutató</vt:lpstr>
      <vt:lpstr>PowerPoint-bemutató</vt:lpstr>
      <vt:lpstr>Kábelek és csatlakozók</vt:lpstr>
      <vt:lpstr>Sodrott réz érpár helyettesítőképe</vt:lpstr>
      <vt:lpstr>Kábelek és csatlakozók</vt:lpstr>
      <vt:lpstr>Csavart érpáras kábelek</vt:lpstr>
      <vt:lpstr>Csavart érpáras kábelek</vt:lpstr>
      <vt:lpstr>Csavart érpáras kábelek</vt:lpstr>
      <vt:lpstr>Kábelezési szabványok</vt:lpstr>
      <vt:lpstr>Kábelezési szabványok – UTP kábelek</vt:lpstr>
      <vt:lpstr>Kábelezési szabványok – UTP kábelek</vt:lpstr>
      <vt:lpstr>Kábelezési szabványok – UTP kábelek</vt:lpstr>
      <vt:lpstr>HUB-PC PC- Switch HUB-Router Switch-Router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OSI-modell – még többször visszatérünk rá</vt:lpstr>
      <vt:lpstr>ADATKAPCSOLATI RÉTEG Adatátvitel Kommunikációs alapelvek</vt:lpstr>
      <vt:lpstr>Kommunikációs szabályok</vt:lpstr>
      <vt:lpstr>Protokollok</vt:lpstr>
      <vt:lpstr>Az adatkapcsolati réteg feladata:</vt:lpstr>
      <vt:lpstr>PowerPoint-bemutató</vt:lpstr>
      <vt:lpstr>Adatkapcsolati réteg</vt:lpstr>
      <vt:lpstr>Adatkapcsolati réteg</vt:lpstr>
      <vt:lpstr>PowerPoint-bemutató</vt:lpstr>
      <vt:lpstr>KERETEZÉS</vt:lpstr>
      <vt:lpstr>KERETEZÉS</vt:lpstr>
      <vt:lpstr>KERETEZÉS</vt:lpstr>
      <vt:lpstr>KERETEZÉS</vt:lpstr>
      <vt:lpstr>KERETEZÉS – Bájtszámlálás Ø</vt:lpstr>
      <vt:lpstr>KERETEZÉS - Kezdő- és végkarakterek </vt:lpstr>
      <vt:lpstr>KERETEZÉS - Kezdő- és végkarakterek </vt:lpstr>
      <vt:lpstr>KERETEZÉS - bitbeszúrással</vt:lpstr>
      <vt:lpstr>KERETEZÉS - bitbeszúrással</vt:lpstr>
      <vt:lpstr>KERETEZÉS – fizikai rétegbeli kódolás megsértésével </vt:lpstr>
      <vt:lpstr>Hibakeresés indokai</vt:lpstr>
      <vt:lpstr>Nyugtázatlan összeköttetés nélküli szolgáltatás</vt:lpstr>
      <vt:lpstr>Nyugtázott összeköttetés nélküli szolgáltatás</vt:lpstr>
      <vt:lpstr>Összeköttetés-alapú szolgáltatás</vt:lpstr>
      <vt:lpstr>PowerPoint-bemutató</vt:lpstr>
      <vt:lpstr>HIBAKEZELÉS</vt:lpstr>
      <vt:lpstr>Ethernet szabványokról</vt:lpstr>
      <vt:lpstr>TCI/IP és OSI modell</vt:lpstr>
      <vt:lpstr>Protokollok a TCP/IP modellben</vt:lpstr>
      <vt:lpstr>Ethernet szabvány</vt:lpstr>
      <vt:lpstr>Ethernet szabvány IEEE 802.3 Standard </vt:lpstr>
      <vt:lpstr>Ethernet szabvány IEEE 802.5 Standard</vt:lpstr>
      <vt:lpstr>Ethernet működése (collision-, unicast, broadcast, )</vt:lpstr>
      <vt:lpstr>DQDB (Distributed Queue Dual Bus) IEEE 802.6</vt:lpstr>
      <vt:lpstr>IEEE 802.11 a,b,g,n Wireless protokoll</vt:lpstr>
      <vt:lpstr>IEEE 802.11 a,b,g,n Wireless szabvány</vt:lpstr>
      <vt:lpstr>IEEE 802.11 a,b,g,n Wireless protokoll – kompatibilitási tábla</vt:lpstr>
      <vt:lpstr>IEEE 802.11 a,b,g,n Wireless protokoll</vt:lpstr>
      <vt:lpstr>PowerPoint-bemutató</vt:lpstr>
      <vt:lpstr>Protokoll rövidítések:</vt:lpstr>
      <vt:lpstr>TCP/IP felépítése</vt:lpstr>
      <vt:lpstr>IP-protokoll a csomag irányító</vt:lpstr>
      <vt:lpstr>TCP / UDP ?</vt:lpstr>
      <vt:lpstr>ICMP, IGMP</vt:lpstr>
      <vt:lpstr>HTTP</vt:lpstr>
      <vt:lpstr>HTTP METÓDUSOK</vt:lpstr>
      <vt:lpstr>HTTP: (Hypertext Transfer/Transport Protocol)</vt:lpstr>
      <vt:lpstr>FTP</vt:lpstr>
      <vt:lpstr>Post Office Protocol version 3 (POP3)</vt:lpstr>
      <vt:lpstr>IMAP</vt:lpstr>
      <vt:lpstr>Mi a különbség a POP3 és az IMAP között?</vt:lpstr>
      <vt:lpstr>DNS</vt:lpstr>
      <vt:lpstr>ARP Address Resolution Protokoll  (cím-feloldási protokoll)</vt:lpstr>
      <vt:lpstr>Network Address Translation</vt:lpstr>
      <vt:lpstr>DHCP Dynamic Host Configuration Protocol</vt:lpstr>
      <vt:lpstr>Protokollok  - OSI rétegek szerint</vt:lpstr>
      <vt:lpstr>IP</vt:lpstr>
      <vt:lpstr>IP címzés</vt:lpstr>
      <vt:lpstr>IP címzés</vt:lpstr>
      <vt:lpstr>IPv4 IP-szám az egyértelmű eszköz azonosító</vt:lpstr>
      <vt:lpstr>IP-címosztályok</vt:lpstr>
      <vt:lpstr>IP-osztályok, Pivát IP-címtartományok</vt:lpstr>
      <vt:lpstr>Címtartományok táblázata:</vt:lpstr>
      <vt:lpstr>Alhálózati maszkok</vt:lpstr>
      <vt:lpstr>IP-cím és Netmask = Alhálózat és gép azonosítás</vt:lpstr>
      <vt:lpstr>Fontosabb IP-címek, tartományok:</vt:lpstr>
      <vt:lpstr>IPv6</vt:lpstr>
      <vt:lpstr>Címzési architektúra</vt:lpstr>
      <vt:lpstr>Címtípusok</vt:lpstr>
      <vt:lpstr>Formátumok</vt:lpstr>
      <vt:lpstr>Unicast címformátumok</vt:lpstr>
      <vt:lpstr>Formátum premixek</vt:lpstr>
      <vt:lpstr>Link-Local, Site-Local címek</vt:lpstr>
      <vt:lpstr>Link-Local, Site-Local, AGU címek</vt:lpstr>
      <vt:lpstr>AGU cím felépítése</vt:lpstr>
      <vt:lpstr>Visszafelé kompatibilásra fenntartott címek</vt:lpstr>
      <vt:lpstr>Multicast címek</vt:lpstr>
      <vt:lpstr>Anycast címek</vt:lpstr>
      <vt:lpstr>IPv6 címek írásmódjai</vt:lpstr>
      <vt:lpstr>A Környezet Felmérő protokoll (Neighbor Discovery)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INFORMATIKA II.</dc:title>
  <dc:creator>ildiko</dc:creator>
  <cp:lastModifiedBy>Dell</cp:lastModifiedBy>
  <cp:revision>184</cp:revision>
  <dcterms:created xsi:type="dcterms:W3CDTF">2016-01-31T17:58:13Z</dcterms:created>
  <dcterms:modified xsi:type="dcterms:W3CDTF">2017-02-19T20:06:14Z</dcterms:modified>
</cp:coreProperties>
</file>