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9" r:id="rId2"/>
    <p:sldId id="300" r:id="rId3"/>
    <p:sldId id="301" r:id="rId4"/>
    <p:sldId id="256" r:id="rId5"/>
    <p:sldId id="276" r:id="rId6"/>
    <p:sldId id="277" r:id="rId7"/>
    <p:sldId id="275" r:id="rId8"/>
    <p:sldId id="279" r:id="rId9"/>
    <p:sldId id="280" r:id="rId10"/>
    <p:sldId id="302" r:id="rId11"/>
    <p:sldId id="281" r:id="rId12"/>
    <p:sldId id="282" r:id="rId13"/>
    <p:sldId id="288" r:id="rId14"/>
    <p:sldId id="283" r:id="rId15"/>
    <p:sldId id="284" r:id="rId16"/>
    <p:sldId id="285" r:id="rId17"/>
    <p:sldId id="286" r:id="rId18"/>
    <p:sldId id="287" r:id="rId19"/>
    <p:sldId id="289" r:id="rId20"/>
    <p:sldId id="290" r:id="rId21"/>
    <p:sldId id="292" r:id="rId22"/>
    <p:sldId id="291" r:id="rId23"/>
    <p:sldId id="293" r:id="rId24"/>
    <p:sldId id="294" r:id="rId25"/>
    <p:sldId id="295" r:id="rId26"/>
    <p:sldId id="296" r:id="rId27"/>
    <p:sldId id="297" r:id="rId28"/>
    <p:sldId id="298" r:id="rId29"/>
    <p:sldId id="271" r:id="rId30"/>
    <p:sldId id="272" r:id="rId31"/>
    <p:sldId id="273" r:id="rId32"/>
    <p:sldId id="259" r:id="rId33"/>
    <p:sldId id="274" r:id="rId34"/>
    <p:sldId id="269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7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0C44A-9537-4D1B-8AF7-1D29B7CC5D01}" type="datetimeFigureOut">
              <a:rPr lang="hu-HU" smtClean="0"/>
              <a:t>2017.05.08.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DD5E7-C469-42BA-A25A-75F02B9A7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001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C22A4FA-DE78-4C7D-BDFD-2F6235401DD9}" type="slidenum">
              <a:rPr lang="hu-HU" altLang="hu-HU"/>
              <a:pPr>
                <a:spcBef>
                  <a:spcPct val="0"/>
                </a:spcBef>
              </a:pPr>
              <a:t>1</a:t>
            </a:fld>
            <a:endParaRPr lang="hu-HU" altLang="hu-H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8350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informatika korunk egyik meghatározó tudománya, az elmúlt közel ötven évben sokszor a szakemberek számára is alig követhető fejlődésen ment át. Az egyre gyorsuló fejlődés, úgy a technológia, mint az alkalmazott megoldások terén generáció váltások sorát </a:t>
            </a:r>
          </a:p>
          <a:p>
            <a:pPr marL="0" indent="0">
              <a:buNone/>
            </a:pPr>
            <a:r>
              <a:rPr lang="hu-HU" dirty="0" smtClean="0"/>
              <a:t>eredményezte.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DD5E7-C469-42BA-A25A-75F02B9A757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79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*Prof. Leon </a:t>
            </a:r>
            <a:r>
              <a:rPr lang="hu-HU" dirty="0" err="1" smtClean="0"/>
              <a:t>Chua</a:t>
            </a:r>
            <a:r>
              <a:rPr lang="hu-HU" dirty="0" smtClean="0"/>
              <a:t> - MTA tiszteleti tagja, évek óta együtt dolgozik a Pázmány Péter Katolikus Egyetemen oktató </a:t>
            </a:r>
            <a:r>
              <a:rPr lang="hu-HU" dirty="0" err="1" smtClean="0"/>
              <a:t>Roska</a:t>
            </a:r>
            <a:r>
              <a:rPr lang="hu-HU" dirty="0" smtClean="0"/>
              <a:t> Tamás akadémikussal a celluláris </a:t>
            </a:r>
            <a:r>
              <a:rPr lang="hu-HU" dirty="0" err="1" smtClean="0"/>
              <a:t>analogikai</a:t>
            </a:r>
            <a:r>
              <a:rPr lang="hu-HU" dirty="0" smtClean="0"/>
              <a:t> számítógép és a </a:t>
            </a:r>
            <a:r>
              <a:rPr lang="hu-HU" dirty="0" err="1" smtClean="0"/>
              <a:t>bionikus</a:t>
            </a:r>
            <a:r>
              <a:rPr lang="hu-HU" dirty="0" smtClean="0"/>
              <a:t> szem elvének kidolgozásán.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B53C1-1AD8-4014-B6D8-65F9D8E7341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7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DD5E7-C469-42BA-A25A-75F02B9A7577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76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C43F-9289-4880-A703-7AAD8D1840C9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82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884E-95A7-4E78-A25A-A53EE73EE24F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36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7592-3007-41AC-86DC-38FCCBB3E462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3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E0898-7BD1-4819-8CF4-18795A66461F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3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FFB6-1F29-472D-8469-7FC3DB60E892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8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A71A-DBE9-4254-9B91-726DF281E49D}" type="datetime1">
              <a:rPr lang="hu-HU" smtClean="0"/>
              <a:t>2017.05.08.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9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4927-5C80-4B78-B1F8-7BD2817C131D}" type="datetime1">
              <a:rPr lang="hu-HU" smtClean="0"/>
              <a:t>2017.05.08.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14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3BA3-57DD-4FC9-8F38-835FD20CEEB0}" type="datetime1">
              <a:rPr lang="hu-HU" smtClean="0"/>
              <a:t>2017.05.08.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1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CD7A-4903-4805-8130-3B071D866EC1}" type="datetime1">
              <a:rPr lang="hu-HU" smtClean="0"/>
              <a:t>2017.05.08.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1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5723-38F9-43B3-880F-73BA125F3DE3}" type="datetime1">
              <a:rPr lang="hu-HU" smtClean="0"/>
              <a:t>2017.05.08.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244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8EE7-AF4D-484D-8336-7A47385CCB77}" type="datetime1">
              <a:rPr lang="hu-HU" smtClean="0"/>
              <a:t>2017.05.08.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4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2D21-2996-44E1-95DB-347589C062BA}" type="datetime1">
              <a:rPr lang="hu-HU" smtClean="0"/>
              <a:t>2017.05.08.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92A82-EFD2-4E6C-BA58-2048270E50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4.png"/><Relationship Id="rId10" Type="http://schemas.openxmlformats.org/officeDocument/2006/relationships/image" Target="../media/image30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INFORMATIKA I.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8763" y="4508500"/>
            <a:ext cx="6084887" cy="1752600"/>
          </a:xfrm>
        </p:spPr>
        <p:txBody>
          <a:bodyPr/>
          <a:lstStyle/>
          <a:p>
            <a:pPr eaLnBrk="1" hangingPunct="1"/>
            <a:r>
              <a:rPr lang="hu-HU" altLang="hu-HU" smtClean="0"/>
              <a:t>Oktató: Horváth Ildikó</a:t>
            </a:r>
            <a:br>
              <a:rPr lang="hu-HU" altLang="hu-HU" smtClean="0"/>
            </a:br>
            <a:r>
              <a:rPr lang="hu-HU" altLang="hu-HU" smtClean="0"/>
              <a:t>e-mail: horvath.ildiko@pmmk.pte.hu</a:t>
            </a:r>
          </a:p>
        </p:txBody>
      </p:sp>
    </p:spTree>
    <p:extLst>
      <p:ext uri="{BB962C8B-B14F-4D97-AF65-F5344CB8AC3E}">
        <p14:creationId xmlns:p14="http://schemas.microsoft.com/office/powerpoint/2010/main" val="2953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 t="-3" r="58011" b="50683"/>
          <a:stretch/>
        </p:blipFill>
        <p:spPr>
          <a:xfrm>
            <a:off x="107504" y="476672"/>
            <a:ext cx="8856984" cy="6183609"/>
          </a:xfrm>
        </p:spPr>
      </p:pic>
    </p:spTree>
    <p:extLst>
      <p:ext uri="{BB962C8B-B14F-4D97-AF65-F5344CB8AC3E}">
        <p14:creationId xmlns:p14="http://schemas.microsoft.com/office/powerpoint/2010/main" val="326823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MEMRISZTOR?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negyedik </a:t>
            </a:r>
            <a:r>
              <a:rPr lang="hu-HU" dirty="0" smtClean="0"/>
              <a:t>elektronikai elem</a:t>
            </a:r>
          </a:p>
          <a:p>
            <a:r>
              <a:rPr lang="hu-HU" dirty="0" smtClean="0"/>
              <a:t>Passzív áramköri elem</a:t>
            </a:r>
          </a:p>
          <a:p>
            <a:r>
              <a:rPr lang="hu-HU" dirty="0"/>
              <a:t>E</a:t>
            </a:r>
            <a:r>
              <a:rPr lang="hu-HU" dirty="0" smtClean="0"/>
              <a:t>mlékezésre </a:t>
            </a:r>
            <a:r>
              <a:rPr lang="hu-HU" dirty="0"/>
              <a:t>képes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speciális ellenállás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3" y="4077072"/>
            <a:ext cx="3303140" cy="206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63" y="2780929"/>
            <a:ext cx="4418931" cy="335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memrisztor</a:t>
            </a:r>
            <a:r>
              <a:rPr lang="hu-HU" dirty="0"/>
              <a:t> </a:t>
            </a:r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2132856"/>
            <a:ext cx="4608512" cy="19442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4400" dirty="0" smtClean="0"/>
              <a:t>A szimmetria elve alapján léteznie kell az ellenállás, a kondenzátor és az induktor (tekercs) mellett egy negyedik passzív áramköri elemnek is.</a:t>
            </a:r>
            <a:endParaRPr lang="hu-H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500" y="1276390"/>
            <a:ext cx="3710996" cy="27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1319906"/>
            <a:ext cx="46805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1971: Leon </a:t>
            </a:r>
            <a:r>
              <a:rPr lang="hu-HU" sz="2800" dirty="0" err="1" smtClean="0"/>
              <a:t>Chua</a:t>
            </a:r>
            <a:r>
              <a:rPr lang="hu-HU" sz="2800" dirty="0" smtClean="0"/>
              <a:t>*, kaliforniai Berkeley egyetem professzora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r>
              <a:rPr lang="hu-HU" sz="2800" dirty="0" smtClean="0"/>
              <a:t> 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smtClean="0"/>
              <a:t>2008: HP – Első </a:t>
            </a:r>
            <a:r>
              <a:rPr lang="hu-HU" sz="2800" dirty="0" err="1" smtClean="0"/>
              <a:t>memrisztor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            mérete: 3nm</a:t>
            </a:r>
          </a:p>
          <a:p>
            <a:r>
              <a:rPr lang="hu-HU" sz="2800" dirty="0" smtClean="0"/>
              <a:t>2014: „The </a:t>
            </a:r>
            <a:r>
              <a:rPr lang="hu-HU" sz="2800" dirty="0" err="1" smtClean="0"/>
              <a:t>Machine</a:t>
            </a:r>
            <a:r>
              <a:rPr lang="hu-HU" sz="2800" dirty="0" smtClean="0"/>
              <a:t> projekt”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334057"/>
            <a:ext cx="4221038" cy="240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hu-HU" sz="3300" dirty="0"/>
              <a:t>Az elektromágneses tér változói és a közöttük fennálló kapcsolat alapján működő áramköri </a:t>
            </a:r>
            <a:r>
              <a:rPr lang="hu-HU" sz="3300" dirty="0" smtClean="0"/>
              <a:t>elemek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hu-HU" dirty="0" smtClean="0"/>
              <a:t>                                            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1683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36096" y="191683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q(t)=ʃ i(t)</a:t>
            </a:r>
            <a:r>
              <a:rPr lang="hu-HU" sz="2800" dirty="0" err="1" smtClean="0"/>
              <a:t>dt</a:t>
            </a:r>
            <a:r>
              <a:rPr lang="hu-HU" sz="2800" dirty="0" smtClean="0"/>
              <a:t>+q</a:t>
            </a:r>
            <a:r>
              <a:rPr lang="hu-HU" sz="2800" baseline="-25000" dirty="0" smtClean="0"/>
              <a:t>0</a:t>
            </a:r>
          </a:p>
          <a:p>
            <a:endParaRPr lang="hu-HU" sz="2800" dirty="0"/>
          </a:p>
          <a:p>
            <a:r>
              <a:rPr lang="el-GR" sz="2800" dirty="0">
                <a:latin typeface="Sylfaen"/>
              </a:rPr>
              <a:t>φ</a:t>
            </a:r>
            <a:r>
              <a:rPr lang="hu-HU" sz="2800" dirty="0" smtClean="0">
                <a:latin typeface="Sylfaen"/>
              </a:rPr>
              <a:t>(t)</a:t>
            </a:r>
            <a:r>
              <a:rPr lang="hu-HU" sz="2800" dirty="0" smtClean="0"/>
              <a:t>=ʃ u(t)</a:t>
            </a:r>
            <a:r>
              <a:rPr lang="hu-HU" sz="2800" dirty="0" err="1" smtClean="0"/>
              <a:t>dt</a:t>
            </a:r>
            <a:r>
              <a:rPr lang="hu-HU" sz="2800" dirty="0" smtClean="0"/>
              <a:t>+</a:t>
            </a:r>
            <a:r>
              <a:rPr lang="el-GR" sz="2800" dirty="0">
                <a:latin typeface="Sylfaen"/>
              </a:rPr>
              <a:t> </a:t>
            </a:r>
            <a:r>
              <a:rPr lang="el-GR" sz="2800" dirty="0" smtClean="0">
                <a:latin typeface="Sylfaen"/>
              </a:rPr>
              <a:t>φ</a:t>
            </a:r>
            <a:r>
              <a:rPr lang="hu-HU" sz="2800" baseline="-25000" dirty="0" smtClean="0">
                <a:latin typeface="Sylfaen"/>
              </a:rPr>
              <a:t>0</a:t>
            </a:r>
            <a:endParaRPr lang="hu-HU" sz="2800" baseline="-25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4725144"/>
            <a:ext cx="345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I-V Karakterisztikák: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58" y="3573016"/>
            <a:ext cx="523964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0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795380"/>
              </p:ext>
            </p:extLst>
          </p:nvPr>
        </p:nvGraphicFramePr>
        <p:xfrm>
          <a:off x="27314" y="116630"/>
          <a:ext cx="9144000" cy="662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0862">
                <a:tc>
                  <a:txBody>
                    <a:bodyPr/>
                    <a:lstStyle/>
                    <a:p>
                      <a:r>
                        <a:rPr lang="hu-HU" dirty="0" smtClean="0"/>
                        <a:t>Év, Szerző 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382948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1960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Bernard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Widrow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Stanford University)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ADALINE (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ADAptive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dirty="0"/>
                    </a:p>
                  </a:txBody>
                  <a:tcPr/>
                </a:tc>
              </a:tr>
              <a:tr h="1382948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1967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G.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Simmons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R. R.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Verderber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"New conduction and reversible memory phenomena in</a:t>
                      </a: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insulating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hu-HU" dirty="0"/>
                    </a:p>
                  </a:txBody>
                  <a:tcPr/>
                </a:tc>
              </a:tr>
              <a:tr h="968063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1968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Argall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“Switching phenomena in titanium oxide</a:t>
                      </a: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           HP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memristor</a:t>
                      </a:r>
                      <a:endParaRPr lang="hu-HU" dirty="0"/>
                    </a:p>
                  </a:txBody>
                  <a:tcPr/>
                </a:tc>
              </a:tr>
              <a:tr h="1382948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1971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 of 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Berkeley)</a:t>
                      </a:r>
                      <a:endParaRPr lang="hu-H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Memristor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the missing circuit element” in</a:t>
                      </a:r>
                    </a:p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IEEE </a:t>
                      </a:r>
                      <a:r>
                        <a:rPr lang="hu-H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Transactions</a:t>
                      </a:r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Circuit</a:t>
                      </a:r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Theory</a:t>
                      </a:r>
                      <a:endParaRPr lang="hu-HU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46968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1976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Leon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Chua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Memristive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systems” published in IEEE Proceedings.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Egyenes összekötő nyíllal 5"/>
          <p:cNvCxnSpPr/>
          <p:nvPr/>
        </p:nvCxnSpPr>
        <p:spPr>
          <a:xfrm>
            <a:off x="5724128" y="32129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06377"/>
              </p:ext>
            </p:extLst>
          </p:nvPr>
        </p:nvGraphicFramePr>
        <p:xfrm>
          <a:off x="0" y="116632"/>
          <a:ext cx="9144000" cy="65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061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Év, Szerző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061989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Thakoor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Moopenn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Daud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A. P.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Thakoor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"Solid-state thin film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memistor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electronic neural networks"</a:t>
                      </a:r>
                      <a:endParaRPr lang="hu-HU" dirty="0"/>
                    </a:p>
                  </a:txBody>
                  <a:tcPr/>
                </a:tc>
              </a:tr>
              <a:tr h="1152386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1994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A.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Buot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K.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Rajagopal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quantum-well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diodes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 I-U karakterisztika hasonló, mint a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memrisztoré</a:t>
                      </a:r>
                      <a:endParaRPr lang="hu-HU" dirty="0"/>
                    </a:p>
                  </a:txBody>
                  <a:tcPr/>
                </a:tc>
              </a:tr>
              <a:tr h="106198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1998.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James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Heath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Philip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Kuekes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Gregory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Snider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Williams 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HP 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Labs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"A Defect-Tolerant Computer Architecture: Opportunities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Nanotechnology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hu-HU" dirty="0"/>
                    </a:p>
                  </a:txBody>
                  <a:tcPr/>
                </a:tc>
              </a:tr>
              <a:tr h="1061989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Beck, J. G.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Bednorz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Gerber &amp; C.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Rossel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IBM Research 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Zurich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"Reproducible switching effect in thin oxide films for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hu-HU" dirty="0"/>
                    </a:p>
                  </a:txBody>
                  <a:tcPr/>
                </a:tc>
              </a:tr>
              <a:tr h="1152386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Shangqing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Liu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NaiJuan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Wu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Alex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Ignatiev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hu-HU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University of Houston)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"A New Concept for Non-Volatile Memory: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 Pulse Induced Resistive Change Effect in Colossal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Magnetoresistive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Films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5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11057"/>
              </p:ext>
            </p:extLst>
          </p:nvPr>
        </p:nvGraphicFramePr>
        <p:xfrm>
          <a:off x="0" y="0"/>
          <a:ext cx="9144000" cy="698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7250"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Év, Szerző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242792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2008!!!</a:t>
                      </a:r>
                    </a:p>
                    <a:p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Dmitri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Strukov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Gregory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Snider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Duncan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Stewart &amp;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Williams</a:t>
                      </a: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Blaise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Mouttet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Victor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Erokhin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M. P. Fontana</a:t>
                      </a:r>
                    </a:p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Joshua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Matthew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Pickett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Xuema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342900" indent="-342900">
                        <a:buAutoNum type="alphaUcPeriod"/>
                      </a:pP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Douglas A.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Ohlberg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Duncan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R. Stewart &amp; R. Stanley Williams</a:t>
                      </a:r>
                    </a:p>
                    <a:p>
                      <a:pPr marL="0" indent="0">
                        <a:buNone/>
                      </a:pPr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Blaise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Mouttet</a:t>
                      </a:r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"The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found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 – HP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publikáció,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Logicless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Computational Architectures with Nanoscale Crossbar Arrays„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Nanotechnológiai konferencia, Boston</a:t>
                      </a: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Electrochemically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controlled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polymeric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a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Memristive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switching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metal/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oxide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nanodevices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 -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1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„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Memristors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2009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Gergel-Hackett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Hamadani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unlap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Suehle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C. Richter, C. Hacker &amp; D.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Gundlach</a:t>
                      </a:r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            Hajlítható </a:t>
                      </a:r>
                      <a:r>
                        <a:rPr lang="hu-HU" dirty="0" err="1" smtClean="0"/>
                        <a:t>memrisztor</a:t>
                      </a:r>
                      <a:r>
                        <a:rPr lang="hu-HU" dirty="0" smtClean="0"/>
                        <a:t> – memória-</a:t>
                      </a:r>
                    </a:p>
                    <a:p>
                      <a:r>
                        <a:rPr lang="hu-HU" dirty="0" smtClean="0"/>
                        <a:t>                  és </a:t>
                      </a:r>
                      <a:r>
                        <a:rPr lang="hu-HU" sz="1800" dirty="0" smtClean="0"/>
                        <a:t>chipfejlesztés  - NIST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2010 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J.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J. H.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M. D.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Dickey</a:t>
                      </a:r>
                      <a:r>
                        <a:rPr lang="hu-H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O. D. </a:t>
                      </a:r>
                      <a:r>
                        <a:rPr lang="hu-H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Velev</a:t>
                      </a:r>
                      <a:endParaRPr lang="hu-HU" dirty="0" smtClean="0"/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                   </a:t>
                      </a:r>
                      <a:r>
                        <a:rPr lang="hu-HU" dirty="0" err="1" smtClean="0"/>
                        <a:t>Fizikaillag</a:t>
                      </a:r>
                      <a:r>
                        <a:rPr lang="hu-HU" dirty="0" smtClean="0"/>
                        <a:t> megvalósított eszköz </a:t>
                      </a:r>
                    </a:p>
                    <a:p>
                      <a:r>
                        <a:rPr lang="hu-HU" baseline="0" dirty="0" smtClean="0"/>
                        <a:t>                   NCSU team</a:t>
                      </a:r>
                      <a:endParaRPr lang="hu-HU" dirty="0" smtClean="0"/>
                    </a:p>
                    <a:p>
                      <a:endParaRPr lang="hu-H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4" y="5157192"/>
            <a:ext cx="910689" cy="94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3" y="6098716"/>
            <a:ext cx="910689" cy="85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u-HU" dirty="0" err="1" smtClean="0"/>
              <a:t>Memrisztor</a:t>
            </a:r>
            <a:r>
              <a:rPr lang="hu-HU" dirty="0" smtClean="0"/>
              <a:t> 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MEMRISZTOR: Olyan áramköri elem, amelynek az ellenállása a rajta átfolyt töltés mennyiségétől függ</a:t>
            </a:r>
            <a:r>
              <a:rPr lang="hu-HU" b="1" dirty="0" smtClean="0"/>
              <a:t>.</a:t>
            </a:r>
          </a:p>
          <a:p>
            <a:r>
              <a:rPr lang="hu-HU" dirty="0" smtClean="0"/>
              <a:t>Másként</a:t>
            </a:r>
            <a:r>
              <a:rPr lang="hu-HU" dirty="0"/>
              <a:t>: az eszköz alapvetően </a:t>
            </a:r>
            <a:r>
              <a:rPr lang="hu-HU" b="1" dirty="0"/>
              <a:t>egy olyan ellenállás</a:t>
            </a:r>
            <a:r>
              <a:rPr lang="hu-HU" dirty="0"/>
              <a:t>, amelynek értéke a rajta áthaladó áramtól függ, de amely az áram megszűnése után is „emlékszik” erre az értékre</a:t>
            </a:r>
            <a:r>
              <a:rPr lang="hu-HU" dirty="0" smtClean="0"/>
              <a:t>.</a:t>
            </a:r>
          </a:p>
          <a:p>
            <a:r>
              <a:rPr lang="hu-HU" dirty="0" smtClean="0"/>
              <a:t>Áramköri jelölése: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Jellemzője - MEMRISZTANCIA:</a:t>
            </a:r>
          </a:p>
          <a:p>
            <a:endParaRPr lang="hu-HU" dirty="0"/>
          </a:p>
          <a:p>
            <a:r>
              <a:rPr lang="hu-HU" dirty="0" smtClean="0"/>
              <a:t>Mértékegysége: </a:t>
            </a:r>
            <a:r>
              <a:rPr lang="el-GR" dirty="0"/>
              <a:t>Ω</a:t>
            </a:r>
            <a:r>
              <a:rPr lang="hu-HU" dirty="0" smtClean="0"/>
              <a:t>                      </a:t>
            </a:r>
          </a:p>
          <a:p>
            <a:endParaRPr lang="hu-H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728192" cy="8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13176"/>
            <a:ext cx="2016224" cy="11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memrisztor</a:t>
            </a:r>
            <a:r>
              <a:rPr lang="hu-HU" dirty="0" smtClean="0"/>
              <a:t> memória jellegű viselkedése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4020"/>
            <a:ext cx="8229600" cy="2116831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memrisztor</a:t>
            </a:r>
            <a:r>
              <a:rPr lang="hu-HU" dirty="0" smtClean="0"/>
              <a:t> memóriajellegű viselkedése azt jelenti, hogy az MR ellenállásértéke attól a </a:t>
            </a:r>
            <a:r>
              <a:rPr lang="hu-HU" i="1" dirty="0" smtClean="0"/>
              <a:t>q </a:t>
            </a:r>
            <a:r>
              <a:rPr lang="hu-HU" dirty="0" smtClean="0"/>
              <a:t>töltésmennyiségtől függ, amelyet a készüléken korábban átfolyt </a:t>
            </a:r>
            <a:r>
              <a:rPr lang="hu-HU" i="1" dirty="0" smtClean="0"/>
              <a:t>i</a:t>
            </a:r>
            <a:r>
              <a:rPr lang="hu-HU" dirty="0" smtClean="0"/>
              <a:t> áram vitt át a készüléken: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60" y="3356992"/>
            <a:ext cx="4907412" cy="142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457200" y="4581128"/>
            <a:ext cx="8229600" cy="2116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Amikor a töltés átfolyik az áramkörön az egyik irányba: a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hu-HU" dirty="0"/>
              <a:t>ellenállása nő</a:t>
            </a:r>
          </a:p>
          <a:p>
            <a:r>
              <a:rPr lang="hu-HU" dirty="0"/>
              <a:t>Amikor a töltés az ellenkező irányba folyik át az áramkörön: a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hu-HU" dirty="0"/>
              <a:t>ellenállása csökken</a:t>
            </a:r>
          </a:p>
          <a:p>
            <a:r>
              <a:rPr lang="hu-HU" dirty="0"/>
              <a:t>Így elmondhatjuk, hogy a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hu-HU" dirty="0"/>
              <a:t>„emlékszik” a rajta alkalmazott feszültség történetére.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3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Töltés – és fluxus vezérelt </a:t>
            </a:r>
            <a:r>
              <a:rPr lang="hu-HU" dirty="0" err="1" smtClean="0"/>
              <a:t>memrisztorok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hu-HU" dirty="0"/>
              <a:t>olyan készülék, amelynek jellemzőjét a töltés vagy a fluxus határozza meg, </a:t>
            </a:r>
            <a:r>
              <a:rPr lang="hu-HU" dirty="0" smtClean="0"/>
              <a:t>így </a:t>
            </a:r>
            <a:r>
              <a:rPr lang="hu-HU" dirty="0"/>
              <a:t>a </a:t>
            </a:r>
            <a:r>
              <a:rPr lang="hu-HU" dirty="0" smtClean="0"/>
              <a:t>MEMRISZTANCIA (M) </a:t>
            </a:r>
            <a:r>
              <a:rPr lang="hu-HU" dirty="0"/>
              <a:t>érték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ohm </a:t>
            </a:r>
            <a:r>
              <a:rPr lang="hu-HU" dirty="0"/>
              <a:t>(</a:t>
            </a:r>
            <a:r>
              <a:rPr lang="hu-HU" dirty="0">
                <a:sym typeface="Symbol"/>
              </a:rPr>
              <a:t></a:t>
            </a:r>
            <a:r>
              <a:rPr lang="hu-HU" dirty="0"/>
              <a:t>) mértékegységben a jellemző a töltésvezérelt </a:t>
            </a:r>
            <a:r>
              <a:rPr lang="hu-HU" dirty="0" err="1" smtClean="0"/>
              <a:t>memrisztorra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smtClean="0"/>
              <a:t>MEMDUKTANCIA (W) </a:t>
            </a:r>
            <a:r>
              <a:rPr lang="hu-HU" dirty="0"/>
              <a:t>érték siemens (S) mértékegységben jellemző a fluxus-vezérelt </a:t>
            </a:r>
            <a:r>
              <a:rPr lang="hu-HU" dirty="0" err="1" smtClean="0"/>
              <a:t>memrisztorra</a:t>
            </a:r>
            <a:r>
              <a:rPr lang="hu-HU" dirty="0" smtClean="0"/>
              <a:t>:</a:t>
            </a:r>
            <a:endParaRPr lang="hu-HU" dirty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46680"/>
            <a:ext cx="2520280" cy="106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16" y="5373217"/>
            <a:ext cx="2815948" cy="115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0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Előadás anyaga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752975"/>
          </a:xfrm>
        </p:spPr>
        <p:txBody>
          <a:bodyPr/>
          <a:lstStyle/>
          <a:p>
            <a:r>
              <a:rPr lang="hu-HU" altLang="hu-HU" dirty="0"/>
              <a:t>Hardver, szoftver, </a:t>
            </a:r>
            <a:r>
              <a:rPr lang="hu-HU" altLang="hu-HU" dirty="0" err="1"/>
              <a:t>förmver</a:t>
            </a:r>
            <a:r>
              <a:rPr lang="hu-HU" altLang="hu-HU" dirty="0"/>
              <a:t> alapfogalmak.</a:t>
            </a:r>
          </a:p>
          <a:p>
            <a:r>
              <a:rPr lang="hu-HU" altLang="hu-HU" dirty="0"/>
              <a:t>Általános számítógép modell, főbb funkcionális elemek megismerése</a:t>
            </a:r>
          </a:p>
          <a:p>
            <a:r>
              <a:rPr lang="hu-HU" altLang="hu-HU" dirty="0"/>
              <a:t>Mikroszámítógép felépítése</a:t>
            </a:r>
          </a:p>
          <a:p>
            <a:pPr eaLnBrk="1" hangingPunct="1"/>
            <a:r>
              <a:rPr lang="hu-HU" altLang="hu-HU" dirty="0" smtClean="0"/>
              <a:t>Jel, adat, információ</a:t>
            </a:r>
          </a:p>
          <a:p>
            <a:pPr eaLnBrk="1" hangingPunct="1"/>
            <a:r>
              <a:rPr lang="hu-HU" altLang="hu-HU" dirty="0" smtClean="0"/>
              <a:t>Szoftverek csoportosítása</a:t>
            </a:r>
          </a:p>
          <a:p>
            <a:pPr eaLnBrk="1" hangingPunct="1"/>
            <a:r>
              <a:rPr lang="hu-HU" altLang="hu-HU" dirty="0" smtClean="0"/>
              <a:t>Operációs rendszerek</a:t>
            </a:r>
          </a:p>
          <a:p>
            <a:pPr eaLnBrk="1" hangingPunct="1"/>
            <a:r>
              <a:rPr lang="hu-HU" altLang="hu-HU" dirty="0" smtClean="0"/>
              <a:t>Processzor működése</a:t>
            </a:r>
          </a:p>
        </p:txBody>
      </p:sp>
    </p:spTree>
    <p:extLst>
      <p:ext uri="{BB962C8B-B14F-4D97-AF65-F5344CB8AC3E}">
        <p14:creationId xmlns:p14="http://schemas.microsoft.com/office/powerpoint/2010/main" val="3234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a éppen a </a:t>
            </a:r>
            <a:r>
              <a:rPr lang="hu-HU" dirty="0" err="1" smtClean="0"/>
              <a:t>memrisztor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dirty="0" err="1"/>
              <a:t>memristornak</a:t>
            </a:r>
            <a:r>
              <a:rPr lang="hu-HU" dirty="0"/>
              <a:t> számos előnye van, ami a jövőbeni elektronikus tervezés nagyon ígéretes jelöltjévé teszi:</a:t>
            </a:r>
          </a:p>
          <a:p>
            <a:r>
              <a:rPr lang="hu-HU" dirty="0"/>
              <a:t>1. Az </a:t>
            </a:r>
            <a:r>
              <a:rPr lang="hu-HU" dirty="0">
                <a:solidFill>
                  <a:srgbClr val="FF0000"/>
                </a:solidFill>
              </a:rPr>
              <a:t>„emlékezés” </a:t>
            </a:r>
            <a:r>
              <a:rPr lang="hu-HU" dirty="0"/>
              <a:t>input  tulajdonsága felhasználható számos kifejlesztett áramkörnél és memória eszköznél. </a:t>
            </a:r>
          </a:p>
          <a:p>
            <a:r>
              <a:rPr lang="hu-HU" dirty="0"/>
              <a:t>2. A </a:t>
            </a:r>
            <a:r>
              <a:rPr lang="hu-HU" dirty="0" err="1"/>
              <a:t>memristort</a:t>
            </a:r>
            <a:r>
              <a:rPr lang="hu-HU" dirty="0"/>
              <a:t> tervezhetik a fémrétegbe a </a:t>
            </a:r>
            <a:r>
              <a:rPr lang="hu-HU" dirty="0">
                <a:solidFill>
                  <a:srgbClr val="FF0000"/>
                </a:solidFill>
              </a:rPr>
              <a:t>chipek fölé/köré</a:t>
            </a:r>
            <a:r>
              <a:rPr lang="hu-HU" dirty="0"/>
              <a:t> és így </a:t>
            </a:r>
            <a:r>
              <a:rPr lang="hu-HU" b="1" dirty="0">
                <a:solidFill>
                  <a:srgbClr val="FF0000"/>
                </a:solidFill>
              </a:rPr>
              <a:t>területet spórolhatnak meg a chipen.</a:t>
            </a:r>
          </a:p>
          <a:p>
            <a:r>
              <a:rPr lang="hu-HU" dirty="0"/>
              <a:t>3.  </a:t>
            </a:r>
            <a:r>
              <a:rPr lang="hu-HU" dirty="0">
                <a:solidFill>
                  <a:srgbClr val="FF0000"/>
                </a:solidFill>
              </a:rPr>
              <a:t>Képes egyesíteni a logikai operációt/működést </a:t>
            </a:r>
            <a:r>
              <a:rPr lang="hu-HU" dirty="0"/>
              <a:t>a memória cellákkal ugyanazon a chipen és más-más helyeken a chipen keresztül.</a:t>
            </a:r>
          </a:p>
          <a:p>
            <a:r>
              <a:rPr lang="hu-HU" dirty="0"/>
              <a:t>4. </a:t>
            </a:r>
            <a:r>
              <a:rPr lang="hu-HU" dirty="0">
                <a:solidFill>
                  <a:srgbClr val="FF0000"/>
                </a:solidFill>
              </a:rPr>
              <a:t>Konfigurálható kapcsolóként </a:t>
            </a:r>
            <a:r>
              <a:rPr lang="hu-HU" dirty="0"/>
              <a:t>tud </a:t>
            </a:r>
            <a:r>
              <a:rPr lang="hu-HU" dirty="0" smtClean="0"/>
              <a:t>működni </a:t>
            </a:r>
            <a:r>
              <a:rPr lang="hu-HU" dirty="0"/>
              <a:t>az FPGA chipekben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22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Keresztrudas</a:t>
            </a:r>
            <a:r>
              <a:rPr lang="hu-HU" dirty="0" smtClean="0"/>
              <a:t> 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Nem </a:t>
            </a:r>
            <a:r>
              <a:rPr lang="hu-HU" dirty="0"/>
              <a:t>igényel tranzisztorokat vagy más bemeneti eszközöket</a:t>
            </a:r>
          </a:p>
          <a:p>
            <a:r>
              <a:rPr lang="hu-HU" dirty="0"/>
              <a:t>E</a:t>
            </a:r>
            <a:r>
              <a:rPr lang="hu-HU" dirty="0" smtClean="0"/>
              <a:t>ltünteti </a:t>
            </a:r>
            <a:r>
              <a:rPr lang="hu-HU" dirty="0"/>
              <a:t>a szilikon követelményeket</a:t>
            </a:r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rácssorok egymás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tetején</a:t>
            </a:r>
            <a:r>
              <a:rPr lang="hu-HU" dirty="0"/>
              <a:t>:</a:t>
            </a:r>
          </a:p>
          <a:p>
            <a:r>
              <a:rPr lang="hu-HU" dirty="0"/>
              <a:t>C</a:t>
            </a:r>
            <a:r>
              <a:rPr lang="hu-HU" dirty="0" smtClean="0"/>
              <a:t>ella </a:t>
            </a:r>
            <a:r>
              <a:rPr lang="hu-HU" dirty="0"/>
              <a:t>méret&lt;4F^2</a:t>
            </a:r>
          </a:p>
          <a:p>
            <a:r>
              <a:rPr lang="hu-HU" dirty="0"/>
              <a:t>J</a:t>
            </a:r>
            <a:r>
              <a:rPr lang="hu-HU" dirty="0" smtClean="0"/>
              <a:t>avítja </a:t>
            </a:r>
            <a:r>
              <a:rPr lang="hu-HU" dirty="0"/>
              <a:t>a sűrűséget</a:t>
            </a:r>
          </a:p>
          <a:p>
            <a:r>
              <a:rPr lang="hu-HU" dirty="0"/>
              <a:t>C</a:t>
            </a:r>
            <a:r>
              <a:rPr lang="hu-HU" dirty="0" smtClean="0"/>
              <a:t>sökkenti </a:t>
            </a:r>
            <a:r>
              <a:rPr lang="hu-HU" dirty="0"/>
              <a:t>az áramfogyasztást</a:t>
            </a:r>
          </a:p>
          <a:p>
            <a:r>
              <a:rPr lang="hu-HU" dirty="0"/>
              <a:t>C</a:t>
            </a:r>
            <a:r>
              <a:rPr lang="hu-HU" dirty="0" smtClean="0"/>
              <a:t>sökkenti </a:t>
            </a:r>
            <a:r>
              <a:rPr lang="hu-HU" dirty="0"/>
              <a:t>az </a:t>
            </a:r>
            <a:r>
              <a:rPr lang="hu-HU" dirty="0" err="1" smtClean="0"/>
              <a:t>össz-felületet</a:t>
            </a:r>
            <a:endParaRPr lang="hu-HU" dirty="0"/>
          </a:p>
          <a:p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1"/>
            <a:ext cx="4164096" cy="18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436096" y="4904613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</a:t>
            </a:r>
          </a:p>
          <a:p>
            <a:r>
              <a:rPr lang="hu-HU" sz="1000" dirty="0" err="1" smtClean="0"/>
              <a:t>High-Density</a:t>
            </a:r>
            <a:r>
              <a:rPr lang="hu-HU" sz="1000" dirty="0" smtClean="0"/>
              <a:t> </a:t>
            </a:r>
            <a:r>
              <a:rPr lang="hu-HU" sz="1000" dirty="0"/>
              <a:t>Crossbar </a:t>
            </a:r>
            <a:r>
              <a:rPr lang="hu-HU" sz="1000" dirty="0" err="1"/>
              <a:t>Arrays</a:t>
            </a:r>
            <a:r>
              <a:rPr lang="hu-HU" sz="1000" dirty="0"/>
              <a:t> </a:t>
            </a:r>
            <a:r>
              <a:rPr lang="hu-HU" sz="1000" dirty="0" err="1"/>
              <a:t>Based</a:t>
            </a:r>
            <a:r>
              <a:rPr lang="hu-HU" sz="1000" dirty="0"/>
              <a:t> </a:t>
            </a:r>
            <a:r>
              <a:rPr lang="hu-HU" sz="1000" dirty="0" err="1" smtClean="0"/>
              <a:t>on</a:t>
            </a:r>
            <a:r>
              <a:rPr lang="hu-HU" sz="1000" dirty="0" smtClean="0"/>
              <a:t> a </a:t>
            </a:r>
            <a:r>
              <a:rPr lang="hu-HU" sz="1000" dirty="0" err="1"/>
              <a:t>Si</a:t>
            </a:r>
            <a:r>
              <a:rPr lang="hu-HU" sz="1000" dirty="0"/>
              <a:t> </a:t>
            </a:r>
            <a:r>
              <a:rPr lang="hu-HU" sz="1000" dirty="0" err="1"/>
              <a:t>Memristive</a:t>
            </a:r>
            <a:r>
              <a:rPr lang="hu-HU" sz="1000" dirty="0"/>
              <a:t> </a:t>
            </a:r>
            <a:r>
              <a:rPr lang="hu-HU" sz="1000" dirty="0" smtClean="0"/>
              <a:t>System </a:t>
            </a:r>
            <a:r>
              <a:rPr lang="hu-HU" sz="1000" dirty="0" err="1" smtClean="0"/>
              <a:t>Sung</a:t>
            </a:r>
            <a:r>
              <a:rPr lang="hu-HU" sz="1000" dirty="0" smtClean="0"/>
              <a:t> </a:t>
            </a:r>
            <a:r>
              <a:rPr lang="hu-HU" sz="1000" dirty="0" err="1"/>
              <a:t>Hyun</a:t>
            </a:r>
            <a:r>
              <a:rPr lang="hu-HU" sz="1000" dirty="0"/>
              <a:t> </a:t>
            </a:r>
            <a:r>
              <a:rPr lang="hu-HU" sz="1000" dirty="0" err="1"/>
              <a:t>Jo</a:t>
            </a:r>
            <a:r>
              <a:rPr lang="hu-HU" sz="1000" dirty="0" smtClean="0"/>
              <a:t>, †</a:t>
            </a:r>
            <a:r>
              <a:rPr lang="hu-HU" sz="1000" dirty="0" err="1" smtClean="0"/>
              <a:t>Kuk-Hwan</a:t>
            </a:r>
            <a:r>
              <a:rPr lang="hu-HU" sz="1000" dirty="0" smtClean="0"/>
              <a:t> </a:t>
            </a:r>
            <a:r>
              <a:rPr lang="hu-HU" sz="1000" dirty="0"/>
              <a:t>Kim</a:t>
            </a:r>
            <a:r>
              <a:rPr lang="hu-HU" sz="1000" dirty="0" smtClean="0"/>
              <a:t>,† and </a:t>
            </a:r>
            <a:r>
              <a:rPr lang="hu-HU" sz="1000" dirty="0" err="1"/>
              <a:t>Wei</a:t>
            </a:r>
            <a:r>
              <a:rPr lang="hu-HU" sz="1000" dirty="0"/>
              <a:t> </a:t>
            </a:r>
            <a:r>
              <a:rPr lang="hu-HU" sz="1000" dirty="0" err="1"/>
              <a:t>Lu</a:t>
            </a:r>
            <a:r>
              <a:rPr lang="hu-HU" sz="1000" dirty="0"/>
              <a:t>*</a:t>
            </a:r>
          </a:p>
          <a:p>
            <a:r>
              <a:rPr lang="hu-HU" sz="1000" dirty="0" err="1"/>
              <a:t>Department</a:t>
            </a:r>
            <a:r>
              <a:rPr lang="hu-HU" sz="1000" dirty="0"/>
              <a:t> of </a:t>
            </a:r>
            <a:r>
              <a:rPr lang="hu-HU" sz="1000" dirty="0" err="1"/>
              <a:t>Electrical</a:t>
            </a:r>
            <a:r>
              <a:rPr lang="hu-HU" sz="1000" dirty="0"/>
              <a:t> </a:t>
            </a:r>
            <a:r>
              <a:rPr lang="hu-HU" sz="1000" dirty="0" err="1"/>
              <a:t>Engineering</a:t>
            </a:r>
            <a:r>
              <a:rPr lang="hu-HU" sz="1000" dirty="0"/>
              <a:t> and Computer Science, </a:t>
            </a:r>
            <a:r>
              <a:rPr lang="hu-HU" sz="1000" dirty="0" err="1"/>
              <a:t>the</a:t>
            </a:r>
            <a:r>
              <a:rPr lang="hu-HU" sz="1000" dirty="0"/>
              <a:t> </a:t>
            </a:r>
            <a:r>
              <a:rPr lang="hu-HU" sz="1000" dirty="0" smtClean="0"/>
              <a:t>University </a:t>
            </a:r>
            <a:r>
              <a:rPr lang="hu-HU" sz="1000" dirty="0"/>
              <a:t>of</a:t>
            </a:r>
          </a:p>
          <a:p>
            <a:r>
              <a:rPr lang="hu-HU" sz="1000" dirty="0"/>
              <a:t>Michigan, </a:t>
            </a:r>
            <a:r>
              <a:rPr lang="hu-HU" sz="1000" dirty="0" err="1"/>
              <a:t>Ann</a:t>
            </a:r>
            <a:r>
              <a:rPr lang="hu-HU" sz="1000" dirty="0"/>
              <a:t> </a:t>
            </a:r>
            <a:r>
              <a:rPr lang="hu-HU" sz="1000" dirty="0" err="1"/>
              <a:t>Arbor</a:t>
            </a:r>
            <a:r>
              <a:rPr lang="hu-HU" sz="1000" dirty="0"/>
              <a:t>, </a:t>
            </a:r>
            <a:r>
              <a:rPr lang="hu-HU" sz="1000" dirty="0" err="1"/>
              <a:t>Michigan</a:t>
            </a:r>
            <a:r>
              <a:rPr lang="hu-HU" sz="1000" dirty="0"/>
              <a:t> 48109</a:t>
            </a:r>
          </a:p>
        </p:txBody>
      </p:sp>
    </p:spTree>
    <p:extLst>
      <p:ext uri="{BB962C8B-B14F-4D97-AF65-F5344CB8AC3E}">
        <p14:creationId xmlns:p14="http://schemas.microsoft.com/office/powerpoint/2010/main" val="1147425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felejtő memóriatechnológiák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A FLASH </a:t>
            </a:r>
            <a:r>
              <a:rPr lang="hu-HU" dirty="0" err="1"/>
              <a:t>scalability</a:t>
            </a:r>
            <a:r>
              <a:rPr lang="hu-HU" dirty="0"/>
              <a:t> a határaihoz közeledik</a:t>
            </a:r>
          </a:p>
          <a:p>
            <a:pPr lvl="1"/>
            <a:r>
              <a:rPr lang="hu-HU" dirty="0"/>
              <a:t>A sokszintű celláknak alacsony reális üzemi időtartama van</a:t>
            </a:r>
          </a:p>
          <a:p>
            <a:r>
              <a:rPr lang="hu-HU" dirty="0"/>
              <a:t>A DRAM is a határaihoz közelít</a:t>
            </a:r>
          </a:p>
          <a:p>
            <a:pPr lvl="1"/>
            <a:r>
              <a:rPr lang="hu-HU" dirty="0"/>
              <a:t>A DRAM </a:t>
            </a:r>
            <a:r>
              <a:rPr lang="hu-HU" dirty="0" err="1"/>
              <a:t>architekturáját</a:t>
            </a:r>
            <a:r>
              <a:rPr lang="hu-HU" dirty="0"/>
              <a:t> áramkör kapcsolási sémáját alkalmazták a 25 </a:t>
            </a:r>
            <a:r>
              <a:rPr lang="hu-HU" dirty="0" err="1"/>
              <a:t>fF</a:t>
            </a:r>
            <a:r>
              <a:rPr lang="hu-HU" dirty="0"/>
              <a:t> cella kapacitáshoz</a:t>
            </a:r>
          </a:p>
          <a:p>
            <a:pPr lvl="1"/>
            <a:r>
              <a:rPr lang="hu-HU" dirty="0"/>
              <a:t>A zsugorodó geometriák veszélyeztetik az ipari képességeket a 25fF fenntartására</a:t>
            </a:r>
          </a:p>
          <a:p>
            <a:pPr lvl="1"/>
            <a:r>
              <a:rPr lang="hu-HU" dirty="0"/>
              <a:t>Magasabb cella kondenzátor/vékonyabb cella szigetelőanyag &lt; 32 nm:</a:t>
            </a:r>
          </a:p>
          <a:p>
            <a:pPr lvl="1"/>
            <a:r>
              <a:rPr lang="hu-HU" dirty="0"/>
              <a:t>50:1 </a:t>
            </a:r>
            <a:r>
              <a:rPr lang="hu-HU" dirty="0" smtClean="0"/>
              <a:t> ratio &lt; </a:t>
            </a:r>
            <a:r>
              <a:rPr lang="hu-HU" dirty="0"/>
              <a:t>3 </a:t>
            </a:r>
            <a:r>
              <a:rPr lang="hu-HU" dirty="0" err="1"/>
              <a:t>Anagstrom</a:t>
            </a:r>
            <a:endParaRPr lang="hu-HU" dirty="0"/>
          </a:p>
          <a:p>
            <a:r>
              <a:rPr lang="hu-HU" dirty="0"/>
              <a:t>Jelenleg nincs olyan  </a:t>
            </a:r>
            <a:r>
              <a:rPr lang="hu-HU" dirty="0" smtClean="0"/>
              <a:t>fizikai,- tényleges </a:t>
            </a:r>
            <a:r>
              <a:rPr lang="hu-HU" dirty="0"/>
              <a:t>szerkezet, amely képes létrehozni ilyen nagy barázdákat ilyen nagy </a:t>
            </a:r>
            <a:r>
              <a:rPr lang="hu-HU" dirty="0" smtClean="0"/>
              <a:t>pontossággal!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908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HP – </a:t>
            </a:r>
            <a:r>
              <a:rPr lang="hu-HU" sz="3200" dirty="0" err="1" smtClean="0"/>
              <a:t>memrisztor</a:t>
            </a:r>
            <a:r>
              <a:rPr lang="hu-HU" sz="3200" dirty="0" smtClean="0"/>
              <a:t> alkalmazási lehetőségek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796"/>
            <a:ext cx="828092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59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Memrisztor</a:t>
            </a:r>
            <a:r>
              <a:rPr lang="hu-HU" dirty="0" smtClean="0"/>
              <a:t> megvalósításai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0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Memrisztor</a:t>
            </a:r>
            <a:r>
              <a:rPr lang="hu-HU" dirty="0" smtClean="0"/>
              <a:t> megvalósításai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Molekuláris és ionos vékony réteg </a:t>
            </a:r>
            <a:r>
              <a:rPr lang="hu-HU" dirty="0" err="1" smtClean="0"/>
              <a:t>memrisztorok</a:t>
            </a:r>
            <a:r>
              <a:rPr lang="hu-HU" dirty="0" smtClean="0"/>
              <a:t>:</a:t>
            </a:r>
          </a:p>
          <a:p>
            <a:r>
              <a:rPr lang="hu-HU" dirty="0" smtClean="0"/>
              <a:t>Ezek a típusú </a:t>
            </a:r>
            <a:r>
              <a:rPr lang="hu-HU" dirty="0" err="1" smtClean="0"/>
              <a:t>memrisztorok</a:t>
            </a:r>
            <a:r>
              <a:rPr lang="hu-HU" dirty="0" smtClean="0"/>
              <a:t> </a:t>
            </a:r>
            <a:r>
              <a:rPr lang="hu-HU" dirty="0"/>
              <a:t>főleg a különböző anyagú vékony fólia atomrácsoktól függnek, amelyek </a:t>
            </a:r>
            <a:r>
              <a:rPr lang="hu-HU" dirty="0" err="1"/>
              <a:t>hiszterézist</a:t>
            </a:r>
            <a:r>
              <a:rPr lang="hu-HU" dirty="0"/>
              <a:t> mutatnak töltés alkalmazásakor.</a:t>
            </a:r>
          </a:p>
          <a:p>
            <a:pPr lvl="1"/>
            <a:r>
              <a:rPr lang="hu-HU" dirty="0" err="1"/>
              <a:t>Titanium</a:t>
            </a:r>
            <a:r>
              <a:rPr lang="hu-HU" dirty="0"/>
              <a:t> dioxid </a:t>
            </a:r>
            <a:r>
              <a:rPr lang="hu-HU" dirty="0" err="1" smtClean="0"/>
              <a:t>memrisztor</a:t>
            </a:r>
            <a:endParaRPr lang="hu-HU" dirty="0"/>
          </a:p>
          <a:p>
            <a:pPr lvl="1"/>
            <a:r>
              <a:rPr lang="hu-HU" dirty="0"/>
              <a:t>Polimer </a:t>
            </a:r>
            <a:r>
              <a:rPr lang="hu-HU" dirty="0" err="1" smtClean="0"/>
              <a:t>memrisztor</a:t>
            </a:r>
            <a:endParaRPr lang="hu-HU" dirty="0"/>
          </a:p>
          <a:p>
            <a:pPr lvl="1"/>
            <a:r>
              <a:rPr lang="hu-HU" dirty="0" err="1"/>
              <a:t>Ferroelektromos</a:t>
            </a:r>
            <a:r>
              <a:rPr lang="hu-HU" dirty="0"/>
              <a:t>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88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hu-HU" sz="4400" dirty="0" err="1" smtClean="0">
                <a:latin typeface="+mj-lt"/>
              </a:rPr>
              <a:t>Titanium</a:t>
            </a:r>
            <a:r>
              <a:rPr lang="hu-HU" sz="4400" dirty="0" smtClean="0">
                <a:latin typeface="+mj-lt"/>
              </a:rPr>
              <a:t> dioxid </a:t>
            </a:r>
            <a:r>
              <a:rPr lang="hu-HU" sz="4400" dirty="0" err="1" smtClean="0">
                <a:latin typeface="+mj-lt"/>
              </a:rPr>
              <a:t>memrisztor</a:t>
            </a:r>
            <a:r>
              <a:rPr lang="hu-HU" sz="4400" dirty="0" smtClean="0">
                <a:latin typeface="+mj-lt"/>
              </a:rPr>
              <a:t> (2008)</a:t>
            </a:r>
            <a:endParaRPr lang="hu-HU" sz="4400" dirty="0">
              <a:latin typeface="+mj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548861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19672" y="4293096"/>
            <a:ext cx="54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Két 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52037"/>
            <a:ext cx="4896544" cy="293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89750"/>
            <a:ext cx="3399066" cy="239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075835" y="4701812"/>
            <a:ext cx="224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MR </a:t>
            </a:r>
            <a:r>
              <a:rPr lang="hu-HU" sz="2000" dirty="0" err="1" smtClean="0"/>
              <a:t>hiszterézise</a:t>
            </a:r>
            <a:r>
              <a:rPr lang="hu-HU" sz="2000" dirty="0" smtClean="0"/>
              <a:t> </a:t>
            </a:r>
            <a:r>
              <a:rPr lang="hu-HU" sz="2000" dirty="0"/>
              <a:t>a lineáris </a:t>
            </a:r>
            <a:r>
              <a:rPr lang="hu-HU" sz="2000" dirty="0" err="1"/>
              <a:t>drift</a:t>
            </a:r>
            <a:r>
              <a:rPr lang="hu-HU" sz="2000" dirty="0"/>
              <a:t> elmélet szerint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9405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Polimer vékonyréteg </a:t>
            </a:r>
            <a:r>
              <a:rPr lang="hu-HU" dirty="0" err="1" smtClean="0"/>
              <a:t>memrisztor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(2004, 2008)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2004-ben</a:t>
            </a:r>
            <a:r>
              <a:rPr lang="hu-HU" dirty="0"/>
              <a:t>, </a:t>
            </a:r>
            <a:r>
              <a:rPr lang="hu-HU" dirty="0" err="1"/>
              <a:t>Krieger</a:t>
            </a:r>
            <a:r>
              <a:rPr lang="hu-HU" dirty="0"/>
              <a:t> és </a:t>
            </a:r>
            <a:r>
              <a:rPr lang="hu-HU" dirty="0" err="1"/>
              <a:t>Spitzer</a:t>
            </a:r>
            <a:r>
              <a:rPr lang="hu-HU" dirty="0"/>
              <a:t> </a:t>
            </a:r>
            <a:r>
              <a:rPr lang="hu-HU" dirty="0" smtClean="0"/>
              <a:t>bemutatta a </a:t>
            </a:r>
            <a:r>
              <a:rPr lang="hu-HU" dirty="0"/>
              <a:t>polimer és </a:t>
            </a:r>
            <a:r>
              <a:rPr lang="hu-HU" dirty="0" err="1"/>
              <a:t>inorganikus</a:t>
            </a:r>
            <a:r>
              <a:rPr lang="hu-HU" dirty="0"/>
              <a:t> dinamikusan </a:t>
            </a:r>
            <a:r>
              <a:rPr lang="hu-HU" dirty="0" smtClean="0"/>
              <a:t>fejlődő </a:t>
            </a:r>
            <a:r>
              <a:rPr lang="hu-HU" dirty="0"/>
              <a:t>szigetelőanyagszerű </a:t>
            </a:r>
            <a:r>
              <a:rPr lang="hu-HU" dirty="0" smtClean="0"/>
              <a:t>anyagok </a:t>
            </a:r>
            <a:r>
              <a:rPr lang="hu-HU" dirty="0" err="1"/>
              <a:t>polimerikus</a:t>
            </a:r>
            <a:r>
              <a:rPr lang="hu-HU" dirty="0"/>
              <a:t> </a:t>
            </a:r>
            <a:r>
              <a:rPr lang="hu-HU" dirty="0" err="1" smtClean="0"/>
              <a:t>memrisztor</a:t>
            </a:r>
            <a:r>
              <a:rPr lang="hu-HU" dirty="0" smtClean="0"/>
              <a:t> alkalmazási lehetőségét </a:t>
            </a:r>
            <a:r>
              <a:rPr lang="hu-HU" dirty="0" err="1" smtClean="0"/>
              <a:t>nemfelejtő</a:t>
            </a:r>
            <a:r>
              <a:rPr lang="hu-HU" dirty="0" smtClean="0"/>
              <a:t> memóriák megvalósítására</a:t>
            </a:r>
            <a:endParaRPr lang="hu-HU" dirty="0"/>
          </a:p>
          <a:p>
            <a:r>
              <a:rPr lang="hu-HU" dirty="0" smtClean="0"/>
              <a:t>Megvalósítás: passzív </a:t>
            </a:r>
            <a:r>
              <a:rPr lang="hu-HU" dirty="0"/>
              <a:t>réteget használtak az elektródok és az aktív vékony fólia rétegek között, amelyek növelték az ionok kivonását az elektródokból.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Ferroelektromos</a:t>
            </a:r>
            <a:r>
              <a:rPr lang="hu-HU" dirty="0" smtClean="0"/>
              <a:t> </a:t>
            </a:r>
            <a:r>
              <a:rPr lang="hu-HU" dirty="0" err="1" smtClean="0"/>
              <a:t>memrisztor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/>
              <a:t>Ferroelektrikus</a:t>
            </a:r>
            <a:r>
              <a:rPr lang="hu-HU" dirty="0"/>
              <a:t> </a:t>
            </a:r>
            <a:r>
              <a:rPr lang="hu-HU" dirty="0" err="1"/>
              <a:t>memristor</a:t>
            </a:r>
            <a:r>
              <a:rPr lang="hu-HU" dirty="0"/>
              <a:t> egy vékony </a:t>
            </a:r>
            <a:r>
              <a:rPr lang="hu-HU" dirty="0" err="1"/>
              <a:t>ferroelektikus</a:t>
            </a:r>
            <a:r>
              <a:rPr lang="hu-HU" dirty="0"/>
              <a:t> záron alapul, amelyet beékelnek két fém elektróda közé.</a:t>
            </a:r>
          </a:p>
          <a:p>
            <a:r>
              <a:rPr lang="hu-HU" dirty="0"/>
              <a:t>A </a:t>
            </a:r>
            <a:r>
              <a:rPr lang="hu-HU" dirty="0" err="1"/>
              <a:t>ferroelektrikus</a:t>
            </a:r>
            <a:r>
              <a:rPr lang="hu-HU" dirty="0"/>
              <a:t> anyag polarizációjának átkapcsolása pozitív és negatív feszültség alkalmazásával a </a:t>
            </a:r>
            <a:r>
              <a:rPr lang="hu-HU" dirty="0" smtClean="0"/>
              <a:t>kötések között</a:t>
            </a:r>
            <a:r>
              <a:rPr lang="hu-HU" dirty="0"/>
              <a:t>, vezethet kétrendszerű </a:t>
            </a:r>
            <a:r>
              <a:rPr lang="hu-HU" dirty="0" err="1"/>
              <a:t>magnitudó</a:t>
            </a:r>
            <a:r>
              <a:rPr lang="hu-HU" dirty="0"/>
              <a:t> ellenállás </a:t>
            </a:r>
            <a:r>
              <a:rPr lang="hu-HU" dirty="0" smtClean="0"/>
              <a:t>variációhoz: </a:t>
            </a:r>
          </a:p>
          <a:p>
            <a:r>
              <a:rPr lang="hu-HU" dirty="0" smtClean="0"/>
              <a:t>R </a:t>
            </a:r>
            <a:r>
              <a:rPr lang="hu-HU" dirty="0" err="1"/>
              <a:t>off</a:t>
            </a:r>
            <a:r>
              <a:rPr lang="hu-HU" dirty="0"/>
              <a:t> &gt;&gt; </a:t>
            </a:r>
            <a:r>
              <a:rPr lang="hu-HU" dirty="0" err="1"/>
              <a:t>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egy </a:t>
            </a:r>
            <a:r>
              <a:rPr lang="hu-HU" dirty="0" smtClean="0"/>
              <a:t>ún. </a:t>
            </a:r>
            <a:r>
              <a:rPr lang="hu-HU" dirty="0" err="1" smtClean="0"/>
              <a:t>Alagút-Elektro-Ellenállás</a:t>
            </a:r>
            <a:r>
              <a:rPr lang="hu-HU" dirty="0" smtClean="0"/>
              <a:t> </a:t>
            </a:r>
            <a:r>
              <a:rPr lang="hu-HU" dirty="0"/>
              <a:t>hatáshoz vezethet)</a:t>
            </a:r>
          </a:p>
          <a:p>
            <a:r>
              <a:rPr lang="hu-HU" dirty="0" smtClean="0"/>
              <a:t>Általánosságban</a:t>
            </a:r>
            <a:r>
              <a:rPr lang="hu-HU" dirty="0"/>
              <a:t>, a polarizáció nem hirtelen kapcsol át.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irányváltás fokozatosan következik be, a </a:t>
            </a:r>
            <a:r>
              <a:rPr lang="hu-HU" dirty="0" err="1"/>
              <a:t>ferroelektrikus</a:t>
            </a:r>
            <a:r>
              <a:rPr lang="hu-HU" dirty="0"/>
              <a:t> területek </a:t>
            </a:r>
            <a:r>
              <a:rPr lang="hu-HU" dirty="0" err="1"/>
              <a:t>nukleációján</a:t>
            </a:r>
            <a:r>
              <a:rPr lang="hu-HU" dirty="0"/>
              <a:t> és növekedésén keresztül ellenkező polarizációval.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16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637112"/>
          </a:xfrm>
        </p:spPr>
        <p:txBody>
          <a:bodyPr>
            <a:normAutofit/>
          </a:bodyPr>
          <a:lstStyle/>
          <a:p>
            <a:r>
              <a:rPr lang="hu-HU" dirty="0" smtClean="0"/>
              <a:t>Az MR, M=d</a:t>
            </a:r>
            <a:r>
              <a:rPr lang="el-GR" dirty="0" smtClean="0"/>
              <a:t>φ</a:t>
            </a:r>
            <a:r>
              <a:rPr lang="hu-HU" dirty="0" smtClean="0"/>
              <a:t>/</a:t>
            </a:r>
            <a:r>
              <a:rPr lang="hu-HU" dirty="0" err="1" smtClean="0"/>
              <a:t>dq</a:t>
            </a:r>
            <a:r>
              <a:rPr lang="hu-HU" dirty="0" smtClean="0"/>
              <a:t>, </a:t>
            </a:r>
            <a:r>
              <a:rPr lang="hu-HU" dirty="0" err="1" smtClean="0"/>
              <a:t>memrisztancia</a:t>
            </a:r>
            <a:r>
              <a:rPr lang="hu-HU" dirty="0" smtClean="0"/>
              <a:t>, </a:t>
            </a:r>
            <a:r>
              <a:rPr lang="hu-HU" dirty="0" err="1" smtClean="0"/>
              <a:t>me</a:t>
            </a:r>
            <a:r>
              <a:rPr lang="hu-HU" dirty="0" smtClean="0"/>
              <a:t>: </a:t>
            </a:r>
            <a:r>
              <a:rPr lang="el-GR" dirty="0" smtClean="0"/>
              <a:t>Ω</a:t>
            </a:r>
            <a:endParaRPr lang="hu-HU" dirty="0" smtClean="0"/>
          </a:p>
          <a:p>
            <a:r>
              <a:rPr lang="hu-HU" dirty="0" smtClean="0"/>
              <a:t>Az MR lehet töltésvezérelt, vagy </a:t>
            </a:r>
            <a:r>
              <a:rPr lang="hu-HU" dirty="0" err="1" smtClean="0"/>
              <a:t>fluxusvezérelt</a:t>
            </a:r>
            <a:r>
              <a:rPr lang="hu-HU" dirty="0" smtClean="0"/>
              <a:t>.</a:t>
            </a:r>
          </a:p>
          <a:p>
            <a:pPr lvl="1"/>
            <a:r>
              <a:rPr lang="hu-HU" dirty="0" err="1" smtClean="0"/>
              <a:t>Memrisztancia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Töltésvezérelt MR esetén: M(q)=</a:t>
            </a:r>
            <a:r>
              <a:rPr lang="hu-HU" dirty="0" err="1" smtClean="0"/>
              <a:t>df</a:t>
            </a:r>
            <a:r>
              <a:rPr lang="hu-HU" dirty="0" smtClean="0"/>
              <a:t>(</a:t>
            </a:r>
            <a:r>
              <a:rPr lang="hu-HU" dirty="0" err="1" smtClean="0"/>
              <a:t>q</a:t>
            </a:r>
            <a:r>
              <a:rPr lang="hu-HU" dirty="0" smtClean="0"/>
              <a:t>)/</a:t>
            </a:r>
            <a:r>
              <a:rPr lang="hu-HU" dirty="0" err="1" smtClean="0"/>
              <a:t>dq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Memduktancia</a:t>
            </a:r>
            <a:r>
              <a:rPr lang="hu-HU" dirty="0" smtClean="0"/>
              <a:t>, </a:t>
            </a:r>
            <a:r>
              <a:rPr lang="hu-HU" dirty="0" err="1" smtClean="0"/>
              <a:t>me</a:t>
            </a:r>
            <a:r>
              <a:rPr lang="hu-HU" dirty="0" smtClean="0"/>
              <a:t>: SI</a:t>
            </a:r>
            <a:br>
              <a:rPr lang="hu-HU" dirty="0" smtClean="0"/>
            </a:br>
            <a:r>
              <a:rPr lang="hu-HU" dirty="0" err="1" smtClean="0"/>
              <a:t>Fluxusvezérelt</a:t>
            </a:r>
            <a:r>
              <a:rPr lang="hu-HU" dirty="0" smtClean="0"/>
              <a:t> MR esetén: W(</a:t>
            </a:r>
            <a:r>
              <a:rPr lang="el-GR" dirty="0" smtClean="0"/>
              <a:t>φ</a:t>
            </a:r>
            <a:r>
              <a:rPr lang="hu-HU" dirty="0" smtClean="0"/>
              <a:t>)=dg(</a:t>
            </a:r>
            <a:r>
              <a:rPr lang="el-GR" dirty="0" smtClean="0"/>
              <a:t>φ</a:t>
            </a:r>
            <a:r>
              <a:rPr lang="hu-HU" dirty="0" smtClean="0"/>
              <a:t>)/d</a:t>
            </a:r>
            <a:r>
              <a:rPr lang="el-GR" dirty="0" smtClean="0"/>
              <a:t>φ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továbbiakban a töltésvezérelt MR kerül bemutatásra.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Összefoglalva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548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Ajánlott irodalom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hu-HU" altLang="hu-HU" b="1" u="sng" smtClean="0"/>
              <a:t>Órai jegyzet</a:t>
            </a:r>
          </a:p>
          <a:p>
            <a:pPr eaLnBrk="1" hangingPunct="1">
              <a:spcBef>
                <a:spcPct val="80000"/>
              </a:spcBef>
            </a:pPr>
            <a:r>
              <a:rPr lang="hu-HU" altLang="hu-HU" smtClean="0"/>
              <a:t>Cserny László: Mikroszámítógépek</a:t>
            </a:r>
          </a:p>
          <a:p>
            <a:pPr eaLnBrk="1" hangingPunct="1">
              <a:spcBef>
                <a:spcPct val="80000"/>
              </a:spcBef>
            </a:pPr>
            <a:r>
              <a:rPr lang="hu-HU" altLang="hu-HU" smtClean="0"/>
              <a:t>Ambruszt Ferenc: IT alapismeretek</a:t>
            </a:r>
          </a:p>
          <a:p>
            <a:pPr eaLnBrk="1" hangingPunct="1">
              <a:spcBef>
                <a:spcPct val="80000"/>
              </a:spcBef>
            </a:pPr>
            <a:r>
              <a:rPr lang="hu-HU" altLang="hu-HU" smtClean="0"/>
              <a:t>Témákhoz kapcsolódó aktuális web oldalak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781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7810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Ideális MR  leíró egyenletei: x=a, y=g(x)*a,</a:t>
            </a:r>
            <a:br>
              <a:rPr lang="hu-HU" sz="2400" dirty="0" smtClean="0"/>
            </a:br>
            <a:r>
              <a:rPr lang="hu-HU" sz="2400" dirty="0" smtClean="0"/>
              <a:t> </a:t>
            </a:r>
            <a:r>
              <a:rPr lang="hu-HU" sz="2400" dirty="0" err="1" smtClean="0"/>
              <a:t>x-állapot</a:t>
            </a:r>
            <a:r>
              <a:rPr lang="hu-HU" sz="2400" dirty="0" smtClean="0"/>
              <a:t> változó, a-bemeneti </a:t>
            </a:r>
            <a:r>
              <a:rPr lang="hu-HU" sz="2400" dirty="0" err="1" smtClean="0"/>
              <a:t>fv</a:t>
            </a:r>
            <a:r>
              <a:rPr lang="hu-HU" sz="2400" dirty="0" smtClean="0"/>
              <a:t>, </a:t>
            </a:r>
            <a:r>
              <a:rPr lang="hu-HU" sz="2400" dirty="0" err="1" smtClean="0"/>
              <a:t>y-kimeneti</a:t>
            </a:r>
            <a:r>
              <a:rPr lang="hu-HU" sz="2400" dirty="0" smtClean="0"/>
              <a:t> </a:t>
            </a:r>
            <a:r>
              <a:rPr lang="hu-HU" sz="2400" dirty="0" err="1" smtClean="0"/>
              <a:t>fv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Jellegzetes </a:t>
            </a:r>
            <a:r>
              <a:rPr lang="el-GR" sz="2400" dirty="0" smtClean="0"/>
              <a:t>φ</a:t>
            </a:r>
            <a:r>
              <a:rPr lang="hu-HU" sz="2400" dirty="0" smtClean="0"/>
              <a:t>(q) függvények és hozzájuk tartozó M(q) </a:t>
            </a:r>
            <a:r>
              <a:rPr lang="hu-HU" sz="2400" dirty="0" err="1" smtClean="0"/>
              <a:t>fv-ek</a:t>
            </a:r>
            <a:r>
              <a:rPr lang="hu-HU" sz="2400" dirty="0" smtClean="0"/>
              <a:t>, azaz az MR karakterisztikái:</a:t>
            </a:r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8964488" cy="1143000"/>
          </a:xfrm>
        </p:spPr>
        <p:txBody>
          <a:bodyPr>
            <a:noAutofit/>
          </a:bodyPr>
          <a:lstStyle/>
          <a:p>
            <a:r>
              <a:rPr lang="hu-HU" sz="3600" dirty="0" smtClean="0"/>
              <a:t>Ideális </a:t>
            </a:r>
            <a:r>
              <a:rPr lang="hu-HU" sz="3600" dirty="0" err="1" smtClean="0"/>
              <a:t>memrisztorok</a:t>
            </a:r>
            <a:r>
              <a:rPr lang="hu-HU" sz="3600" dirty="0" smtClean="0"/>
              <a:t> nevezetes karakterisztikái </a:t>
            </a:r>
            <a:endParaRPr lang="hu-H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6" y="2492896"/>
            <a:ext cx="393385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420888"/>
            <a:ext cx="34402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691680" y="3851756"/>
            <a:ext cx="576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Lineáris M(q) karakterisztikájú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el-GR" dirty="0" smtClean="0"/>
              <a:t>φ</a:t>
            </a:r>
            <a:r>
              <a:rPr lang="hu-HU" dirty="0" smtClean="0"/>
              <a:t>(q) és M(q) </a:t>
            </a:r>
            <a:r>
              <a:rPr lang="hu-HU" dirty="0" err="1" smtClean="0"/>
              <a:t>fv-e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1707"/>
            <a:ext cx="2887663" cy="163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5" y="4314830"/>
            <a:ext cx="2960688" cy="16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187624" y="5786821"/>
            <a:ext cx="665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Kétirányú lineáris M(q) karakterisztikájú </a:t>
            </a:r>
            <a:r>
              <a:rPr lang="hu-HU" dirty="0" err="1" smtClean="0"/>
              <a:t>memrisztor</a:t>
            </a:r>
            <a:r>
              <a:rPr lang="hu-HU" dirty="0" smtClean="0"/>
              <a:t> </a:t>
            </a:r>
            <a:r>
              <a:rPr lang="el-GR" dirty="0" smtClean="0"/>
              <a:t>φ</a:t>
            </a:r>
            <a:r>
              <a:rPr lang="hu-HU" dirty="0" smtClean="0"/>
              <a:t>(q) és M(q) </a:t>
            </a:r>
            <a:r>
              <a:rPr lang="hu-HU" dirty="0" err="1" smtClean="0"/>
              <a:t>fv-e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905690" y="82742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28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hu-HU" dirty="0" smtClean="0"/>
              <a:t>Ideális két-állapotú </a:t>
            </a:r>
            <a:r>
              <a:rPr lang="hu-HU" dirty="0" err="1" smtClean="0"/>
              <a:t>memrisztor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Kapcsolóüzemű </a:t>
            </a:r>
            <a:r>
              <a:rPr lang="hu-HU" dirty="0" err="1" smtClean="0"/>
              <a:t>memrisztor</a:t>
            </a:r>
            <a:r>
              <a:rPr lang="hu-HU" dirty="0" smtClean="0"/>
              <a:t> (több értékű)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Ideális </a:t>
            </a:r>
            <a:r>
              <a:rPr lang="hu-HU" dirty="0" err="1" smtClean="0"/>
              <a:t>memrisztorok</a:t>
            </a:r>
            <a:r>
              <a:rPr lang="hu-HU" dirty="0" smtClean="0"/>
              <a:t> nevezetes karakterisztikái 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456384" cy="16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516900"/>
            <a:ext cx="3212311" cy="1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32" y="4653136"/>
            <a:ext cx="27828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80" y="4828575"/>
            <a:ext cx="278288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4652"/>
              </p:ext>
            </p:extLst>
          </p:nvPr>
        </p:nvGraphicFramePr>
        <p:xfrm>
          <a:off x="226937" y="6046961"/>
          <a:ext cx="1057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Equation" r:id="rId7" imgW="1054100" imgH="495300" progId="Equation.3">
                  <p:embed/>
                </p:oleObj>
              </mc:Choice>
              <mc:Fallback>
                <p:oleObj name="Equation" r:id="rId7" imgW="10541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37" y="6046961"/>
                        <a:ext cx="10572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76876"/>
              </p:ext>
            </p:extLst>
          </p:nvPr>
        </p:nvGraphicFramePr>
        <p:xfrm>
          <a:off x="1547664" y="6052776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Equation" r:id="rId9" imgW="2057400" imgH="495300" progId="Equation.3">
                  <p:embed/>
                </p:oleObj>
              </mc:Choice>
              <mc:Fallback>
                <p:oleObj name="Equation" r:id="rId9" imgW="2057400" imgH="495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052776"/>
                        <a:ext cx="2057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20316"/>
              </p:ext>
            </p:extLst>
          </p:nvPr>
        </p:nvGraphicFramePr>
        <p:xfrm>
          <a:off x="5854799" y="6237312"/>
          <a:ext cx="877441" cy="23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11" imgW="736600" imgH="203200" progId="Equation.3">
                  <p:embed/>
                </p:oleObj>
              </mc:Choice>
              <mc:Fallback>
                <p:oleObj name="Equation" r:id="rId11" imgW="7366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99" y="6237312"/>
                        <a:ext cx="877441" cy="239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432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Valóságos </a:t>
            </a:r>
            <a:r>
              <a:rPr lang="hu-HU" dirty="0" err="1" smtClean="0"/>
              <a:t>memrisztorok</a:t>
            </a:r>
            <a:r>
              <a:rPr lang="hu-HU" dirty="0" smtClean="0"/>
              <a:t> működési elve szerint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hu-HU" sz="3000" dirty="0" smtClean="0"/>
              <a:t>Vékony TiO</a:t>
            </a:r>
            <a:r>
              <a:rPr lang="hu-HU" sz="3000" baseline="-25000" dirty="0" smtClean="0"/>
              <a:t>2</a:t>
            </a:r>
            <a:r>
              <a:rPr lang="hu-HU" sz="3000" dirty="0" smtClean="0"/>
              <a:t>, polimer, rétegzett, </a:t>
            </a:r>
            <a:r>
              <a:rPr lang="hu-HU" sz="3000" dirty="0" err="1" smtClean="0"/>
              <a:t>fotoelektromos</a:t>
            </a:r>
            <a:r>
              <a:rPr lang="hu-HU" sz="3000" dirty="0" smtClean="0"/>
              <a:t>, </a:t>
            </a:r>
            <a:r>
              <a:rPr lang="hu-HU" sz="3000" dirty="0" err="1" smtClean="0"/>
              <a:t>szpinotrikus</a:t>
            </a:r>
            <a:r>
              <a:rPr lang="hu-HU" sz="3000" dirty="0" smtClean="0"/>
              <a:t>, </a:t>
            </a:r>
            <a:r>
              <a:rPr lang="hu-HU" sz="3000" dirty="0" err="1" smtClean="0"/>
              <a:t>perdület-átviteli</a:t>
            </a:r>
            <a:r>
              <a:rPr lang="hu-HU" sz="3000" dirty="0" smtClean="0"/>
              <a:t> nyomatékos, </a:t>
            </a:r>
            <a:r>
              <a:rPr lang="hu-HU" sz="3000" dirty="0" err="1" smtClean="0"/>
              <a:t>perdületes</a:t>
            </a:r>
            <a:endParaRPr lang="hu-HU" sz="3000" baseline="-25000" dirty="0" smtClean="0"/>
          </a:p>
          <a:p>
            <a:r>
              <a:rPr lang="hu-HU" sz="3000" dirty="0" smtClean="0"/>
              <a:t>HPMR: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73" y="3237682"/>
            <a:ext cx="3456384" cy="133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63" y="4558674"/>
            <a:ext cx="2973005" cy="189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7" y="3971690"/>
            <a:ext cx="3944351" cy="104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5013176"/>
            <a:ext cx="3222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HP által javasolt összefüggés:</a:t>
            </a:r>
          </a:p>
          <a:p>
            <a:r>
              <a:rPr lang="hu-HU" dirty="0" smtClean="0"/>
              <a:t>ROFF: </a:t>
            </a:r>
            <a:r>
              <a:rPr lang="hu-HU" dirty="0" err="1" smtClean="0"/>
              <a:t>max</a:t>
            </a:r>
            <a:r>
              <a:rPr lang="hu-HU" dirty="0" smtClean="0"/>
              <a:t>. kikapcsolt állapoti M</a:t>
            </a:r>
          </a:p>
          <a:p>
            <a:r>
              <a:rPr lang="hu-HU" dirty="0" smtClean="0"/>
              <a:t>RON: minimális M</a:t>
            </a:r>
          </a:p>
          <a:p>
            <a:r>
              <a:rPr lang="el-GR" dirty="0" smtClean="0"/>
              <a:t>Μ</a:t>
            </a:r>
            <a:r>
              <a:rPr lang="hu-HU" dirty="0" smtClean="0"/>
              <a:t>v: mozgékonyság</a:t>
            </a:r>
          </a:p>
          <a:p>
            <a:r>
              <a:rPr lang="hu-HU" dirty="0" smtClean="0"/>
              <a:t>D: vékonyréteg vastagság</a:t>
            </a:r>
          </a:p>
          <a:p>
            <a:r>
              <a:rPr lang="hu-HU" dirty="0" smtClean="0"/>
              <a:t>Q: áthaladt töltésmennyiség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080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 fejlesztett főbb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hu-HU" dirty="0" smtClean="0"/>
              <a:t>HPMR modell: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Biolkova</a:t>
            </a:r>
            <a:r>
              <a:rPr lang="hu-HU" dirty="0" smtClean="0"/>
              <a:t> modellje: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73" y="1988840"/>
            <a:ext cx="5128531" cy="18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3"/>
            <a:ext cx="4608512" cy="214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026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hu-HU" dirty="0" smtClean="0"/>
              <a:t>Megtiszteltek figyelmükkel!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835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Számítógép generációk</a:t>
            </a:r>
            <a:br>
              <a:rPr lang="hu-HU" dirty="0" smtClean="0"/>
            </a:br>
            <a:r>
              <a:rPr lang="hu-HU" dirty="0" err="1" smtClean="0"/>
              <a:t>Memrisztor</a:t>
            </a:r>
            <a:endParaRPr lang="hu-HU" dirty="0"/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számítógép?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Számítógép tágabb értelemben </a:t>
            </a:r>
            <a:r>
              <a:rPr lang="hu-HU" dirty="0" smtClean="0"/>
              <a:t>minden olyan </a:t>
            </a:r>
            <a:r>
              <a:rPr lang="hu-HU" dirty="0"/>
              <a:t>berendezés, amely </a:t>
            </a:r>
            <a:r>
              <a:rPr lang="hu-HU" dirty="0" smtClean="0"/>
              <a:t>megfelelő bemenő adatok </a:t>
            </a:r>
            <a:r>
              <a:rPr lang="hu-HU" dirty="0"/>
              <a:t>alapján olyan </a:t>
            </a:r>
            <a:r>
              <a:rPr lang="hu-HU" dirty="0" smtClean="0"/>
              <a:t>kimenő adatokat </a:t>
            </a:r>
            <a:r>
              <a:rPr lang="hu-HU" dirty="0"/>
              <a:t>képes </a:t>
            </a:r>
            <a:r>
              <a:rPr lang="hu-HU" dirty="0" smtClean="0"/>
              <a:t>elő állítani</a:t>
            </a:r>
            <a:r>
              <a:rPr lang="hu-HU" dirty="0"/>
              <a:t>, amelyek vagy közvetlenül </a:t>
            </a:r>
            <a:r>
              <a:rPr lang="hu-HU" dirty="0" smtClean="0"/>
              <a:t> értelmezhetőek </a:t>
            </a:r>
            <a:r>
              <a:rPr lang="hu-HU" dirty="0"/>
              <a:t>a felhasználók részére vagy más </a:t>
            </a:r>
            <a:r>
              <a:rPr lang="hu-HU" dirty="0" smtClean="0"/>
              <a:t>berendezések </a:t>
            </a:r>
            <a:r>
              <a:rPr lang="hu-HU" dirty="0"/>
              <a:t>vezérlésére használhatóak. </a:t>
            </a:r>
          </a:p>
          <a:p>
            <a:r>
              <a:rPr lang="hu-HU" dirty="0" smtClean="0"/>
              <a:t>Szűkebb </a:t>
            </a:r>
            <a:r>
              <a:rPr lang="hu-HU" dirty="0"/>
              <a:t>értelemben a számítógép olyan elektronikus berendezés, amely információk (adatok </a:t>
            </a:r>
            <a:r>
              <a:rPr lang="hu-HU" dirty="0" smtClean="0"/>
              <a:t>és </a:t>
            </a:r>
            <a:r>
              <a:rPr lang="hu-HU" dirty="0"/>
              <a:t>programok) tárolására alkalmas </a:t>
            </a:r>
            <a:r>
              <a:rPr lang="hu-HU" dirty="0" smtClean="0"/>
              <a:t>memóriával </a:t>
            </a:r>
            <a:r>
              <a:rPr lang="hu-HU" dirty="0"/>
              <a:t>rendelkezik, az </a:t>
            </a:r>
            <a:r>
              <a:rPr lang="hu-HU" dirty="0" smtClean="0"/>
              <a:t>adatok </a:t>
            </a:r>
            <a:r>
              <a:rPr lang="hu-HU" dirty="0"/>
              <a:t>feldolgozásához </a:t>
            </a:r>
            <a:r>
              <a:rPr lang="hu-HU" dirty="0" smtClean="0"/>
              <a:t>programra </a:t>
            </a:r>
            <a:r>
              <a:rPr lang="hu-HU" dirty="0"/>
              <a:t>van szüksége és saját tevékenységét, </a:t>
            </a:r>
            <a:r>
              <a:rPr lang="hu-HU" dirty="0" smtClean="0"/>
              <a:t>működését </a:t>
            </a:r>
            <a:r>
              <a:rPr lang="hu-HU" dirty="0"/>
              <a:t>vezérli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50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számítógépek </a:t>
            </a:r>
            <a:r>
              <a:rPr lang="hu-HU" dirty="0"/>
              <a:t>fő funkcionális egységei a következők: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központi </a:t>
            </a:r>
            <a:r>
              <a:rPr lang="hu-HU" dirty="0"/>
              <a:t>egység(CPU) </a:t>
            </a:r>
          </a:p>
          <a:p>
            <a:pPr lvl="1"/>
            <a:r>
              <a:rPr lang="hu-HU" b="1" dirty="0" smtClean="0"/>
              <a:t>vezérlő egység(CU</a:t>
            </a:r>
            <a:r>
              <a:rPr lang="hu-HU" b="1" dirty="0"/>
              <a:t>), </a:t>
            </a:r>
          </a:p>
          <a:p>
            <a:pPr lvl="1"/>
            <a:r>
              <a:rPr lang="hu-HU" b="1" dirty="0" smtClean="0"/>
              <a:t>aritmetikai </a:t>
            </a:r>
            <a:r>
              <a:rPr lang="hu-HU" b="1" dirty="0"/>
              <a:t>és logikai </a:t>
            </a:r>
            <a:r>
              <a:rPr lang="hu-HU" b="1" dirty="0" smtClean="0"/>
              <a:t>mű </a:t>
            </a:r>
            <a:r>
              <a:rPr lang="hu-HU" b="1" dirty="0" err="1" smtClean="0"/>
              <a:t>veletvégző</a:t>
            </a:r>
            <a:r>
              <a:rPr lang="hu-HU" b="1" dirty="0" smtClean="0"/>
              <a:t> egység(ALU</a:t>
            </a:r>
            <a:r>
              <a:rPr lang="hu-HU" b="1" dirty="0"/>
              <a:t>), </a:t>
            </a:r>
          </a:p>
          <a:p>
            <a:pPr lvl="1"/>
            <a:r>
              <a:rPr lang="hu-HU" dirty="0" smtClean="0"/>
              <a:t>központi </a:t>
            </a:r>
            <a:r>
              <a:rPr lang="hu-HU" dirty="0"/>
              <a:t>tár, </a:t>
            </a:r>
            <a:r>
              <a:rPr lang="hu-HU" dirty="0" smtClean="0"/>
              <a:t>fő tár</a:t>
            </a:r>
            <a:r>
              <a:rPr lang="hu-HU" dirty="0"/>
              <a:t>, </a:t>
            </a:r>
            <a:r>
              <a:rPr lang="hu-HU" dirty="0" smtClean="0"/>
              <a:t>		MEMÓRIÁK NÖVEKVŐ JELENTŐSÉGE</a:t>
            </a:r>
            <a:endParaRPr lang="hu-HU" dirty="0"/>
          </a:p>
          <a:p>
            <a:r>
              <a:rPr lang="hu-HU" dirty="0"/>
              <a:t>másodlagos- vagy háttértárolók, </a:t>
            </a:r>
          </a:p>
          <a:p>
            <a:r>
              <a:rPr lang="hu-HU" dirty="0" smtClean="0"/>
              <a:t>perifériák(I/O</a:t>
            </a:r>
            <a:r>
              <a:rPr lang="hu-HU" dirty="0"/>
              <a:t>) </a:t>
            </a:r>
          </a:p>
          <a:p>
            <a:pPr lvl="1"/>
            <a:r>
              <a:rPr lang="hu-HU" dirty="0" smtClean="0"/>
              <a:t>beviteli </a:t>
            </a:r>
            <a:r>
              <a:rPr lang="hu-HU" dirty="0"/>
              <a:t>egységek(input </a:t>
            </a:r>
            <a:r>
              <a:rPr lang="hu-HU" dirty="0" err="1"/>
              <a:t>units</a:t>
            </a:r>
            <a:r>
              <a:rPr lang="hu-HU" dirty="0"/>
              <a:t>), </a:t>
            </a:r>
          </a:p>
          <a:p>
            <a:pPr lvl="1"/>
            <a:r>
              <a:rPr lang="hu-HU" dirty="0" smtClean="0"/>
              <a:t>kiviteli </a:t>
            </a:r>
            <a:r>
              <a:rPr lang="hu-HU" dirty="0"/>
              <a:t>egységek(output </a:t>
            </a:r>
            <a:r>
              <a:rPr lang="hu-HU" dirty="0" err="1"/>
              <a:t>units</a:t>
            </a:r>
            <a:r>
              <a:rPr lang="hu-HU" dirty="0"/>
              <a:t>), </a:t>
            </a:r>
            <a:r>
              <a:rPr lang="hu-HU" dirty="0" smtClean="0"/>
              <a:t> </a:t>
            </a:r>
            <a:endParaRPr lang="hu-HU" dirty="0"/>
          </a:p>
          <a:p>
            <a:r>
              <a:rPr lang="hu-HU" dirty="0"/>
              <a:t>valamint az egyes egységeket </a:t>
            </a:r>
            <a:r>
              <a:rPr lang="hu-HU" dirty="0" smtClean="0"/>
              <a:t>összekötő , </a:t>
            </a:r>
            <a:r>
              <a:rPr lang="hu-HU" dirty="0"/>
              <a:t>a gép </a:t>
            </a:r>
            <a:r>
              <a:rPr lang="hu-HU" dirty="0" smtClean="0"/>
              <a:t>különböző részei </a:t>
            </a:r>
            <a:r>
              <a:rPr lang="hu-HU" dirty="0"/>
              <a:t>közötti egységesített </a:t>
            </a:r>
            <a:r>
              <a:rPr lang="hu-HU" dirty="0" smtClean="0"/>
              <a:t>és </a:t>
            </a:r>
            <a:r>
              <a:rPr lang="hu-HU" dirty="0"/>
              <a:t>gyors adatátvitelt biztosító </a:t>
            </a:r>
            <a:r>
              <a:rPr lang="hu-HU" dirty="0" smtClean="0"/>
              <a:t>buszrendszer </a:t>
            </a:r>
            <a:r>
              <a:rPr lang="hu-HU" dirty="0"/>
              <a:t>(sínrendszer): </a:t>
            </a:r>
          </a:p>
          <a:p>
            <a:pPr lvl="1"/>
            <a:r>
              <a:rPr lang="hu-HU" dirty="0" smtClean="0"/>
              <a:t>címbusz</a:t>
            </a:r>
            <a:r>
              <a:rPr lang="hu-HU" dirty="0"/>
              <a:t>, </a:t>
            </a:r>
          </a:p>
          <a:p>
            <a:pPr lvl="1"/>
            <a:r>
              <a:rPr lang="hu-HU" dirty="0" smtClean="0"/>
              <a:t>adatbusz</a:t>
            </a:r>
            <a:r>
              <a:rPr lang="hu-HU" dirty="0"/>
              <a:t>, 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ezérlő busz</a:t>
            </a:r>
            <a:r>
              <a:rPr lang="hu-HU" dirty="0"/>
              <a:t>. </a:t>
            </a:r>
          </a:p>
          <a:p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635896" y="2636912"/>
            <a:ext cx="10801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2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hu-HU" dirty="0" err="1" smtClean="0"/>
              <a:t>Nulladik</a:t>
            </a:r>
            <a:r>
              <a:rPr lang="hu-HU" dirty="0" smtClean="0"/>
              <a:t> generáció – </a:t>
            </a:r>
            <a:r>
              <a:rPr lang="hu-HU" dirty="0"/>
              <a:t>mechanikus gépek (John </a:t>
            </a:r>
            <a:r>
              <a:rPr lang="hu-HU" dirty="0" err="1" smtClean="0"/>
              <a:t>Atanastof</a:t>
            </a:r>
            <a:r>
              <a:rPr lang="hu-HU" dirty="0" smtClean="0"/>
              <a:t>, gépe kettes </a:t>
            </a:r>
            <a:r>
              <a:rPr lang="hu-HU" dirty="0"/>
              <a:t>számrendszert használt,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memóriákat </a:t>
            </a:r>
            <a:r>
              <a:rPr lang="hu-HU" b="1" dirty="0"/>
              <a:t>kondenzátorok</a:t>
            </a:r>
            <a:r>
              <a:rPr lang="hu-HU" dirty="0"/>
              <a:t> </a:t>
            </a:r>
            <a:r>
              <a:rPr lang="hu-HU" dirty="0" smtClean="0"/>
              <a:t> alkották</a:t>
            </a:r>
            <a:r>
              <a:rPr lang="hu-HU" dirty="0"/>
              <a:t>, amiket folyamatosan </a:t>
            </a:r>
            <a:r>
              <a:rPr lang="hu-HU" dirty="0" smtClean="0"/>
              <a:t>frissítettek</a:t>
            </a:r>
            <a:r>
              <a:rPr lang="hu-HU" dirty="0"/>
              <a:t>, hogy kondenzátor önkisülésével az adatok ne </a:t>
            </a:r>
            <a:r>
              <a:rPr lang="hu-HU" dirty="0" smtClean="0"/>
              <a:t>vesszenek el – modern DRAM, MARK I. – </a:t>
            </a:r>
            <a:r>
              <a:rPr lang="hu-HU" b="1" dirty="0" smtClean="0"/>
              <a:t>relék</a:t>
            </a:r>
            <a:r>
              <a:rPr lang="hu-HU" dirty="0" smtClean="0"/>
              <a:t> használata)</a:t>
            </a:r>
          </a:p>
          <a:p>
            <a:pPr marL="457200" lvl="1" indent="0">
              <a:buNone/>
            </a:pPr>
            <a:endParaRPr lang="hu-H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66601"/>
            <a:ext cx="331236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670404"/>
            <a:ext cx="4284984" cy="220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1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dirty="0"/>
              <a:t>Generációk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56" y="1124744"/>
            <a:ext cx="8964488" cy="41044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sz="2400" dirty="0"/>
              <a:t>Első generáció – Elektroncsöves gépek (</a:t>
            </a:r>
            <a:r>
              <a:rPr lang="hu-HU" sz="2400" dirty="0" err="1"/>
              <a:t>ENIAC-Elektronic</a:t>
            </a:r>
            <a:r>
              <a:rPr lang="hu-HU" sz="2400" dirty="0"/>
              <a:t>  </a:t>
            </a:r>
            <a:r>
              <a:rPr lang="hu-HU" sz="2400" dirty="0" err="1"/>
              <a:t>Numerical</a:t>
            </a:r>
            <a:r>
              <a:rPr lang="hu-HU" sz="2400" dirty="0"/>
              <a:t>  </a:t>
            </a:r>
            <a:r>
              <a:rPr lang="hu-HU" sz="2400" dirty="0" err="1"/>
              <a:t>Integrator</a:t>
            </a:r>
            <a:r>
              <a:rPr lang="hu-HU" sz="2400" dirty="0"/>
              <a:t>  And Computer</a:t>
            </a:r>
            <a:r>
              <a:rPr lang="hu-HU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Második </a:t>
            </a:r>
            <a:r>
              <a:rPr lang="hu-HU" sz="2400" dirty="0"/>
              <a:t>generáció – </a:t>
            </a:r>
            <a:r>
              <a:rPr lang="hu-HU" sz="2400" b="1" dirty="0">
                <a:solidFill>
                  <a:srgbClr val="FF0000"/>
                </a:solidFill>
              </a:rPr>
              <a:t>Tranzisztorok </a:t>
            </a:r>
            <a:r>
              <a:rPr lang="hu-HU" sz="2400" dirty="0"/>
              <a:t>(1961 - PDP-1</a:t>
            </a:r>
            <a:r>
              <a:rPr lang="hu-HU" sz="2400" dirty="0" smtClean="0"/>
              <a:t>,)</a:t>
            </a:r>
          </a:p>
          <a:p>
            <a:pPr lvl="1">
              <a:lnSpc>
                <a:spcPct val="150000"/>
              </a:lnSpc>
            </a:pPr>
            <a:r>
              <a:rPr lang="hu-HU" sz="2200" dirty="0"/>
              <a:t>A </a:t>
            </a:r>
            <a:r>
              <a:rPr lang="hu-HU" sz="2200" b="1" dirty="0"/>
              <a:t>tranzisztor</a:t>
            </a:r>
            <a:r>
              <a:rPr lang="hu-HU" sz="2200" dirty="0"/>
              <a:t> háromrétegű </a:t>
            </a:r>
            <a:r>
              <a:rPr lang="hu-HU" sz="2200" dirty="0" smtClean="0"/>
              <a:t>félvezető </a:t>
            </a:r>
            <a:r>
              <a:rPr lang="hu-HU" sz="2200" dirty="0"/>
              <a:t>eszköz, amelyet túlnyomórészt gyenge villamos jelek erősítésére, továbbá jelek kapcsolására vagy </a:t>
            </a:r>
            <a:r>
              <a:rPr lang="hu-HU" sz="2200" dirty="0" smtClean="0"/>
              <a:t>feszültség stabilizálás </a:t>
            </a:r>
            <a:r>
              <a:rPr lang="hu-HU" sz="2200" dirty="0"/>
              <a:t>céljára alkalmaznak</a:t>
            </a:r>
            <a:r>
              <a:rPr lang="hu-HU" sz="22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hu-HU" sz="2400" dirty="0" smtClean="0"/>
              <a:t>!! A </a:t>
            </a:r>
            <a:r>
              <a:rPr lang="hu-HU" sz="2400" b="1" dirty="0"/>
              <a:t>dinamikus memóriák </a:t>
            </a:r>
            <a:r>
              <a:rPr lang="hu-HU" sz="2400" dirty="0"/>
              <a:t>minden egyes cellája egy kondenzátort és egy tranzisztort </a:t>
            </a:r>
            <a:r>
              <a:rPr lang="hu-HU" sz="2400" dirty="0" smtClean="0"/>
              <a:t>( </a:t>
            </a:r>
            <a:r>
              <a:rPr lang="hu-HU" sz="2400" dirty="0" err="1"/>
              <a:t>MOSFET-et</a:t>
            </a:r>
            <a:r>
              <a:rPr lang="hu-HU" sz="2400" dirty="0"/>
              <a:t>) tartalmaz. Az információt a kondenzátor tárolja, a CMOS technológiában megismert logikai szinteknek megfelelő töltöttségi szintek alapján megkülönböztetve a "0" illetve az "1" értékű tartalmat. </a:t>
            </a:r>
            <a:endParaRPr lang="hu-HU" sz="2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34187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41873" y="5412077"/>
            <a:ext cx="6802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Gordon E. Moore, </a:t>
            </a:r>
            <a:r>
              <a:rPr lang="en-US" sz="2400" dirty="0" err="1"/>
              <a:t>az</a:t>
            </a:r>
            <a:r>
              <a:rPr lang="en-US" sz="2400" dirty="0"/>
              <a:t> Intel </a:t>
            </a:r>
            <a:r>
              <a:rPr lang="en-US" sz="2400" dirty="0" smtClean="0"/>
              <a:t>Corporation</a:t>
            </a:r>
            <a:r>
              <a:rPr lang="hu-HU" sz="2400" dirty="0" smtClean="0"/>
              <a:t> </a:t>
            </a:r>
            <a:r>
              <a:rPr lang="en-US" sz="2400" dirty="0" err="1" smtClean="0"/>
              <a:t>alap</a:t>
            </a:r>
            <a:r>
              <a:rPr lang="hu-HU" sz="2400" dirty="0" smtClean="0"/>
              <a:t>í</a:t>
            </a:r>
            <a:r>
              <a:rPr lang="en-US" sz="2400" dirty="0" err="1" smtClean="0"/>
              <a:t>tó</a:t>
            </a:r>
            <a:r>
              <a:rPr lang="hu-HU" sz="2400" dirty="0" smtClean="0"/>
              <a:t>tagja</a:t>
            </a:r>
          </a:p>
          <a:p>
            <a:endParaRPr lang="hu-HU" sz="2400" dirty="0"/>
          </a:p>
          <a:p>
            <a:r>
              <a:rPr lang="hu-HU" sz="2400" b="1" dirty="0" smtClean="0"/>
              <a:t>MOORE TÖRVÉNY!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41164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Generációk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52373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Harmadik generáció – Integrált áramkörök (1965-1980 – több tranzisztor és a köztük lévő kapcsolat egy szilícium lapkán, „memóriaközpontú”)</a:t>
            </a:r>
          </a:p>
          <a:p>
            <a:pPr>
              <a:lnSpc>
                <a:spcPct val="150000"/>
              </a:lnSpc>
            </a:pPr>
            <a:r>
              <a:rPr lang="hu-HU" dirty="0"/>
              <a:t>Negyedik generáció – Nagy mértékű integráltság 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(mikroprocesszor </a:t>
            </a:r>
            <a:r>
              <a:rPr lang="hu-HU" dirty="0"/>
              <a:t>egy félvezető lapkára került, memória áramkörök, kiegészítő áramkörök,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programozható </a:t>
            </a:r>
            <a:r>
              <a:rPr lang="hu-HU" dirty="0"/>
              <a:t>I/O áramkörök)</a:t>
            </a:r>
          </a:p>
          <a:p>
            <a:pPr>
              <a:lnSpc>
                <a:spcPct val="150000"/>
              </a:lnSpc>
            </a:pPr>
            <a:r>
              <a:rPr lang="hu-HU" dirty="0"/>
              <a:t>Ötödik generáció – </a:t>
            </a:r>
            <a:r>
              <a:rPr lang="hu-HU" b="1" dirty="0" err="1" smtClean="0">
                <a:solidFill>
                  <a:srgbClr val="FF0000"/>
                </a:solidFill>
              </a:rPr>
              <a:t>Memrisztorok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endParaRPr lang="hu-HU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20469"/>
            <a:ext cx="2402468" cy="179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17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1580</Words>
  <Application>Microsoft Office PowerPoint</Application>
  <PresentationFormat>Diavetítés a képernyőre (4:3 oldalarány)</PresentationFormat>
  <Paragraphs>250</Paragraphs>
  <Slides>34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Arial</vt:lpstr>
      <vt:lpstr>Calibri</vt:lpstr>
      <vt:lpstr>Sylfaen</vt:lpstr>
      <vt:lpstr>Symbol</vt:lpstr>
      <vt:lpstr>Office-téma</vt:lpstr>
      <vt:lpstr>Equation</vt:lpstr>
      <vt:lpstr>INFORMATIKA I.</vt:lpstr>
      <vt:lpstr>Előadás anyaga</vt:lpstr>
      <vt:lpstr>Ajánlott irodalom</vt:lpstr>
      <vt:lpstr>Számítógép generációk Memrisztor</vt:lpstr>
      <vt:lpstr>Mi a számítógép?</vt:lpstr>
      <vt:lpstr>A számítógépek fő funkcionális egységei a következők:  </vt:lpstr>
      <vt:lpstr>Generációk</vt:lpstr>
      <vt:lpstr>Generációk</vt:lpstr>
      <vt:lpstr>Generációk</vt:lpstr>
      <vt:lpstr>PowerPoint bemutató</vt:lpstr>
      <vt:lpstr>Mi a MEMRISZTOR?</vt:lpstr>
      <vt:lpstr>A memrisztor története</vt:lpstr>
      <vt:lpstr>Az elektromágneses tér változói és a közöttük fennálló kapcsolat alapján működő áramköri elemek</vt:lpstr>
      <vt:lpstr>PowerPoint bemutató</vt:lpstr>
      <vt:lpstr>PowerPoint bemutató</vt:lpstr>
      <vt:lpstr>PowerPoint bemutató</vt:lpstr>
      <vt:lpstr>Memrisztor meghatározása</vt:lpstr>
      <vt:lpstr>A memrisztor memória jellegű viselkedése</vt:lpstr>
      <vt:lpstr>Töltés – és fluxus vezérelt memrisztorok</vt:lpstr>
      <vt:lpstr>Miért a éppen a memrisztor?</vt:lpstr>
      <vt:lpstr>Keresztrudas szerkezet</vt:lpstr>
      <vt:lpstr>Nem felejtő memóriatechnológiák</vt:lpstr>
      <vt:lpstr>HP – memrisztor alkalmazási lehetőségek</vt:lpstr>
      <vt:lpstr>Memrisztor megvalósításai</vt:lpstr>
      <vt:lpstr>Memrisztor megvalósításai</vt:lpstr>
      <vt:lpstr>Titanium dioxid memrisztor (2008)</vt:lpstr>
      <vt:lpstr>Polimer vékonyréteg memrisztor (2004, 2008)</vt:lpstr>
      <vt:lpstr>Ferroelektromos memrisztor</vt:lpstr>
      <vt:lpstr>Összefoglalva </vt:lpstr>
      <vt:lpstr>Ideális memrisztorok nevezetes karakterisztikái </vt:lpstr>
      <vt:lpstr>Ideális memrisztorok nevezetes karakterisztikái </vt:lpstr>
      <vt:lpstr>Valóságos memrisztorok működési elve szerint </vt:lpstr>
      <vt:lpstr>Eddig fejlesztett főbb modellek</vt:lpstr>
      <vt:lpstr>Megtiszteltek figyelmükkel!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Doktori Iskola ÉVES BESZÁMOLÓ 6. SZEMESZTER</dc:title>
  <dc:creator>ildiko</dc:creator>
  <cp:lastModifiedBy>Dekani Hivatal</cp:lastModifiedBy>
  <cp:revision>61</cp:revision>
  <dcterms:created xsi:type="dcterms:W3CDTF">2015-01-11T20:26:08Z</dcterms:created>
  <dcterms:modified xsi:type="dcterms:W3CDTF">2017-05-08T07:26:21Z</dcterms:modified>
</cp:coreProperties>
</file>