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1" r:id="rId18"/>
    <p:sldId id="272" r:id="rId19"/>
    <p:sldId id="273" r:id="rId20"/>
    <p:sldId id="270" r:id="rId21"/>
    <p:sldId id="274" r:id="rId22"/>
    <p:sldId id="275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9119" autoAdjust="0"/>
  </p:normalViewPr>
  <p:slideViewPr>
    <p:cSldViewPr snapToGrid="0">
      <p:cViewPr varScale="1">
        <p:scale>
          <a:sx n="92" d="100"/>
          <a:sy n="92" d="100"/>
        </p:scale>
        <p:origin x="13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80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C3B24-F87F-4033-8285-B6A0681FFB33}" type="datetimeFigureOut">
              <a:rPr lang="hu-HU" smtClean="0"/>
              <a:t>2017. 10. 13.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9A439-2C75-4F16-8AFE-478A588E4E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941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tudományos és a technológiai haladás felgyorsuló szárnyalását jósolják, melynek előjelei ma már </a:t>
            </a:r>
            <a:r>
              <a:rPr lang="hu-HU" dirty="0" err="1"/>
              <a:t>kézzelfoghatóak</a:t>
            </a:r>
            <a:r>
              <a:rPr lang="hu-HU" dirty="0"/>
              <a:t>. Raymond </a:t>
            </a:r>
            <a:r>
              <a:rPr lang="hu-HU" dirty="0" err="1"/>
              <a:t>Kurzweil</a:t>
            </a:r>
            <a:r>
              <a:rPr lang="hu-HU" dirty="0"/>
              <a:t> a 2001-ben megjelent </a:t>
            </a:r>
            <a:br>
              <a:rPr lang="hu-HU" dirty="0"/>
            </a:br>
            <a:r>
              <a:rPr lang="hu-HU" dirty="0"/>
              <a:t>„A gyorsuló eredmények törvénye” című esszéjében a Moore-törvény általánosítását fogalmazta meg. A törvényben megfogalmazott, az integrált áramkörök összetettségére vonatkozó exponenciális növekedési mintát úgy bővítette ki, hogy az érvényes az integrált áramkörök megjelenése előtti és a jövőben megjelenő technológiákra egyaránt. Leírja, hogy amint egy technológia megközelíti a lehetőségei határait, egy új technológia jelenik meg, ami lehetővé teszi a folyamatosan gyorsuló fejlődést, ami egyre gyakoribb paradigmaváltások sorozatát idézi elő. </a:t>
            </a:r>
            <a:r>
              <a:rPr lang="hu-HU" dirty="0" err="1"/>
              <a:t>Kurzweil</a:t>
            </a:r>
            <a:r>
              <a:rPr lang="hu-HU" dirty="0"/>
              <a:t> írása szerint: „A technológia történelmének elemzése rámutat arra, hogy a technológiai változás exponenciális,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9A439-2C75-4F16-8AFE-478A588E4E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9A439-2C75-4F16-8AFE-478A588E4EF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100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D1D1-B821-46A5-9FDD-D34F3FC12DDA}" type="datetimeFigureOut">
              <a:rPr lang="hu-HU" smtClean="0"/>
              <a:t>2017. 10. 13.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5025-3738-4C29-9336-E5E739F20F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098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D1D1-B821-46A5-9FDD-D34F3FC12DDA}" type="datetimeFigureOut">
              <a:rPr lang="hu-HU" smtClean="0"/>
              <a:t>2017. 10. 13.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5025-3738-4C29-9336-E5E739F20F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439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D1D1-B821-46A5-9FDD-D34F3FC12DDA}" type="datetimeFigureOut">
              <a:rPr lang="hu-HU" smtClean="0"/>
              <a:t>2017. 10. 13.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5025-3738-4C29-9336-E5E739F20F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733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D1D1-B821-46A5-9FDD-D34F3FC12DDA}" type="datetimeFigureOut">
              <a:rPr lang="hu-HU" smtClean="0"/>
              <a:t>2017. 10. 13.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5025-3738-4C29-9336-E5E739F20F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418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D1D1-B821-46A5-9FDD-D34F3FC12DDA}" type="datetimeFigureOut">
              <a:rPr lang="hu-HU" smtClean="0"/>
              <a:t>2017. 10. 13.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5025-3738-4C29-9336-E5E739F20F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288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D1D1-B821-46A5-9FDD-D34F3FC12DDA}" type="datetimeFigureOut">
              <a:rPr lang="hu-HU" smtClean="0"/>
              <a:t>2017. 10. 13.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5025-3738-4C29-9336-E5E739F20F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660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D1D1-B821-46A5-9FDD-D34F3FC12DDA}" type="datetimeFigureOut">
              <a:rPr lang="hu-HU" smtClean="0"/>
              <a:t>2017. 10. 13.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5025-3738-4C29-9336-E5E739F20F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83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D1D1-B821-46A5-9FDD-D34F3FC12DDA}" type="datetimeFigureOut">
              <a:rPr lang="hu-HU" smtClean="0"/>
              <a:t>2017. 10. 13.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5025-3738-4C29-9336-E5E739F20F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452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D1D1-B821-46A5-9FDD-D34F3FC12DDA}" type="datetimeFigureOut">
              <a:rPr lang="hu-HU" smtClean="0"/>
              <a:t>2017. 10. 13.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5025-3738-4C29-9336-E5E739F20F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439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D1D1-B821-46A5-9FDD-D34F3FC12DDA}" type="datetimeFigureOut">
              <a:rPr lang="hu-HU" smtClean="0"/>
              <a:t>2017. 10. 13.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5025-3738-4C29-9336-E5E739F20F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602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D1D1-B821-46A5-9FDD-D34F3FC12DDA}" type="datetimeFigureOut">
              <a:rPr lang="hu-HU" smtClean="0"/>
              <a:t>2017. 10. 13.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5025-3738-4C29-9336-E5E739F20F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332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ED1D1-B821-46A5-9FDD-D34F3FC12DDA}" type="datetimeFigureOut">
              <a:rPr lang="hu-HU" smtClean="0"/>
              <a:t>2017. 10. 13.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45025-3738-4C29-9336-E5E739F20F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531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Disruptive</a:t>
            </a:r>
            <a:r>
              <a:rPr lang="hu-HU" dirty="0" smtClean="0"/>
              <a:t> technológiák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Horváth Ildikó</a:t>
            </a:r>
          </a:p>
          <a:p>
            <a:r>
              <a:rPr lang="hu-HU" dirty="0" smtClean="0"/>
              <a:t>2017.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768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Hype</a:t>
            </a:r>
            <a:r>
              <a:rPr lang="hu-HU" dirty="0" smtClean="0"/>
              <a:t> görbe szakaszainak jellemzői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 </a:t>
            </a:r>
            <a:r>
              <a:rPr lang="hu-HU" dirty="0"/>
              <a:t>„</a:t>
            </a:r>
            <a:r>
              <a:rPr lang="hu-HU" dirty="0" err="1"/>
              <a:t>Technology</a:t>
            </a:r>
            <a:r>
              <a:rPr lang="hu-HU" dirty="0"/>
              <a:t> </a:t>
            </a:r>
            <a:r>
              <a:rPr lang="hu-HU" dirty="0" err="1"/>
              <a:t>Trigger</a:t>
            </a:r>
            <a:r>
              <a:rPr lang="hu-HU" dirty="0"/>
              <a:t>”, vagy technológiai </a:t>
            </a:r>
            <a:r>
              <a:rPr lang="hu-HU" dirty="0" smtClean="0"/>
              <a:t>indítás: egy </a:t>
            </a:r>
            <a:r>
              <a:rPr lang="hu-HU" dirty="0"/>
              <a:t>áttörés. </a:t>
            </a:r>
            <a:endParaRPr lang="hu-HU" dirty="0" smtClean="0"/>
          </a:p>
          <a:p>
            <a:pPr lvl="1"/>
            <a:r>
              <a:rPr lang="hu-HU" dirty="0" smtClean="0"/>
              <a:t>Sajtóközlemény: az </a:t>
            </a:r>
            <a:r>
              <a:rPr lang="hu-HU" dirty="0"/>
              <a:t>elmélet esetleg egy prototípus bemutatása </a:t>
            </a:r>
            <a:r>
              <a:rPr lang="hu-HU" dirty="0" smtClean="0"/>
              <a:t>(jelentős nyilvánosság)</a:t>
            </a:r>
          </a:p>
          <a:p>
            <a:pPr lvl="1"/>
            <a:r>
              <a:rPr lang="hu-HU" dirty="0" smtClean="0"/>
              <a:t>Általában </a:t>
            </a:r>
            <a:r>
              <a:rPr lang="hu-HU" dirty="0"/>
              <a:t>a termék ekkor még nem létezik felhasználható formában, gyakran kutatási stádiumban van, laboratóriumi prototípusként létezik. </a:t>
            </a:r>
            <a:endParaRPr lang="hu-HU" dirty="0" smtClean="0"/>
          </a:p>
          <a:p>
            <a:r>
              <a:rPr lang="hu-HU" dirty="0" smtClean="0"/>
              <a:t>Elvárási csúcs: </a:t>
            </a:r>
          </a:p>
          <a:p>
            <a:pPr lvl="1"/>
            <a:r>
              <a:rPr lang="hu-HU" dirty="0" smtClean="0"/>
              <a:t>Megjelennek </a:t>
            </a:r>
            <a:r>
              <a:rPr lang="hu-HU" dirty="0"/>
              <a:t>az egyre magasabb elvárások. 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/>
              <a:t>média egyre többet foglalkozik a technológiával, 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/>
              <a:t>szakmai közvélemény </a:t>
            </a:r>
            <a:r>
              <a:rPr lang="hu-HU" dirty="0" smtClean="0"/>
              <a:t>megvitatja (potenciális </a:t>
            </a:r>
            <a:r>
              <a:rPr lang="hu-HU" dirty="0"/>
              <a:t>hatást gyakorol a társadalomra. 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Megjelennek </a:t>
            </a:r>
            <a:r>
              <a:rPr lang="hu-HU" dirty="0"/>
              <a:t>az első generációs </a:t>
            </a:r>
            <a:r>
              <a:rPr lang="hu-HU" dirty="0" smtClean="0"/>
              <a:t>termékek (gyakran </a:t>
            </a:r>
            <a:r>
              <a:rPr lang="hu-HU" dirty="0"/>
              <a:t>nagyon </a:t>
            </a:r>
            <a:r>
              <a:rPr lang="hu-HU" dirty="0" smtClean="0"/>
              <a:t>speciálisak)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4328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Hype</a:t>
            </a:r>
            <a:r>
              <a:rPr lang="hu-HU" dirty="0" smtClean="0"/>
              <a:t> görbe szakaszainak jellemzői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„</a:t>
            </a:r>
            <a:r>
              <a:rPr lang="hu-HU" dirty="0" err="1" smtClean="0"/>
              <a:t>Trough</a:t>
            </a:r>
            <a:r>
              <a:rPr lang="hu-HU" dirty="0" smtClean="0"/>
              <a:t> </a:t>
            </a:r>
            <a:r>
              <a:rPr lang="hu-HU" dirty="0"/>
              <a:t>of </a:t>
            </a:r>
            <a:r>
              <a:rPr lang="hu-HU" dirty="0" err="1"/>
              <a:t>Disillusionment</a:t>
            </a:r>
            <a:r>
              <a:rPr lang="hu-HU" dirty="0"/>
              <a:t>”, azaz a „Kiábrándulás völgye</a:t>
            </a:r>
            <a:r>
              <a:rPr lang="hu-HU" dirty="0" smtClean="0"/>
              <a:t>”:</a:t>
            </a:r>
          </a:p>
          <a:p>
            <a:pPr lvl="1"/>
            <a:r>
              <a:rPr lang="hu-HU" dirty="0"/>
              <a:t>Az első generációs termékek láthatóvá válásával nyilvánosságra kerülnek a problémák, a hiányosságok is. A hibák ilyenkor mindig nagy nyilvánosságot </a:t>
            </a:r>
            <a:r>
              <a:rPr lang="hu-HU" dirty="0" smtClean="0"/>
              <a:t>kapnak.</a:t>
            </a:r>
          </a:p>
          <a:p>
            <a:pPr lvl="1"/>
            <a:r>
              <a:rPr lang="hu-HU" dirty="0"/>
              <a:t>A kezdeti kiábrándulás következtében a technológia lényegesen csekélyebb mértékben kap média nyilvánosságot, akár rövidebb-hosszabb időre el is tűnik a médiából. 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/>
              <a:t>befektetők érdekeltek a gyártásban, így tovább folynak a fejlesztések</a:t>
            </a:r>
            <a:r>
              <a:rPr lang="hu-HU" dirty="0" smtClean="0"/>
              <a:t>.</a:t>
            </a:r>
          </a:p>
          <a:p>
            <a:r>
              <a:rPr lang="hu-HU" dirty="0" smtClean="0"/>
              <a:t>„</a:t>
            </a:r>
            <a:r>
              <a:rPr lang="hu-HU" dirty="0" err="1" smtClean="0"/>
              <a:t>Slope</a:t>
            </a:r>
            <a:r>
              <a:rPr lang="hu-HU" dirty="0" smtClean="0"/>
              <a:t> of </a:t>
            </a:r>
            <a:r>
              <a:rPr lang="hu-HU" dirty="0" err="1"/>
              <a:t>E</a:t>
            </a:r>
            <a:r>
              <a:rPr lang="hu-HU" dirty="0" err="1" smtClean="0"/>
              <a:t>nlightement</a:t>
            </a:r>
            <a:r>
              <a:rPr lang="hu-HU" dirty="0" smtClean="0"/>
              <a:t>” – „a megvilágosodási emelkedés”</a:t>
            </a:r>
          </a:p>
          <a:p>
            <a:pPr lvl="1"/>
            <a:r>
              <a:rPr lang="hu-HU" dirty="0" smtClean="0"/>
              <a:t>A legtöbb problémára találnak megoldást</a:t>
            </a:r>
          </a:p>
          <a:p>
            <a:pPr lvl="1"/>
            <a:r>
              <a:rPr lang="hu-HU" dirty="0" smtClean="0"/>
              <a:t>Újra emelkedik a nyilvánosság</a:t>
            </a:r>
          </a:p>
          <a:p>
            <a:pPr lvl="1"/>
            <a:r>
              <a:rPr lang="hu-HU" dirty="0" smtClean="0"/>
              <a:t>Egyre szélesebb alkalmazás</a:t>
            </a:r>
          </a:p>
          <a:p>
            <a:r>
              <a:rPr lang="hu-HU" dirty="0" err="1" smtClean="0"/>
              <a:t>Plateau</a:t>
            </a:r>
            <a:r>
              <a:rPr lang="hu-HU" dirty="0" smtClean="0"/>
              <a:t> of </a:t>
            </a:r>
            <a:r>
              <a:rPr lang="hu-HU" dirty="0" err="1" smtClean="0"/>
              <a:t>Productivity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2584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Technológiák életciklusa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Long </a:t>
            </a:r>
            <a:r>
              <a:rPr lang="hu-HU" dirty="0" err="1" smtClean="0"/>
              <a:t>Fusetechnikák</a:t>
            </a:r>
            <a:endParaRPr lang="hu-HU" dirty="0" smtClean="0"/>
          </a:p>
          <a:p>
            <a:pPr lvl="1"/>
            <a:r>
              <a:rPr lang="hu-HU" dirty="0" smtClean="0"/>
              <a:t>Alapkutatástól indul</a:t>
            </a:r>
          </a:p>
          <a:p>
            <a:pPr lvl="2"/>
            <a:r>
              <a:rPr lang="hu-HU" dirty="0" err="1" smtClean="0"/>
              <a:t>Pl</a:t>
            </a:r>
            <a:r>
              <a:rPr lang="hu-HU" dirty="0" smtClean="0"/>
              <a:t>: Objektum orientáció</a:t>
            </a:r>
          </a:p>
          <a:p>
            <a:r>
              <a:rPr lang="hu-HU" dirty="0" smtClean="0"/>
              <a:t>Gyorsított technikák</a:t>
            </a:r>
          </a:p>
          <a:p>
            <a:pPr lvl="1"/>
            <a:r>
              <a:rPr lang="hu-HU" dirty="0"/>
              <a:t>2-4 év alatt megtalálják a helyüket a piacon. </a:t>
            </a:r>
            <a:endParaRPr lang="hu-HU" dirty="0" smtClean="0"/>
          </a:p>
          <a:p>
            <a:pPr lvl="1"/>
            <a:r>
              <a:rPr lang="hu-HU" dirty="0" smtClean="0"/>
              <a:t>Egyszerű </a:t>
            </a:r>
            <a:r>
              <a:rPr lang="hu-HU" dirty="0"/>
              <a:t>használat, mind vállalati, mind felhasználói oldalról, </a:t>
            </a:r>
            <a:endParaRPr lang="hu-HU" dirty="0" smtClean="0"/>
          </a:p>
          <a:p>
            <a:pPr lvl="1"/>
            <a:r>
              <a:rPr lang="hu-HU" dirty="0" smtClean="0"/>
              <a:t>Magas </a:t>
            </a:r>
            <a:r>
              <a:rPr lang="hu-HU" dirty="0"/>
              <a:t>érték, több erős gyártó támogatása </a:t>
            </a:r>
            <a:endParaRPr lang="hu-HU" dirty="0" smtClean="0"/>
          </a:p>
          <a:p>
            <a:pPr lvl="1"/>
            <a:r>
              <a:rPr lang="hu-HU" dirty="0" smtClean="0"/>
              <a:t>Illeszkedése </a:t>
            </a:r>
            <a:r>
              <a:rPr lang="hu-HU" dirty="0"/>
              <a:t>a jelenlegi infrastruktúrához. </a:t>
            </a:r>
            <a:endParaRPr lang="hu-HU" dirty="0" smtClean="0"/>
          </a:p>
          <a:p>
            <a:pPr lvl="2"/>
            <a:r>
              <a:rPr lang="hu-HU" dirty="0" err="1" smtClean="0"/>
              <a:t>pl</a:t>
            </a:r>
            <a:r>
              <a:rPr lang="hu-HU" dirty="0" smtClean="0"/>
              <a:t> </a:t>
            </a:r>
            <a:r>
              <a:rPr lang="hu-HU" dirty="0"/>
              <a:t>az SMS (</a:t>
            </a:r>
            <a:r>
              <a:rPr lang="hu-HU" dirty="0" err="1"/>
              <a:t>Short</a:t>
            </a:r>
            <a:r>
              <a:rPr lang="hu-HU" dirty="0"/>
              <a:t> </a:t>
            </a:r>
            <a:r>
              <a:rPr lang="hu-HU" dirty="0" err="1"/>
              <a:t>Message</a:t>
            </a:r>
            <a:r>
              <a:rPr lang="hu-HU" dirty="0"/>
              <a:t> Service)</a:t>
            </a:r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5667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Innováció terjedése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TAM (</a:t>
            </a:r>
            <a:r>
              <a:rPr lang="hu-HU" dirty="0" err="1"/>
              <a:t>Technology</a:t>
            </a:r>
            <a:r>
              <a:rPr lang="hu-HU" dirty="0"/>
              <a:t> </a:t>
            </a:r>
            <a:r>
              <a:rPr lang="hu-HU" dirty="0" err="1"/>
              <a:t>Acceptance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 smtClean="0"/>
              <a:t>)</a:t>
            </a:r>
          </a:p>
          <a:p>
            <a:pPr lvl="1"/>
            <a:r>
              <a:rPr lang="hu-HU" dirty="0"/>
              <a:t>Davis TAM elmélete szerint az </a:t>
            </a:r>
            <a:r>
              <a:rPr lang="hu-HU" dirty="0" err="1"/>
              <a:t>elfogadhatóságot</a:t>
            </a:r>
            <a:r>
              <a:rPr lang="hu-HU" dirty="0"/>
              <a:t> két tényező befolyásolja, a hasznosság és az egyszerű használat, majd, ha a társadalmi szándék adott a </a:t>
            </a:r>
            <a:r>
              <a:rPr lang="hu-HU" dirty="0" smtClean="0"/>
              <a:t>használatra.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5" y="3434716"/>
            <a:ext cx="9852660" cy="2828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43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Innováció terjedése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0910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Glenn féle jövőkerék modell: </a:t>
            </a:r>
          </a:p>
          <a:p>
            <a:pPr lvl="1"/>
            <a:r>
              <a:rPr lang="hu-HU" dirty="0" smtClean="0"/>
              <a:t>Alkalmas </a:t>
            </a:r>
            <a:r>
              <a:rPr lang="hu-HU" dirty="0"/>
              <a:t>trendek, események másodlagos és harmadlagos, sőt még további hatásainak, következményeinek azonosítására és </a:t>
            </a:r>
            <a:r>
              <a:rPr lang="hu-HU" dirty="0" smtClean="0"/>
              <a:t>csoportosítására.</a:t>
            </a:r>
          </a:p>
          <a:p>
            <a:pPr lvl="1"/>
            <a:r>
              <a:rPr lang="hu-HU" dirty="0"/>
              <a:t>A jövőkeréknek több célja is </a:t>
            </a:r>
            <a:r>
              <a:rPr lang="hu-HU" dirty="0" smtClean="0"/>
              <a:t>lehet:</a:t>
            </a:r>
          </a:p>
          <a:p>
            <a:pPr lvl="2"/>
            <a:r>
              <a:rPr lang="hu-HU" dirty="0" smtClean="0"/>
              <a:t>A </a:t>
            </a:r>
            <a:r>
              <a:rPr lang="hu-HU" dirty="0"/>
              <a:t>létező trendek, - várható jövőbeli események lehetséges hatásainak átgondolása, </a:t>
            </a:r>
            <a:endParaRPr lang="hu-HU" dirty="0" smtClean="0"/>
          </a:p>
          <a:p>
            <a:pPr lvl="2"/>
            <a:r>
              <a:rPr lang="hu-HU" dirty="0" smtClean="0"/>
              <a:t>A </a:t>
            </a:r>
            <a:r>
              <a:rPr lang="hu-HU" dirty="0"/>
              <a:t>jövő eseményeiről, - trendjeiről való gondolkodás rendszerezése, előrejelzés készítése</a:t>
            </a:r>
            <a:r>
              <a:rPr lang="hu-HU" dirty="0" smtClean="0"/>
              <a:t>,</a:t>
            </a:r>
          </a:p>
          <a:p>
            <a:pPr lvl="2"/>
            <a:r>
              <a:rPr lang="hu-HU" dirty="0" smtClean="0"/>
              <a:t>Komplex </a:t>
            </a:r>
            <a:r>
              <a:rPr lang="hu-HU" dirty="0"/>
              <a:t>kölcsönkapcsolatok bemutatása, </a:t>
            </a:r>
            <a:endParaRPr lang="hu-HU" dirty="0" smtClean="0"/>
          </a:p>
          <a:p>
            <a:pPr lvl="2"/>
            <a:r>
              <a:rPr lang="hu-HU" dirty="0" smtClean="0"/>
              <a:t>Egy „másfajta” </a:t>
            </a:r>
            <a:r>
              <a:rPr lang="hu-HU" dirty="0"/>
              <a:t>jövőkutatás megjelenítése, többoldalú megközelítések kidolgozása, </a:t>
            </a:r>
            <a:endParaRPr lang="hu-HU" dirty="0" smtClean="0"/>
          </a:p>
          <a:p>
            <a:pPr lvl="2"/>
            <a:r>
              <a:rPr lang="hu-HU" dirty="0" smtClean="0"/>
              <a:t>Jövőorientált </a:t>
            </a:r>
            <a:r>
              <a:rPr lang="hu-HU" dirty="0"/>
              <a:t>szemlélet erősítése, a csoportos </a:t>
            </a:r>
            <a:r>
              <a:rPr lang="hu-HU" dirty="0" err="1"/>
              <a:t>brainstorming</a:t>
            </a:r>
            <a:r>
              <a:rPr lang="hu-HU" dirty="0"/>
              <a:t> segítése </a:t>
            </a:r>
            <a:endParaRPr lang="hu-HU" dirty="0" smtClean="0"/>
          </a:p>
          <a:p>
            <a:r>
              <a:rPr lang="hu-HU" dirty="0"/>
              <a:t>A STEEP - társadalmi (</a:t>
            </a:r>
            <a:r>
              <a:rPr lang="hu-HU" dirty="0" err="1"/>
              <a:t>Sociological</a:t>
            </a:r>
            <a:r>
              <a:rPr lang="hu-HU" dirty="0"/>
              <a:t>), technológiai (</a:t>
            </a:r>
            <a:r>
              <a:rPr lang="hu-HU" dirty="0" err="1"/>
              <a:t>Technological</a:t>
            </a:r>
            <a:r>
              <a:rPr lang="hu-HU" dirty="0"/>
              <a:t>), gazdasági (</a:t>
            </a:r>
            <a:r>
              <a:rPr lang="hu-HU" dirty="0" err="1"/>
              <a:t>Economic</a:t>
            </a:r>
            <a:r>
              <a:rPr lang="hu-HU" dirty="0"/>
              <a:t>), ökológiai (</a:t>
            </a:r>
            <a:r>
              <a:rPr lang="hu-HU" dirty="0" err="1"/>
              <a:t>Ecological</a:t>
            </a:r>
            <a:r>
              <a:rPr lang="hu-HU" dirty="0"/>
              <a:t>) vagy környezeti (</a:t>
            </a:r>
            <a:r>
              <a:rPr lang="hu-HU" dirty="0" err="1"/>
              <a:t>Environmental</a:t>
            </a:r>
            <a:r>
              <a:rPr lang="hu-HU" dirty="0"/>
              <a:t>) és politikai (</a:t>
            </a:r>
            <a:r>
              <a:rPr lang="hu-HU" dirty="0" err="1"/>
              <a:t>Political</a:t>
            </a:r>
            <a:r>
              <a:rPr lang="hu-HU" dirty="0"/>
              <a:t>) – eljárás során csoportosítják az átgondolandó hatásokat, majd elemzés alapján állapítják meg az újítások hatásait.</a:t>
            </a:r>
          </a:p>
        </p:txBody>
      </p:sp>
    </p:spTree>
    <p:extLst>
      <p:ext uri="{BB962C8B-B14F-4D97-AF65-F5344CB8AC3E}">
        <p14:creationId xmlns:p14="http://schemas.microsoft.com/office/powerpoint/2010/main" val="4252900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90" y="1"/>
            <a:ext cx="9099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67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5" y="0"/>
            <a:ext cx="9705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28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5" y="68580"/>
            <a:ext cx="10542510" cy="6730525"/>
          </a:xfrm>
        </p:spPr>
      </p:pic>
    </p:spTree>
    <p:extLst>
      <p:ext uri="{BB962C8B-B14F-4D97-AF65-F5344CB8AC3E}">
        <p14:creationId xmlns:p14="http://schemas.microsoft.com/office/powerpoint/2010/main" val="1105842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9" y="137160"/>
            <a:ext cx="10394422" cy="6696234"/>
          </a:xfrm>
        </p:spPr>
      </p:pic>
    </p:spTree>
    <p:extLst>
      <p:ext uri="{BB962C8B-B14F-4D97-AF65-F5344CB8AC3E}">
        <p14:creationId xmlns:p14="http://schemas.microsoft.com/office/powerpoint/2010/main" val="2216490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95" y="0"/>
            <a:ext cx="7086600" cy="67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5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Bevezetés</a:t>
            </a:r>
          </a:p>
          <a:p>
            <a:r>
              <a:rPr lang="hu-HU" dirty="0" smtClean="0"/>
              <a:t>Fogalmak</a:t>
            </a:r>
          </a:p>
          <a:p>
            <a:r>
              <a:rPr lang="hu-HU" dirty="0" smtClean="0"/>
              <a:t>Innováció terjedése</a:t>
            </a:r>
          </a:p>
          <a:p>
            <a:r>
              <a:rPr lang="hu-HU" dirty="0" err="1" smtClean="0"/>
              <a:t>Disruptive</a:t>
            </a:r>
            <a:r>
              <a:rPr lang="hu-HU" dirty="0" smtClean="0"/>
              <a:t> technológiák áttekintése</a:t>
            </a:r>
          </a:p>
          <a:p>
            <a:r>
              <a:rPr lang="hu-HU" dirty="0" smtClean="0"/>
              <a:t>Feladat ismertetése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1156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jövő internete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95" y="1647824"/>
            <a:ext cx="9035415" cy="4987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540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63" y="274320"/>
            <a:ext cx="12167030" cy="625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50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Válasszon egy </a:t>
            </a:r>
            <a:r>
              <a:rPr lang="hu-HU" dirty="0" err="1" smtClean="0"/>
              <a:t>Disruptive</a:t>
            </a:r>
            <a:r>
              <a:rPr lang="hu-HU" dirty="0" smtClean="0"/>
              <a:t> technológiát</a:t>
            </a:r>
          </a:p>
          <a:p>
            <a:r>
              <a:rPr lang="hu-HU" dirty="0" smtClean="0"/>
              <a:t>Készítsen róla egy összefoglaló ismertetőt</a:t>
            </a:r>
          </a:p>
          <a:p>
            <a:r>
              <a:rPr lang="hu-HU" dirty="0" smtClean="0"/>
              <a:t>Készítse el a Jövőkerék módszer szerint az elemzést.</a:t>
            </a:r>
          </a:p>
          <a:p>
            <a:r>
              <a:rPr lang="hu-HU" dirty="0" smtClean="0"/>
              <a:t>Mutassa be </a:t>
            </a:r>
            <a:r>
              <a:rPr lang="hu-HU" smtClean="0"/>
              <a:t>prezentáció keretében.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840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Technológiai fejlődés a XXI. században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Tudományos és technológiai haladás üteme</a:t>
            </a:r>
          </a:p>
          <a:p>
            <a:r>
              <a:rPr lang="hu-HU" dirty="0" smtClean="0"/>
              <a:t>2001. Raymond </a:t>
            </a:r>
            <a:r>
              <a:rPr lang="hu-HU" dirty="0" err="1" smtClean="0"/>
              <a:t>Kurzweil</a:t>
            </a:r>
            <a:r>
              <a:rPr lang="hu-HU" dirty="0" smtClean="0"/>
              <a:t>: „ A gyorsuló eredmények törvénye” – a Moore-törvény általánosítása.  (integrált áramkörök összetettségén túl a jövőben megjelenő technológiákra is érvényes)</a:t>
            </a:r>
          </a:p>
          <a:p>
            <a:pPr lvl="1"/>
            <a:r>
              <a:rPr lang="hu-HU" dirty="0" smtClean="0"/>
              <a:t>„Amint egy technológia eléri  </a:t>
            </a:r>
            <a:r>
              <a:rPr lang="hu-HU" dirty="0" smtClean="0"/>
              <a:t>a határait </a:t>
            </a:r>
            <a:r>
              <a:rPr lang="hu-HU" dirty="0" smtClean="0"/>
              <a:t>új technológia jön létre”</a:t>
            </a:r>
          </a:p>
          <a:p>
            <a:pPr lvl="1"/>
            <a:r>
              <a:rPr lang="hu-HU" dirty="0" smtClean="0"/>
              <a:t>A technológiai változás exponenciális</a:t>
            </a:r>
          </a:p>
          <a:p>
            <a:r>
              <a:rPr lang="hu-HU" dirty="0" smtClean="0"/>
              <a:t>Új tudományterületek születése</a:t>
            </a:r>
          </a:p>
          <a:p>
            <a:pPr lvl="1"/>
            <a:r>
              <a:rPr lang="hu-HU" dirty="0" err="1" smtClean="0"/>
              <a:t>CogInfoCom</a:t>
            </a:r>
            <a:r>
              <a:rPr lang="hu-HU" dirty="0" smtClean="0"/>
              <a:t> - az </a:t>
            </a:r>
            <a:r>
              <a:rPr lang="hu-HU" dirty="0" err="1" smtClean="0"/>
              <a:t>infokommunikációhoz</a:t>
            </a:r>
            <a:r>
              <a:rPr lang="hu-HU" dirty="0" smtClean="0"/>
              <a:t> való hozzáférés szükségességének jelentőségére hívja fel a figyelmet</a:t>
            </a:r>
          </a:p>
          <a:p>
            <a:pPr lvl="1"/>
            <a:r>
              <a:rPr lang="hu-HU" dirty="0" smtClean="0"/>
              <a:t>A jövő Internetének kutatása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667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1475" y="365125"/>
            <a:ext cx="10982325" cy="1325563"/>
          </a:xfrm>
        </p:spPr>
        <p:txBody>
          <a:bodyPr/>
          <a:lstStyle/>
          <a:p>
            <a:r>
              <a:rPr lang="hu-HU" dirty="0" err="1" smtClean="0"/>
              <a:t>Disruptive</a:t>
            </a:r>
            <a:r>
              <a:rPr lang="hu-HU" dirty="0" smtClean="0"/>
              <a:t> innováció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3755"/>
          </a:xfrm>
        </p:spPr>
        <p:txBody>
          <a:bodyPr>
            <a:normAutofit fontScale="92500" lnSpcReduction="20000"/>
          </a:bodyPr>
          <a:lstStyle/>
          <a:p>
            <a:r>
              <a:rPr lang="hu-HU" dirty="0" err="1" smtClean="0"/>
              <a:t>Disruptive</a:t>
            </a:r>
            <a:r>
              <a:rPr lang="hu-HU" dirty="0" smtClean="0"/>
              <a:t>: „kreatív szétrombolás” – 1977. </a:t>
            </a:r>
            <a:r>
              <a:rPr lang="hu-HU" dirty="0" err="1" smtClean="0"/>
              <a:t>Clayton</a:t>
            </a:r>
            <a:r>
              <a:rPr lang="hu-HU" dirty="0" smtClean="0"/>
              <a:t> </a:t>
            </a:r>
            <a:r>
              <a:rPr lang="hu-HU" dirty="0"/>
              <a:t>M. </a:t>
            </a:r>
            <a:r>
              <a:rPr lang="hu-HU" dirty="0" err="1"/>
              <a:t>Christensen</a:t>
            </a:r>
            <a:r>
              <a:rPr lang="hu-HU" dirty="0"/>
              <a:t> a Harvard professzora -</a:t>
            </a:r>
            <a:r>
              <a:rPr lang="hu-HU" dirty="0" smtClean="0"/>
              <a:t> </a:t>
            </a:r>
            <a:r>
              <a:rPr lang="hu-HU" dirty="0"/>
              <a:t>„A feltaláló dilemmája</a:t>
            </a:r>
            <a:r>
              <a:rPr lang="hu-HU" dirty="0" smtClean="0"/>
              <a:t>”</a:t>
            </a:r>
          </a:p>
          <a:p>
            <a:pPr lvl="1"/>
            <a:r>
              <a:rPr lang="hu-HU" dirty="0"/>
              <a:t>Olyan megoldások alkalmazására használatos kifejezés, melyekben az új technológiák és üzleti modellek alapvetően átalakítják, vagy leváltják a meglévő módszereket, és így hatnak a termékek, szolgáltatások üzleti </a:t>
            </a:r>
            <a:r>
              <a:rPr lang="hu-HU" dirty="0" smtClean="0"/>
              <a:t>értékére.</a:t>
            </a:r>
          </a:p>
          <a:p>
            <a:r>
              <a:rPr lang="hu-HU" dirty="0" smtClean="0"/>
              <a:t>Innováció: </a:t>
            </a:r>
          </a:p>
          <a:p>
            <a:pPr lvl="1"/>
            <a:r>
              <a:rPr lang="hu-HU" dirty="0" err="1" smtClean="0"/>
              <a:t>Schumpeter</a:t>
            </a:r>
            <a:r>
              <a:rPr lang="hu-HU" dirty="0" smtClean="0"/>
              <a:t> (1939): az </a:t>
            </a:r>
            <a:r>
              <a:rPr lang="hu-HU" dirty="0"/>
              <a:t>innováció a termelési tényezők új kombinációját jelenti </a:t>
            </a:r>
          </a:p>
          <a:p>
            <a:pPr lvl="1"/>
            <a:r>
              <a:rPr lang="hu-HU" dirty="0" smtClean="0"/>
              <a:t>OECD: </a:t>
            </a:r>
            <a:r>
              <a:rPr lang="hu-HU" dirty="0"/>
              <a:t>„Az innováció a tudás alkalmazásának folyamata, a termékek és szolgáltatások, valamint ezek piacainak megújítása és növelése, új eljárások alkalmazása a termelésben, az elosztásban és a piaci munkában, a menedzsmentben, a szervezetekben és a munkafeltételekben, a munkaerő szakmai ismereteinek bővítése és megújítása” (</a:t>
            </a:r>
            <a:r>
              <a:rPr lang="hu-HU" i="1" dirty="0"/>
              <a:t>EC, 2004</a:t>
            </a:r>
            <a:r>
              <a:rPr lang="hu-HU" dirty="0"/>
              <a:t>.) </a:t>
            </a:r>
            <a:endParaRPr lang="hu-HU" dirty="0" smtClean="0"/>
          </a:p>
          <a:p>
            <a:pPr lvl="1"/>
            <a:r>
              <a:rPr lang="hu-HU" dirty="0" err="1" smtClean="0"/>
              <a:t>Chikán</a:t>
            </a:r>
            <a:r>
              <a:rPr lang="hu-HU" dirty="0" smtClean="0"/>
              <a:t> (2004): </a:t>
            </a:r>
            <a:r>
              <a:rPr lang="hu-HU" dirty="0"/>
              <a:t>Az innováció, amely alatt a fogyasztói igények egy magasabb szinten történő kielégítését érthetjük, jelenthet termékfejlesztést, technológiafejlesztést és szervezetfejlesztést is, lehet folyamatos fejlesztés vagy ugrásszerű, átfogó stratégiai újdonság</a:t>
            </a:r>
          </a:p>
        </p:txBody>
      </p:sp>
    </p:spTree>
    <p:extLst>
      <p:ext uri="{BB962C8B-B14F-4D97-AF65-F5344CB8AC3E}">
        <p14:creationId xmlns:p14="http://schemas.microsoft.com/office/powerpoint/2010/main" val="286279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Innovációk fajtái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8645" y="1825625"/>
            <a:ext cx="10765155" cy="4615180"/>
          </a:xfrm>
        </p:spPr>
        <p:txBody>
          <a:bodyPr>
            <a:normAutofit/>
          </a:bodyPr>
          <a:lstStyle/>
          <a:p>
            <a:pPr lvl="0"/>
            <a:r>
              <a:rPr lang="hu-HU" b="1" dirty="0"/>
              <a:t>Fenntartható </a:t>
            </a:r>
            <a:r>
              <a:rPr lang="hu-HU" b="1" dirty="0" smtClean="0"/>
              <a:t>innováció: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ami </a:t>
            </a:r>
            <a:r>
              <a:rPr lang="hu-HU" dirty="0"/>
              <a:t>a célorientált, magas igényű fogyasztóknak, nagyobb teljesítményt kíván nyújtani, rendszerint magas áron. Ezeket az innovációkat rendszerint nagy cégek fejlesztik. Anyagi, technikai és humánerőforrásaik vannak a fejlesztéshez, a meglévő technikák </a:t>
            </a:r>
            <a:r>
              <a:rPr lang="hu-HU" dirty="0" err="1"/>
              <a:t>továbbfejlesztéséhez</a:t>
            </a:r>
            <a:r>
              <a:rPr lang="hu-HU" dirty="0"/>
              <a:t>.</a:t>
            </a:r>
          </a:p>
          <a:p>
            <a:pPr lvl="0"/>
            <a:r>
              <a:rPr lang="hu-HU" b="1" dirty="0"/>
              <a:t>Bomlasztó, vagy </a:t>
            </a:r>
            <a:r>
              <a:rPr lang="hu-HU" b="1" dirty="0" err="1"/>
              <a:t>disruptive</a:t>
            </a:r>
            <a:r>
              <a:rPr lang="hu-HU" b="1" dirty="0"/>
              <a:t> </a:t>
            </a:r>
            <a:r>
              <a:rPr lang="hu-HU" b="1" dirty="0" smtClean="0"/>
              <a:t>innováció:</a:t>
            </a:r>
            <a:br>
              <a:rPr lang="hu-HU" b="1" dirty="0" smtClean="0"/>
            </a:br>
            <a:r>
              <a:rPr lang="hu-HU" dirty="0" smtClean="0"/>
              <a:t> </a:t>
            </a:r>
            <a:r>
              <a:rPr lang="hu-HU" dirty="0"/>
              <a:t>ahol nem a régi piacnak, hanem új szabályokkal meghatározott, új fogyasztói igényeket kielégítő piacok megteremtése történik. A </a:t>
            </a:r>
            <a:r>
              <a:rPr lang="hu-HU" dirty="0" err="1"/>
              <a:t>disruptive</a:t>
            </a:r>
            <a:r>
              <a:rPr lang="hu-HU" dirty="0"/>
              <a:t> innovációkra jellemzően a start-</a:t>
            </a:r>
            <a:r>
              <a:rPr lang="hu-HU" dirty="0" err="1"/>
              <a:t>up</a:t>
            </a:r>
            <a:r>
              <a:rPr lang="hu-HU" dirty="0"/>
              <a:t> vállalkozások „</a:t>
            </a:r>
            <a:r>
              <a:rPr lang="hu-HU" dirty="0" err="1"/>
              <a:t>szakosodtak</a:t>
            </a:r>
            <a:r>
              <a:rPr lang="hu-HU" dirty="0" smtClean="0"/>
              <a:t>”.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640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Disruptive</a:t>
            </a:r>
            <a:r>
              <a:rPr lang="hu-HU" dirty="0" smtClean="0"/>
              <a:t> technológiák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55831"/>
          </a:xfrm>
        </p:spPr>
        <p:txBody>
          <a:bodyPr>
            <a:normAutofit fontScale="85000" lnSpcReduction="10000"/>
          </a:bodyPr>
          <a:lstStyle/>
          <a:p>
            <a:r>
              <a:rPr lang="hu-HU" b="1" dirty="0" smtClean="0"/>
              <a:t>Technológia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Német  eredet: „gyártási </a:t>
            </a:r>
            <a:r>
              <a:rPr lang="hu-HU" dirty="0"/>
              <a:t>eljárás” jelentéssel került a magyar </a:t>
            </a:r>
            <a:r>
              <a:rPr lang="hu-HU" dirty="0" smtClean="0"/>
              <a:t>szóhasználatba</a:t>
            </a:r>
          </a:p>
          <a:p>
            <a:pPr lvl="1"/>
            <a:r>
              <a:rPr lang="hu-HU" dirty="0" smtClean="0"/>
              <a:t>Angolszász </a:t>
            </a:r>
            <a:r>
              <a:rPr lang="hu-HU" dirty="0"/>
              <a:t>értelmezés, ami a „Szükségletek kielégítését lehetővé tevő szaktudás- és eszközrendszer</a:t>
            </a:r>
            <a:r>
              <a:rPr lang="hu-HU" dirty="0" smtClean="0"/>
              <a:t>”</a:t>
            </a:r>
          </a:p>
          <a:p>
            <a:pPr marL="0" indent="0">
              <a:buNone/>
            </a:pPr>
            <a:r>
              <a:rPr lang="hu-HU" dirty="0"/>
              <a:t>A technológia fejlődés céljait tekintve is két csoportot különíthetünk el. </a:t>
            </a:r>
          </a:p>
          <a:p>
            <a:r>
              <a:rPr lang="hu-HU" dirty="0"/>
              <a:t>Első a </a:t>
            </a:r>
            <a:r>
              <a:rPr lang="hu-HU" b="1" dirty="0"/>
              <a:t>fenntartható fejlődés </a:t>
            </a:r>
            <a:r>
              <a:rPr lang="hu-HU" b="1" dirty="0" smtClean="0"/>
              <a:t>biztosítása</a:t>
            </a:r>
            <a:r>
              <a:rPr lang="hu-HU" dirty="0" smtClean="0"/>
              <a:t>: </a:t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szűkösebb erőforrások jobb </a:t>
            </a:r>
            <a:r>
              <a:rPr lang="hu-HU" dirty="0" smtClean="0"/>
              <a:t>kihasználtsága (</a:t>
            </a:r>
            <a:r>
              <a:rPr lang="hu-HU" dirty="0" err="1" smtClean="0"/>
              <a:t>pl</a:t>
            </a:r>
            <a:r>
              <a:rPr lang="hu-HU" dirty="0" smtClean="0"/>
              <a:t> </a:t>
            </a:r>
            <a:r>
              <a:rPr lang="hu-HU" dirty="0"/>
              <a:t>az alternatív energiaforrások, hulladék hasznosítások, a környezetbarát építészeti </a:t>
            </a:r>
            <a:r>
              <a:rPr lang="hu-HU" dirty="0" smtClean="0"/>
              <a:t>technikák stb.)</a:t>
            </a:r>
            <a:br>
              <a:rPr lang="hu-HU" dirty="0" smtClean="0"/>
            </a:br>
            <a:r>
              <a:rPr lang="hu-HU" dirty="0" smtClean="0"/>
              <a:t>informatikai </a:t>
            </a:r>
            <a:r>
              <a:rPr lang="hu-HU" dirty="0"/>
              <a:t>eszközökre vonatkozó kritériumrendszeréhez illeszkedő környezetbarát informatikai eszközök fejlesztése (European </a:t>
            </a:r>
            <a:r>
              <a:rPr lang="hu-HU" dirty="0" err="1"/>
              <a:t>Commission</a:t>
            </a:r>
            <a:r>
              <a:rPr lang="hu-HU" dirty="0"/>
              <a:t>, 2012).</a:t>
            </a:r>
          </a:p>
          <a:p>
            <a:r>
              <a:rPr lang="hu-HU" dirty="0"/>
              <a:t>A második </a:t>
            </a:r>
            <a:r>
              <a:rPr lang="hu-HU" dirty="0" smtClean="0"/>
              <a:t>az </a:t>
            </a:r>
            <a:r>
              <a:rPr lang="hu-HU" b="1" dirty="0"/>
              <a:t>életminőség javítását célzó innovációk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gyorsaságot és a párhuzamosságot szolgáló eszközök </a:t>
            </a:r>
            <a:r>
              <a:rPr lang="hu-HU" dirty="0" smtClean="0"/>
              <a:t>(</a:t>
            </a:r>
            <a:r>
              <a:rPr lang="hu-HU" dirty="0" err="1" smtClean="0"/>
              <a:t>pl</a:t>
            </a:r>
            <a:r>
              <a:rPr lang="hu-HU" dirty="0" smtClean="0"/>
              <a:t> </a:t>
            </a:r>
            <a:r>
              <a:rPr lang="hu-HU" dirty="0"/>
              <a:t>közlekedési vezetéstámogató navigációs, PDA-NDA, a </a:t>
            </a:r>
            <a:r>
              <a:rPr lang="hu-HU" dirty="0" err="1"/>
              <a:t>robotizált</a:t>
            </a:r>
            <a:r>
              <a:rPr lang="hu-HU" dirty="0"/>
              <a:t> </a:t>
            </a:r>
            <a:r>
              <a:rPr lang="hu-HU" dirty="0" err="1"/>
              <a:t>rendszerek,a</a:t>
            </a:r>
            <a:r>
              <a:rPr lang="hu-HU" dirty="0"/>
              <a:t> nanotechnológia, a </a:t>
            </a:r>
            <a:r>
              <a:rPr lang="hu-HU" dirty="0" err="1"/>
              <a:t>memrisztor</a:t>
            </a:r>
            <a:r>
              <a:rPr lang="hu-HU" dirty="0"/>
              <a:t>, az Internet of </a:t>
            </a:r>
            <a:r>
              <a:rPr lang="hu-HU" dirty="0" err="1" smtClean="0"/>
              <a:t>Things</a:t>
            </a:r>
            <a:r>
              <a:rPr lang="hu-HU" dirty="0" smtClean="0"/>
              <a:t> stb.)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472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technológiák életciklusa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7215" y="1825625"/>
            <a:ext cx="11144249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b="1" dirty="0"/>
              <a:t>diffúzió kutatása </a:t>
            </a:r>
            <a:r>
              <a:rPr lang="hu-HU" dirty="0"/>
              <a:t>során alapvetően azt a folyamatot vizsgálják, amikor az innováció egy kommunikációs csatornán adott idő alatt a társadalomban elterjed. A diffúzió kutatásai lehetővé tették az </a:t>
            </a:r>
            <a:r>
              <a:rPr lang="hu-HU" b="1" i="1" dirty="0"/>
              <a:t>innovációk okozta változások követését a társadalomban</a:t>
            </a:r>
            <a:r>
              <a:rPr lang="hu-HU" dirty="0"/>
              <a:t>, valamint a társadalmi erők hatását az innovációra és annak </a:t>
            </a:r>
            <a:r>
              <a:rPr lang="hu-HU" dirty="0" smtClean="0"/>
              <a:t>terjedésére.</a:t>
            </a:r>
          </a:p>
          <a:p>
            <a:pPr marL="0" indent="0">
              <a:buNone/>
            </a:pPr>
            <a:r>
              <a:rPr lang="hu-HU" dirty="0"/>
              <a:t>Rogers </a:t>
            </a:r>
            <a:r>
              <a:rPr lang="hu-HU" b="1" dirty="0" smtClean="0"/>
              <a:t>definíciója </a:t>
            </a:r>
            <a:r>
              <a:rPr lang="hu-HU" dirty="0" smtClean="0"/>
              <a:t>(1995) szerint:</a:t>
            </a:r>
            <a:br>
              <a:rPr lang="hu-HU" dirty="0" smtClean="0"/>
            </a:br>
            <a:r>
              <a:rPr lang="hu-HU" dirty="0" smtClean="0"/>
              <a:t>Az </a:t>
            </a:r>
            <a:r>
              <a:rPr lang="hu-HU" b="1" dirty="0"/>
              <a:t>innováció elterjedése, diffúziója</a:t>
            </a:r>
            <a:r>
              <a:rPr lang="hu-HU" dirty="0"/>
              <a:t>, </a:t>
            </a:r>
            <a:r>
              <a:rPr lang="hu-HU" b="1" u="sng" dirty="0"/>
              <a:t>az az időbeli folyamat</a:t>
            </a:r>
            <a:r>
              <a:rPr lang="hu-HU" dirty="0"/>
              <a:t>, amely során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egy </a:t>
            </a:r>
            <a:r>
              <a:rPr lang="hu-HU" dirty="0"/>
              <a:t>új termék a célpiacon, a potenciális vevők körében és a társadalom egészében fokozatosan elfogadottá </a:t>
            </a:r>
            <a:r>
              <a:rPr lang="hu-HU" dirty="0" smtClean="0"/>
              <a:t>válik.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232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technológiák életciklusa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925955"/>
            <a:ext cx="9418320" cy="4143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812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Gartner – </a:t>
            </a:r>
            <a:r>
              <a:rPr lang="hu-HU" dirty="0" err="1" smtClean="0"/>
              <a:t>Hype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>
          <a:xfrm>
            <a:off x="386715" y="1825625"/>
            <a:ext cx="5181600" cy="447802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Vízszintes </a:t>
            </a:r>
            <a:r>
              <a:rPr lang="hu-HU" dirty="0"/>
              <a:t>tengelyén található a technológiai érettség vagy </a:t>
            </a:r>
            <a:r>
              <a:rPr lang="hu-HU" dirty="0" smtClean="0"/>
              <a:t>fejlettség</a:t>
            </a:r>
          </a:p>
          <a:p>
            <a:r>
              <a:rPr lang="hu-HU" dirty="0" smtClean="0"/>
              <a:t>Ennek függvényében </a:t>
            </a:r>
            <a:r>
              <a:rPr lang="hu-HU" dirty="0"/>
              <a:t>a görbe az adott technológia ismertségét mutatja be. </a:t>
            </a:r>
            <a:endParaRPr lang="hu-HU" dirty="0" smtClean="0"/>
          </a:p>
          <a:p>
            <a:r>
              <a:rPr lang="hu-HU" dirty="0"/>
              <a:t>A </a:t>
            </a:r>
            <a:r>
              <a:rPr lang="hu-HU" dirty="0" err="1"/>
              <a:t>Hype</a:t>
            </a:r>
            <a:r>
              <a:rPr lang="hu-HU" dirty="0"/>
              <a:t> görbe a többi életciklus modellhez képest egy újabb dimenziót visz a modellbe, ugyanis a technikai érettség mellett </a:t>
            </a:r>
            <a:r>
              <a:rPr lang="hu-HU" b="1" i="1" dirty="0"/>
              <a:t>az emberi attitűdök technológiához való viszonyát is tükrözi.</a:t>
            </a:r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hu-HU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845" y="1825625"/>
            <a:ext cx="6389370" cy="439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63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863</Words>
  <Application>Microsoft Office PowerPoint</Application>
  <PresentationFormat>Szélesvásznú</PresentationFormat>
  <Paragraphs>93</Paragraphs>
  <Slides>22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Office-téma</vt:lpstr>
      <vt:lpstr>Disruptive technológiák</vt:lpstr>
      <vt:lpstr>Tartalom</vt:lpstr>
      <vt:lpstr>Technológiai fejlődés a XXI. században</vt:lpstr>
      <vt:lpstr>Disruptive innováció</vt:lpstr>
      <vt:lpstr>Innovációk fajtái</vt:lpstr>
      <vt:lpstr>Disruptive technológiák</vt:lpstr>
      <vt:lpstr>A technológiák életciklusa</vt:lpstr>
      <vt:lpstr>A technológiák életciklusa</vt:lpstr>
      <vt:lpstr>Gartner – Hype Graph</vt:lpstr>
      <vt:lpstr>Hype görbe szakaszainak jellemzői</vt:lpstr>
      <vt:lpstr>Hype görbe szakaszainak jellemzői</vt:lpstr>
      <vt:lpstr>Technológiák életciklusa</vt:lpstr>
      <vt:lpstr>Innováció terjedése</vt:lpstr>
      <vt:lpstr>Innováció terjedése</vt:lpstr>
      <vt:lpstr>PowerPoint-bemutató</vt:lpstr>
      <vt:lpstr>PowerPoint-bemutató</vt:lpstr>
      <vt:lpstr>PowerPoint-bemutató</vt:lpstr>
      <vt:lpstr>PowerPoint-bemutató</vt:lpstr>
      <vt:lpstr>PowerPoint-bemutató</vt:lpstr>
      <vt:lpstr>A jövő internete</vt:lpstr>
      <vt:lpstr>PowerPoint-bemutató</vt:lpstr>
      <vt:lpstr>FELADAT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Disruptive technológiák</dc:title>
  <dc:creator>Dell</dc:creator>
  <cp:lastModifiedBy>Ildiko</cp:lastModifiedBy>
  <cp:revision>33</cp:revision>
  <dcterms:created xsi:type="dcterms:W3CDTF">2017-03-04T06:39:52Z</dcterms:created>
  <dcterms:modified xsi:type="dcterms:W3CDTF">2017-10-13T06:01:00Z</dcterms:modified>
</cp:coreProperties>
</file>