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7" r:id="rId7"/>
    <p:sldId id="262" r:id="rId8"/>
    <p:sldId id="263" r:id="rId9"/>
    <p:sldId id="268" r:id="rId10"/>
    <p:sldId id="264" r:id="rId11"/>
    <p:sldId id="269" r:id="rId12"/>
    <p:sldId id="261" r:id="rId13"/>
    <p:sldId id="265" r:id="rId14"/>
    <p:sldId id="260"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7" r:id="rId56"/>
    <p:sldId id="318" r:id="rId57"/>
    <p:sldId id="311" r:id="rId58"/>
    <p:sldId id="312" r:id="rId59"/>
    <p:sldId id="320" r:id="rId60"/>
    <p:sldId id="313" r:id="rId61"/>
    <p:sldId id="314" r:id="rId62"/>
    <p:sldId id="319" r:id="rId63"/>
    <p:sldId id="315" r:id="rId64"/>
    <p:sldId id="316" r:id="rId6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59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DE4D41D4-DE69-4B32-B732-16F0BDAD107C}" type="datetimeFigureOut">
              <a:rPr lang="hu-HU" smtClean="0"/>
              <a:t>2017. 04. 23.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248365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E4D41D4-DE69-4B32-B732-16F0BDAD107C}" type="datetimeFigureOut">
              <a:rPr lang="hu-HU" smtClean="0"/>
              <a:t>2017. 04. 23.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370923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E4D41D4-DE69-4B32-B732-16F0BDAD107C}" type="datetimeFigureOut">
              <a:rPr lang="hu-HU" smtClean="0"/>
              <a:t>2017. 04. 23.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68161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762001" y="592139"/>
            <a:ext cx="11102622" cy="593725"/>
          </a:xfrm>
        </p:spPr>
        <p:txBody>
          <a:bodyPr/>
          <a:lstStyle/>
          <a:p>
            <a:r>
              <a:rPr lang="hu-HU" smtClean="0"/>
              <a:t>Mintacím szerkesztése</a:t>
            </a:r>
            <a:endParaRPr lang="hu-HU"/>
          </a:p>
        </p:txBody>
      </p:sp>
      <p:sp>
        <p:nvSpPr>
          <p:cNvPr id="3" name="Szöveg helye 2"/>
          <p:cNvSpPr>
            <a:spLocks noGrp="1"/>
          </p:cNvSpPr>
          <p:nvPr>
            <p:ph type="body" sz="half" idx="1"/>
          </p:nvPr>
        </p:nvSpPr>
        <p:spPr>
          <a:xfrm>
            <a:off x="762001" y="1185864"/>
            <a:ext cx="5460059" cy="42322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402682" y="1185864"/>
            <a:ext cx="5461940" cy="42322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21"/>
          <p:cNvSpPr>
            <a:spLocks noGrp="1" noChangeArrowheads="1"/>
          </p:cNvSpPr>
          <p:nvPr>
            <p:ph type="sldNum" sz="quarter" idx="10"/>
          </p:nvPr>
        </p:nvSpPr>
        <p:spPr>
          <a:ln/>
        </p:spPr>
        <p:txBody>
          <a:bodyPr/>
          <a:lstStyle>
            <a:lvl1pPr>
              <a:defRPr/>
            </a:lvl1pPr>
          </a:lstStyle>
          <a:p>
            <a:pPr>
              <a:defRPr/>
            </a:pPr>
            <a:endParaRPr lang="hu-HU" altLang="hu-HU"/>
          </a:p>
        </p:txBody>
      </p:sp>
    </p:spTree>
    <p:extLst>
      <p:ext uri="{BB962C8B-B14F-4D97-AF65-F5344CB8AC3E}">
        <p14:creationId xmlns:p14="http://schemas.microsoft.com/office/powerpoint/2010/main" val="230162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E4D41D4-DE69-4B32-B732-16F0BDAD107C}" type="datetimeFigureOut">
              <a:rPr lang="hu-HU" smtClean="0"/>
              <a:t>2017. 04. 23.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42638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E4D41D4-DE69-4B32-B732-16F0BDAD107C}" type="datetimeFigureOut">
              <a:rPr lang="hu-HU" smtClean="0"/>
              <a:t>2017. 04. 23.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398272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E4D41D4-DE69-4B32-B732-16F0BDAD107C}" type="datetimeFigureOut">
              <a:rPr lang="hu-HU" smtClean="0"/>
              <a:t>2017. 04. 23.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339528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DE4D41D4-DE69-4B32-B732-16F0BDAD107C}" type="datetimeFigureOut">
              <a:rPr lang="hu-HU" smtClean="0"/>
              <a:t>2017. 04. 23.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322390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E4D41D4-DE69-4B32-B732-16F0BDAD107C}" type="datetimeFigureOut">
              <a:rPr lang="hu-HU" smtClean="0"/>
              <a:t>2017. 04. 23.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170177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E4D41D4-DE69-4B32-B732-16F0BDAD107C}" type="datetimeFigureOut">
              <a:rPr lang="hu-HU" smtClean="0"/>
              <a:t>2017. 04. 23.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318316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E4D41D4-DE69-4B32-B732-16F0BDAD107C}" type="datetimeFigureOut">
              <a:rPr lang="hu-HU" smtClean="0"/>
              <a:t>2017. 04. 23.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134591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E4D41D4-DE69-4B32-B732-16F0BDAD107C}" type="datetimeFigureOut">
              <a:rPr lang="hu-HU" smtClean="0"/>
              <a:t>2017. 04. 23.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CB691AE-4EE8-44CA-8E11-A7CFC34C4409}" type="slidenum">
              <a:rPr lang="hu-HU" smtClean="0"/>
              <a:t>‹#›</a:t>
            </a:fld>
            <a:endParaRPr lang="hu-HU"/>
          </a:p>
        </p:txBody>
      </p:sp>
    </p:spTree>
    <p:extLst>
      <p:ext uri="{BB962C8B-B14F-4D97-AF65-F5344CB8AC3E}">
        <p14:creationId xmlns:p14="http://schemas.microsoft.com/office/powerpoint/2010/main" val="282454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41D4-DE69-4B32-B732-16F0BDAD107C}" type="datetimeFigureOut">
              <a:rPr lang="hu-HU" smtClean="0"/>
              <a:t>2017. 04. 23.</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691AE-4EE8-44CA-8E11-A7CFC34C4409}" type="slidenum">
              <a:rPr lang="hu-HU" smtClean="0"/>
              <a:t>‹#›</a:t>
            </a:fld>
            <a:endParaRPr lang="hu-HU"/>
          </a:p>
        </p:txBody>
      </p:sp>
    </p:spTree>
    <p:extLst>
      <p:ext uri="{BB962C8B-B14F-4D97-AF65-F5344CB8AC3E}">
        <p14:creationId xmlns:p14="http://schemas.microsoft.com/office/powerpoint/2010/main" val="307088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hu.wikipedia.org/wiki/M%C3%A1gnesszalag" TargetMode="External"/><Relationship Id="rId3" Type="http://schemas.openxmlformats.org/officeDocument/2006/relationships/image" Target="../media/image17.png"/><Relationship Id="rId7" Type="http://schemas.openxmlformats.org/officeDocument/2006/relationships/hyperlink" Target="https://hu.wikipedia.org/wiki/Merevlemez" TargetMode="External"/><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hyperlink" Target="https://hu.wikipedia.org/wiki/Protokoll_%28informatika%29" TargetMode="External"/><Relationship Id="rId5" Type="http://schemas.openxmlformats.org/officeDocument/2006/relationships/hyperlink" Target="https://hu.wikipedia.org/wiki/Perif%C3%A9ria_%28hardver%29" TargetMode="External"/><Relationship Id="rId10" Type="http://schemas.openxmlformats.org/officeDocument/2006/relationships/hyperlink" Target="https://hu.wikipedia.org/w/index.php?title=CD-meghajt%C3%B3&amp;action=edit&amp;redlink=1" TargetMode="External"/><Relationship Id="rId4" Type="http://schemas.openxmlformats.org/officeDocument/2006/relationships/hyperlink" Target="https://hu.wikipedia.org/wiki/Sz%C3%A1m%C3%ADt%C3%B3g%C3%A9p" TargetMode="External"/><Relationship Id="rId9" Type="http://schemas.openxmlformats.org/officeDocument/2006/relationships/hyperlink" Target="https://hu.wikipedia.org/wiki/Szkenner"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hyperlink" Target="http://blog.rgweb.hu/blog/arhivum/170-Veszelyben-a-Mac-esek!.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eset.hu/virus/conficker-a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eset.hu/virus/trojandownloader-swizzor-nb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eset.hu/virus/autoru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eset.hu/" TargetMode="External"/><Relationship Id="rId2" Type="http://schemas.openxmlformats.org/officeDocument/2006/relationships/hyperlink" Target="http://www.szoftver-info.hu/" TargetMode="External"/><Relationship Id="rId1" Type="http://schemas.openxmlformats.org/officeDocument/2006/relationships/slideLayout" Target="../slideLayouts/slideLayout2.xml"/><Relationship Id="rId4" Type="http://schemas.openxmlformats.org/officeDocument/2006/relationships/hyperlink" Target="http://www.symantec.c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Adatbiztonsági megoldások</a:t>
            </a:r>
            <a:endParaRPr lang="hu-HU" dirty="0"/>
          </a:p>
        </p:txBody>
      </p:sp>
      <p:sp>
        <p:nvSpPr>
          <p:cNvPr id="3" name="Alcím 2"/>
          <p:cNvSpPr>
            <a:spLocks noGrp="1"/>
          </p:cNvSpPr>
          <p:nvPr>
            <p:ph type="subTitle" idx="1"/>
          </p:nvPr>
        </p:nvSpPr>
        <p:spPr/>
        <p:txBody>
          <a:bodyPr/>
          <a:lstStyle/>
          <a:p>
            <a:endParaRPr lang="hu-HU"/>
          </a:p>
        </p:txBody>
      </p:sp>
    </p:spTree>
    <p:extLst>
      <p:ext uri="{BB962C8B-B14F-4D97-AF65-F5344CB8AC3E}">
        <p14:creationId xmlns:p14="http://schemas.microsoft.com/office/powerpoint/2010/main" val="238310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RAID 4 </a:t>
            </a:r>
            <a:r>
              <a:rPr lang="hu-HU" b="1" dirty="0" smtClean="0"/>
              <a:t/>
            </a:r>
            <a:br>
              <a:rPr lang="hu-HU" b="1" dirty="0" smtClean="0"/>
            </a:br>
            <a:r>
              <a:rPr lang="hu-HU" b="1" dirty="0" smtClean="0"/>
              <a:t>(</a:t>
            </a:r>
            <a:r>
              <a:rPr lang="hu-HU" b="1" dirty="0"/>
              <a:t>blokk szintű csíkozás, kitüntetett paritáslemezzel)</a:t>
            </a:r>
            <a:r>
              <a:rPr lang="hu-HU" dirty="0"/>
              <a:t/>
            </a:r>
            <a:br>
              <a:rPr lang="hu-HU" dirty="0"/>
            </a:br>
            <a:endParaRPr lang="hu-HU" dirty="0"/>
          </a:p>
        </p:txBody>
      </p:sp>
      <p:sp>
        <p:nvSpPr>
          <p:cNvPr id="3" name="Tartalom helye 2"/>
          <p:cNvSpPr>
            <a:spLocks noGrp="1"/>
          </p:cNvSpPr>
          <p:nvPr>
            <p:ph idx="1"/>
          </p:nvPr>
        </p:nvSpPr>
        <p:spPr>
          <a:xfrm>
            <a:off x="717177" y="1341530"/>
            <a:ext cx="10515600" cy="4351338"/>
          </a:xfrm>
        </p:spPr>
        <p:txBody>
          <a:bodyPr>
            <a:normAutofit/>
          </a:bodyPr>
          <a:lstStyle/>
          <a:p>
            <a:r>
              <a:rPr lang="hu-HU" sz="2400" dirty="0"/>
              <a:t>A RAID 4 felépítése a RAID 3-mal megegyezik. Az egyetlen különbség, hogy itt nagyméretű csíkokat definiálnak, így egy rekord egy meghajtón helyezkedik el, lehetővé téve egyszerre több (különböző meghajtókon elhelyezkedő) rekord párhuzamos írását, illetve olvasását (</a:t>
            </a:r>
            <a:r>
              <a:rPr lang="hu-HU" sz="2400" b="1" dirty="0"/>
              <a:t>multi-</a:t>
            </a:r>
            <a:r>
              <a:rPr lang="hu-HU" sz="2400" b="1" dirty="0" err="1"/>
              <a:t>user</a:t>
            </a:r>
            <a:r>
              <a:rPr lang="hu-HU" sz="2400" b="1" dirty="0"/>
              <a:t> </a:t>
            </a:r>
            <a:r>
              <a:rPr lang="hu-HU" sz="2400" b="1" dirty="0" err="1"/>
              <a:t>mode</a:t>
            </a:r>
            <a:r>
              <a:rPr lang="hu-HU" sz="2400" dirty="0"/>
              <a:t>). Problémát okoz viszont, hogy a paritás-meghajtó adott csíkját minden egyes íráskor frissíteni kell (plusz egy olvasás és írás), aminek következtében párhuzamos íráskor </a:t>
            </a:r>
            <a:r>
              <a:rPr lang="hu-HU" sz="2400" b="1" dirty="0"/>
              <a:t>a paritásmeghajtó a rendszer szűk keresztmetszetévé válik</a:t>
            </a:r>
            <a:r>
              <a:rPr lang="hu-HU" sz="2400" dirty="0"/>
              <a:t>. Ezen kívül valamely meghajtó kiesése esetén a rendszer olvasási teljesítménye is lecsökken, a paritás-meghajtó jelentette szűk keresztmetszet miatt.</a:t>
            </a:r>
          </a:p>
        </p:txBody>
      </p:sp>
      <p:pic>
        <p:nvPicPr>
          <p:cNvPr id="1027" name="Picture 3" descr="RA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987" y="4076700"/>
            <a:ext cx="36576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99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a:stretch>
            <a:fillRect/>
          </a:stretch>
        </p:blipFill>
        <p:spPr>
          <a:xfrm>
            <a:off x="270979" y="1535027"/>
            <a:ext cx="11810170" cy="2933261"/>
          </a:xfrm>
          <a:prstGeom prst="rect">
            <a:avLst/>
          </a:prstGeom>
        </p:spPr>
      </p:pic>
    </p:spTree>
    <p:extLst>
      <p:ext uri="{BB962C8B-B14F-4D97-AF65-F5344CB8AC3E}">
        <p14:creationId xmlns:p14="http://schemas.microsoft.com/office/powerpoint/2010/main" val="138515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hu-HU" altLang="hu-HU" b="1" smtClean="0"/>
              <a:t>RAID 5</a:t>
            </a:r>
            <a:r>
              <a:rPr lang="hu-HU" altLang="hu-HU" smtClean="0"/>
              <a:t> </a:t>
            </a:r>
          </a:p>
        </p:txBody>
      </p:sp>
      <p:sp>
        <p:nvSpPr>
          <p:cNvPr id="41987" name="Rectangle 3"/>
          <p:cNvSpPr>
            <a:spLocks noGrp="1" noChangeArrowheads="1"/>
          </p:cNvSpPr>
          <p:nvPr>
            <p:ph type="body" sz="half" idx="1"/>
          </p:nvPr>
        </p:nvSpPr>
        <p:spPr>
          <a:xfrm>
            <a:off x="1200151" y="1185864"/>
            <a:ext cx="5002213" cy="4764087"/>
          </a:xfrm>
        </p:spPr>
        <p:txBody>
          <a:bodyPr/>
          <a:lstStyle/>
          <a:p>
            <a:pPr marL="177800" indent="-177800">
              <a:buFont typeface="Wingdings" panose="05000000000000000000" pitchFamily="2" charset="2"/>
              <a:buChar char="è"/>
            </a:pPr>
            <a:r>
              <a:rPr lang="hu-HU" altLang="hu-HU" sz="2000"/>
              <a:t>A RAID 5 azért jó, mert </a:t>
            </a:r>
            <a:r>
              <a:rPr lang="hu-HU" altLang="hu-HU" sz="2000" b="1"/>
              <a:t>gyors</a:t>
            </a:r>
            <a:r>
              <a:rPr lang="hu-HU" altLang="hu-HU" sz="2000"/>
              <a:t> és </a:t>
            </a:r>
            <a:r>
              <a:rPr lang="hu-HU" altLang="hu-HU" sz="2000" b="1"/>
              <a:t>biztonságos</a:t>
            </a:r>
            <a:r>
              <a:rPr lang="hu-HU" altLang="hu-HU" sz="2000"/>
              <a:t>, valamint a </a:t>
            </a:r>
            <a:r>
              <a:rPr lang="hu-HU" altLang="hu-HU" sz="2000" b="1"/>
              <a:t>helykihasználtsága </a:t>
            </a:r>
            <a:r>
              <a:rPr lang="hu-HU" altLang="hu-HU" sz="2000"/>
              <a:t>is remek .</a:t>
            </a:r>
          </a:p>
          <a:p>
            <a:pPr marL="177800" indent="-177800">
              <a:buFont typeface="Wingdings" panose="05000000000000000000" pitchFamily="2" charset="2"/>
              <a:buChar char="è"/>
            </a:pPr>
            <a:r>
              <a:rPr lang="hu-HU" altLang="hu-HU" sz="2000"/>
              <a:t>3 merevlemez szükséges. </a:t>
            </a:r>
          </a:p>
          <a:p>
            <a:pPr marL="177800" indent="-177800">
              <a:buFont typeface="Wingdings" panose="05000000000000000000" pitchFamily="2" charset="2"/>
              <a:buChar char="è"/>
            </a:pPr>
            <a:r>
              <a:rPr lang="hu-HU" altLang="hu-HU" sz="2000"/>
              <a:t>RAID 5 használata esetén ha az egyik lemez megsérül, akkor az adatok nem vesznek el, hanem a többi merevlemezek található rendundáns információból -sebességcsökkenés árán, de- visszaállítható az elveszett adat. </a:t>
            </a:r>
          </a:p>
        </p:txBody>
      </p:sp>
      <p:pic>
        <p:nvPicPr>
          <p:cNvPr id="41988" name="Picture 4" descr="27-00-42-raid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84938" y="1341439"/>
            <a:ext cx="4754562" cy="3671887"/>
          </a:xfrm>
          <a:noFill/>
        </p:spPr>
      </p:pic>
    </p:spTree>
    <p:extLst>
      <p:ext uri="{BB962C8B-B14F-4D97-AF65-F5344CB8AC3E}">
        <p14:creationId xmlns:p14="http://schemas.microsoft.com/office/powerpoint/2010/main" val="2179579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normAutofit fontScale="90000"/>
          </a:bodyPr>
          <a:lstStyle/>
          <a:p>
            <a:r>
              <a:rPr lang="hu-HU" b="1" dirty="0"/>
              <a:t>RAID 6 </a:t>
            </a:r>
            <a:r>
              <a:rPr lang="hu-HU" b="1" dirty="0" smtClean="0"/>
              <a:t/>
            </a:r>
            <a:br>
              <a:rPr lang="hu-HU" b="1" dirty="0" smtClean="0"/>
            </a:br>
            <a:r>
              <a:rPr lang="hu-HU" b="1" dirty="0" smtClean="0"/>
              <a:t>(</a:t>
            </a:r>
            <a:r>
              <a:rPr lang="hu-HU" b="1" dirty="0"/>
              <a:t>blokk szintű csíkozás, dupla paritás elosztva a lemezek között)</a:t>
            </a:r>
            <a:endParaRPr lang="hu-HU" dirty="0"/>
          </a:p>
        </p:txBody>
      </p:sp>
      <p:sp>
        <p:nvSpPr>
          <p:cNvPr id="6" name="Tartalom helye 5"/>
          <p:cNvSpPr>
            <a:spLocks noGrp="1"/>
          </p:cNvSpPr>
          <p:nvPr>
            <p:ph idx="1"/>
          </p:nvPr>
        </p:nvSpPr>
        <p:spPr>
          <a:xfrm>
            <a:off x="757517" y="2345578"/>
            <a:ext cx="10515600" cy="4351338"/>
          </a:xfrm>
        </p:spPr>
        <p:txBody>
          <a:bodyPr/>
          <a:lstStyle/>
          <a:p>
            <a:r>
              <a:rPr lang="hu-HU" dirty="0"/>
              <a:t>A RAID 6 tekinthető a RAID 5 kibővítésének. Itt nemcsak soronként, hanem oszloponként is kiszámítják a paritást. A módszer segítségével kétszeres meghajtó meghibásodás is kiküszöbölhetővé válik. A paritáscsíkokat itt is az egyes meghajtók között, egyenletesen elosztva tárolják, de ezek természetesen kétszer annyi helyet foglalnak el, mint a RAID 5 esetében.</a:t>
            </a:r>
          </a:p>
        </p:txBody>
      </p:sp>
      <p:pic>
        <p:nvPicPr>
          <p:cNvPr id="2050" name="Picture 2" descr="RAI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72440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4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hu-HU" altLang="hu-HU" sz="2700" b="1" dirty="0"/>
              <a:t>RAID </a:t>
            </a:r>
            <a:r>
              <a:rPr lang="hu-HU" altLang="hu-HU" sz="2700" b="1" dirty="0" smtClean="0"/>
              <a:t>0+1, 1+0</a:t>
            </a:r>
            <a:r>
              <a:rPr lang="hu-HU" altLang="hu-HU" sz="2700" dirty="0"/>
              <a:t/>
            </a:r>
            <a:br>
              <a:rPr lang="hu-HU" altLang="hu-HU" sz="2700" dirty="0"/>
            </a:br>
            <a:endParaRPr lang="hu-HU" altLang="hu-HU" sz="2700" dirty="0"/>
          </a:p>
        </p:txBody>
      </p:sp>
      <p:sp>
        <p:nvSpPr>
          <p:cNvPr id="40963" name="Rectangle 3"/>
          <p:cNvSpPr>
            <a:spLocks noGrp="1" noChangeArrowheads="1"/>
          </p:cNvSpPr>
          <p:nvPr>
            <p:ph type="body" sz="half" idx="1"/>
          </p:nvPr>
        </p:nvSpPr>
        <p:spPr>
          <a:xfrm>
            <a:off x="1127126" y="1196976"/>
            <a:ext cx="5503863" cy="5051425"/>
          </a:xfrm>
        </p:spPr>
        <p:txBody>
          <a:bodyPr/>
          <a:lstStyle/>
          <a:p>
            <a:pPr marL="0" indent="0"/>
            <a:r>
              <a:rPr lang="hu-HU" altLang="hu-HU" sz="2000" dirty="0"/>
              <a:t>A RAID 1-nek, és a RAID 0-nak is megvan a maga előnye. Miért ne ötvözhetnénk ezek jó tulajdonságait?! Itt jön a képbe a RAID 0+1! Ebben kombinálva van a RAID 0 gyorsasága a RAID 1 biztonságával. Persze ennek ára van, </a:t>
            </a:r>
            <a:r>
              <a:rPr lang="hu-HU" altLang="hu-HU" sz="2000" b="1" dirty="0"/>
              <a:t>4 merevlemez!</a:t>
            </a:r>
            <a:r>
              <a:rPr lang="hu-HU" altLang="hu-HU" sz="2000" dirty="0"/>
              <a:t> A RAID 1+0 esetén két merevlemez </a:t>
            </a:r>
            <a:br>
              <a:rPr lang="hu-HU" altLang="hu-HU" sz="2000" dirty="0"/>
            </a:br>
            <a:r>
              <a:rPr lang="hu-HU" altLang="hu-HU" sz="2000" dirty="0"/>
              <a:t>RAID 0-hoz hasonló módon működik, míg a másik kettő a RAID 1-hez hasonlít, azaz a RAID 0 tömbökön lévő adatot tükrözik (tartalmazzák). Ennek előnye, hogy gyors és megbízható. Hátránya, hogy nem tudjuk mind a négy merevlemez kapacitását kihasználni (mivel a négyből kettő az első kettő tükörképe). </a:t>
            </a:r>
          </a:p>
        </p:txBody>
      </p:sp>
      <p:pic>
        <p:nvPicPr>
          <p:cNvPr id="40964" name="Picture 4" descr="27-00-42-raid0v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00825" y="552451"/>
            <a:ext cx="4248150" cy="4100513"/>
          </a:xfrm>
          <a:noFill/>
        </p:spPr>
      </p:pic>
    </p:spTree>
    <p:extLst>
      <p:ext uri="{BB962C8B-B14F-4D97-AF65-F5344CB8AC3E}">
        <p14:creationId xmlns:p14="http://schemas.microsoft.com/office/powerpoint/2010/main" val="2912578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1193121" y="1790554"/>
            <a:ext cx="10112188" cy="2404928"/>
          </a:xfrm>
          <a:prstGeom prst="rect">
            <a:avLst/>
          </a:prstGeom>
        </p:spPr>
      </p:pic>
    </p:spTree>
    <p:extLst>
      <p:ext uri="{BB962C8B-B14F-4D97-AF65-F5344CB8AC3E}">
        <p14:creationId xmlns:p14="http://schemas.microsoft.com/office/powerpoint/2010/main" val="209365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915305" y="786800"/>
            <a:ext cx="10700064" cy="1917281"/>
          </a:xfrm>
          <a:prstGeom prst="rect">
            <a:avLst/>
          </a:prstGeom>
        </p:spPr>
      </p:pic>
      <p:pic>
        <p:nvPicPr>
          <p:cNvPr id="3" name="Kép 2"/>
          <p:cNvPicPr>
            <a:picLocks noChangeAspect="1"/>
          </p:cNvPicPr>
          <p:nvPr/>
        </p:nvPicPr>
        <p:blipFill>
          <a:blip r:embed="rId3"/>
          <a:stretch>
            <a:fillRect/>
          </a:stretch>
        </p:blipFill>
        <p:spPr>
          <a:xfrm>
            <a:off x="723695" y="2655181"/>
            <a:ext cx="10953242" cy="3955880"/>
          </a:xfrm>
          <a:prstGeom prst="rect">
            <a:avLst/>
          </a:prstGeom>
        </p:spPr>
      </p:pic>
    </p:spTree>
    <p:extLst>
      <p:ext uri="{BB962C8B-B14F-4D97-AF65-F5344CB8AC3E}">
        <p14:creationId xmlns:p14="http://schemas.microsoft.com/office/powerpoint/2010/main" val="243066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55272" y="706582"/>
            <a:ext cx="11580006" cy="3823855"/>
          </a:xfrm>
          <a:prstGeom prst="rect">
            <a:avLst/>
          </a:prstGeom>
        </p:spPr>
      </p:pic>
      <p:pic>
        <p:nvPicPr>
          <p:cNvPr id="3" name="Kép 2"/>
          <p:cNvPicPr>
            <a:picLocks noChangeAspect="1"/>
          </p:cNvPicPr>
          <p:nvPr/>
        </p:nvPicPr>
        <p:blipFill>
          <a:blip r:embed="rId3"/>
          <a:stretch>
            <a:fillRect/>
          </a:stretch>
        </p:blipFill>
        <p:spPr>
          <a:xfrm>
            <a:off x="8314764" y="5078506"/>
            <a:ext cx="3810000" cy="1828800"/>
          </a:xfrm>
          <a:prstGeom prst="rect">
            <a:avLst/>
          </a:prstGeom>
        </p:spPr>
      </p:pic>
      <p:sp>
        <p:nvSpPr>
          <p:cNvPr id="4" name="Szövegdoboz 3"/>
          <p:cNvSpPr txBox="1"/>
          <p:nvPr/>
        </p:nvSpPr>
        <p:spPr>
          <a:xfrm>
            <a:off x="694763" y="4684059"/>
            <a:ext cx="7718613" cy="2031325"/>
          </a:xfrm>
          <a:prstGeom prst="rect">
            <a:avLst/>
          </a:prstGeom>
          <a:noFill/>
        </p:spPr>
        <p:txBody>
          <a:bodyPr wrap="square" rtlCol="0">
            <a:spAutoFit/>
          </a:bodyPr>
          <a:lstStyle/>
          <a:p>
            <a:r>
              <a:rPr lang="hu-HU" b="1" dirty="0"/>
              <a:t>SCSI</a:t>
            </a:r>
            <a:r>
              <a:rPr lang="hu-HU" dirty="0"/>
              <a:t> </a:t>
            </a:r>
            <a:r>
              <a:rPr lang="hu-HU" i="1" dirty="0"/>
              <a:t>(</a:t>
            </a:r>
            <a:r>
              <a:rPr lang="hu-HU" i="1" dirty="0" err="1"/>
              <a:t>Small</a:t>
            </a:r>
            <a:r>
              <a:rPr lang="hu-HU" i="1" dirty="0"/>
              <a:t> Computer System </a:t>
            </a:r>
            <a:r>
              <a:rPr lang="hu-HU" i="1" dirty="0" err="1"/>
              <a:t>Interface</a:t>
            </a:r>
            <a:r>
              <a:rPr lang="hu-HU" i="1" dirty="0"/>
              <a:t>)</a:t>
            </a:r>
            <a:r>
              <a:rPr lang="hu-HU" dirty="0"/>
              <a:t> olyan szabványegyüttes, melyet </a:t>
            </a:r>
            <a:r>
              <a:rPr lang="hu-HU" dirty="0">
                <a:hlinkClick r:id="rId4" tooltip="Számítógép"/>
              </a:rPr>
              <a:t>számítógépek</a:t>
            </a:r>
            <a:r>
              <a:rPr lang="hu-HU" dirty="0"/>
              <a:t> és </a:t>
            </a:r>
            <a:r>
              <a:rPr lang="hu-HU" dirty="0">
                <a:hlinkClick r:id="rId5" tooltip="Periféria (hardver)"/>
              </a:rPr>
              <a:t>perifériák</a:t>
            </a:r>
            <a:r>
              <a:rPr lang="hu-HU" dirty="0"/>
              <a:t> közötti adatátvitelre terveztek</a:t>
            </a:r>
            <a:r>
              <a:rPr lang="hu-HU" dirty="0" smtClean="0"/>
              <a:t>. </a:t>
            </a:r>
          </a:p>
          <a:p>
            <a:r>
              <a:rPr lang="hu-HU" dirty="0" smtClean="0"/>
              <a:t>Az </a:t>
            </a:r>
            <a:r>
              <a:rPr lang="hu-HU" dirty="0"/>
              <a:t>SCSI szabványok definiálják a parancsokat, </a:t>
            </a:r>
            <a:r>
              <a:rPr lang="hu-HU" dirty="0">
                <a:hlinkClick r:id="rId6" tooltip="Protokoll (informatika)"/>
              </a:rPr>
              <a:t>protokollokat</a:t>
            </a:r>
            <a:r>
              <a:rPr lang="hu-HU" dirty="0"/>
              <a:t>, az elektromos és optikai csatolófelületek definícióit.</a:t>
            </a:r>
          </a:p>
          <a:p>
            <a:r>
              <a:rPr lang="hu-HU" dirty="0"/>
              <a:t>Leggyakoribb felhasználási területe a </a:t>
            </a:r>
            <a:r>
              <a:rPr lang="hu-HU" dirty="0">
                <a:hlinkClick r:id="rId7" tooltip="Merevlemez"/>
              </a:rPr>
              <a:t>merevlemezek</a:t>
            </a:r>
            <a:r>
              <a:rPr lang="hu-HU" dirty="0"/>
              <a:t> és </a:t>
            </a:r>
            <a:r>
              <a:rPr lang="hu-HU" dirty="0">
                <a:hlinkClick r:id="rId8" tooltip="Mágnesszalag"/>
              </a:rPr>
              <a:t>mágnesszalag</a:t>
            </a:r>
            <a:r>
              <a:rPr lang="hu-HU" dirty="0"/>
              <a:t>-meghajtók, de sok más perifériánál is alkalmazzák (pl. </a:t>
            </a:r>
            <a:r>
              <a:rPr lang="hu-HU" dirty="0">
                <a:hlinkClick r:id="rId9" tooltip="Szkenner"/>
              </a:rPr>
              <a:t>szkennerek</a:t>
            </a:r>
            <a:r>
              <a:rPr lang="hu-HU" dirty="0"/>
              <a:t>, </a:t>
            </a:r>
            <a:r>
              <a:rPr lang="hu-HU" dirty="0">
                <a:hlinkClick r:id="rId10" tooltip="CD-meghajtó (a lap nem létezik)"/>
              </a:rPr>
              <a:t>CD-meghajtók</a:t>
            </a:r>
            <a:r>
              <a:rPr lang="hu-HU" dirty="0"/>
              <a:t>)</a:t>
            </a:r>
          </a:p>
          <a:p>
            <a:endParaRPr lang="hu-HU" dirty="0"/>
          </a:p>
        </p:txBody>
      </p:sp>
    </p:spTree>
    <p:extLst>
      <p:ext uri="{BB962C8B-B14F-4D97-AF65-F5344CB8AC3E}">
        <p14:creationId xmlns:p14="http://schemas.microsoft.com/office/powerpoint/2010/main" val="242284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7387" y="1515850"/>
            <a:ext cx="11950437" cy="3843414"/>
          </a:xfrm>
          <a:prstGeom prst="rect">
            <a:avLst/>
          </a:prstGeom>
        </p:spPr>
      </p:pic>
    </p:spTree>
    <p:extLst>
      <p:ext uri="{BB962C8B-B14F-4D97-AF65-F5344CB8AC3E}">
        <p14:creationId xmlns:p14="http://schemas.microsoft.com/office/powerpoint/2010/main" val="398624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SSD- </a:t>
            </a:r>
            <a:r>
              <a:rPr lang="hu-HU" dirty="0" err="1" smtClean="0"/>
              <a:t>Solid</a:t>
            </a:r>
            <a:r>
              <a:rPr lang="hu-HU" dirty="0" smtClean="0"/>
              <a:t> </a:t>
            </a:r>
            <a:r>
              <a:rPr lang="hu-HU" dirty="0" err="1" smtClean="0"/>
              <a:t>State</a:t>
            </a:r>
            <a:r>
              <a:rPr lang="hu-HU" dirty="0" smtClean="0"/>
              <a:t> Drive</a:t>
            </a:r>
            <a:endParaRPr lang="hu-HU" dirty="0"/>
          </a:p>
        </p:txBody>
      </p:sp>
      <p:sp>
        <p:nvSpPr>
          <p:cNvPr id="3" name="Tartalom helye 2"/>
          <p:cNvSpPr>
            <a:spLocks noGrp="1"/>
          </p:cNvSpPr>
          <p:nvPr>
            <p:ph idx="1"/>
          </p:nvPr>
        </p:nvSpPr>
        <p:spPr/>
        <p:txBody>
          <a:bodyPr/>
          <a:lstStyle/>
          <a:p>
            <a:r>
              <a:rPr lang="hu-HU" dirty="0"/>
              <a:t>M</a:t>
            </a:r>
            <a:r>
              <a:rPr lang="hu-HU" dirty="0" smtClean="0"/>
              <a:t>ozgó alkatrészt nem tartalmazó meghajtó</a:t>
            </a:r>
          </a:p>
          <a:p>
            <a:r>
              <a:rPr lang="hu-HU" dirty="0" smtClean="0"/>
              <a:t>Nincs felpörgési idő. Bekapcsolás után szinte azonnal működőképes.</a:t>
            </a:r>
          </a:p>
          <a:p>
            <a:r>
              <a:rPr lang="hu-HU" dirty="0" smtClean="0"/>
              <a:t>Nincs működési zaj.</a:t>
            </a:r>
          </a:p>
          <a:p>
            <a:r>
              <a:rPr lang="hu-HU" dirty="0" smtClean="0"/>
              <a:t>Alacsony áramfelvétel.</a:t>
            </a:r>
          </a:p>
          <a:p>
            <a:r>
              <a:rPr lang="hu-HU" dirty="0" smtClean="0"/>
              <a:t>Jobb hőmérséklet tolerancia, extrém körülmények között is működőképes</a:t>
            </a:r>
            <a:endParaRPr lang="hu-HU" dirty="0"/>
          </a:p>
        </p:txBody>
      </p:sp>
    </p:spTree>
    <p:extLst>
      <p:ext uri="{BB962C8B-B14F-4D97-AF65-F5344CB8AC3E}">
        <p14:creationId xmlns:p14="http://schemas.microsoft.com/office/powerpoint/2010/main" val="62106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hu-HU" altLang="hu-HU" b="1" dirty="0" smtClean="0"/>
              <a:t>RAID</a:t>
            </a:r>
          </a:p>
        </p:txBody>
      </p:sp>
      <p:sp>
        <p:nvSpPr>
          <p:cNvPr id="37891" name="Rectangle 3"/>
          <p:cNvSpPr>
            <a:spLocks noGrp="1" noChangeArrowheads="1"/>
          </p:cNvSpPr>
          <p:nvPr>
            <p:ph type="body" idx="1"/>
          </p:nvPr>
        </p:nvSpPr>
        <p:spPr/>
        <p:txBody>
          <a:bodyPr>
            <a:normAutofit/>
          </a:bodyPr>
          <a:lstStyle/>
          <a:p>
            <a:pPr marL="0" indent="0">
              <a:lnSpc>
                <a:spcPct val="91000"/>
              </a:lnSpc>
              <a:buNone/>
            </a:pPr>
            <a:r>
              <a:rPr lang="hu-HU" altLang="hu-HU" sz="1900" dirty="0" smtClean="0"/>
              <a:t>A RAID: </a:t>
            </a:r>
            <a:r>
              <a:rPr lang="hu-HU" altLang="hu-HU" sz="1900" b="1" dirty="0" err="1"/>
              <a:t>R</a:t>
            </a:r>
            <a:r>
              <a:rPr lang="hu-HU" altLang="hu-HU" sz="1900" dirty="0" err="1"/>
              <a:t>edundant</a:t>
            </a:r>
            <a:r>
              <a:rPr lang="hu-HU" altLang="hu-HU" sz="1900" dirty="0"/>
              <a:t> </a:t>
            </a:r>
            <a:r>
              <a:rPr lang="hu-HU" altLang="hu-HU" sz="1900" b="1" dirty="0" err="1"/>
              <a:t>A</a:t>
            </a:r>
            <a:r>
              <a:rPr lang="hu-HU" altLang="hu-HU" sz="1900" dirty="0" err="1"/>
              <a:t>rray</a:t>
            </a:r>
            <a:r>
              <a:rPr lang="hu-HU" altLang="hu-HU" sz="1900" dirty="0"/>
              <a:t> of </a:t>
            </a:r>
            <a:r>
              <a:rPr lang="hu-HU" altLang="hu-HU" sz="1900" b="1" dirty="0" err="1"/>
              <a:t>I</a:t>
            </a:r>
            <a:r>
              <a:rPr lang="hu-HU" altLang="hu-HU" sz="1900" dirty="0" err="1"/>
              <a:t>ntependent</a:t>
            </a:r>
            <a:r>
              <a:rPr lang="hu-HU" altLang="hu-HU" sz="1900" dirty="0"/>
              <a:t> </a:t>
            </a:r>
            <a:r>
              <a:rPr lang="hu-HU" altLang="hu-HU" sz="1900" b="1" dirty="0" err="1"/>
              <a:t>D</a:t>
            </a:r>
            <a:r>
              <a:rPr lang="hu-HU" altLang="hu-HU" sz="1900" dirty="0" err="1"/>
              <a:t>isks</a:t>
            </a:r>
            <a:r>
              <a:rPr lang="hu-HU" altLang="hu-HU" sz="1900" dirty="0"/>
              <a:t>, magyarul független lemezek redundáns tömbje.</a:t>
            </a:r>
            <a:br>
              <a:rPr lang="hu-HU" altLang="hu-HU" sz="1900" dirty="0"/>
            </a:br>
            <a:r>
              <a:rPr lang="hu-HU" altLang="hu-HU" sz="1900" dirty="0"/>
              <a:t/>
            </a:r>
            <a:br>
              <a:rPr lang="hu-HU" altLang="hu-HU" sz="1900" dirty="0"/>
            </a:br>
            <a:r>
              <a:rPr lang="hu-HU" altLang="hu-HU" sz="1900" dirty="0"/>
              <a:t>Mint a neve is sugallja, kihasználásához több (merev)lemez szükségeltetik. </a:t>
            </a:r>
            <a:endParaRPr lang="hu-HU" altLang="hu-HU" sz="1900" dirty="0" smtClean="0"/>
          </a:p>
          <a:p>
            <a:pPr marL="0" indent="0">
              <a:lnSpc>
                <a:spcPct val="91000"/>
              </a:lnSpc>
              <a:buNone/>
            </a:pPr>
            <a:r>
              <a:rPr lang="hu-HU" altLang="hu-HU" sz="1900" dirty="0" smtClean="0"/>
              <a:t>Az </a:t>
            </a:r>
            <a:r>
              <a:rPr lang="hu-HU" altLang="hu-HU" sz="1900" dirty="0"/>
              <a:t>optimális RAID "rendszerben" azonos típusú és méretű merevlemezek vannak </a:t>
            </a:r>
          </a:p>
          <a:p>
            <a:pPr>
              <a:lnSpc>
                <a:spcPct val="91000"/>
              </a:lnSpc>
            </a:pPr>
            <a:r>
              <a:rPr lang="hu-HU" altLang="hu-HU" sz="1900" dirty="0" smtClean="0"/>
              <a:t>A </a:t>
            </a:r>
            <a:r>
              <a:rPr lang="hu-HU" altLang="hu-HU" sz="1900" dirty="0"/>
              <a:t>RAID segítségével az adattárolás gyorsabbá és biztonságosabbá tehető.</a:t>
            </a:r>
          </a:p>
          <a:p>
            <a:pPr>
              <a:lnSpc>
                <a:spcPct val="91000"/>
              </a:lnSpc>
            </a:pPr>
            <a:r>
              <a:rPr lang="hu-HU" altLang="hu-HU" sz="1900" dirty="0" smtClean="0"/>
              <a:t>Alapvetően </a:t>
            </a:r>
            <a:r>
              <a:rPr lang="hu-HU" altLang="hu-HU" sz="1900" dirty="0"/>
              <a:t>a RAID-</a:t>
            </a:r>
            <a:r>
              <a:rPr lang="hu-HU" altLang="hu-HU" sz="1900" dirty="0" err="1"/>
              <a:t>ből</a:t>
            </a:r>
            <a:r>
              <a:rPr lang="hu-HU" altLang="hu-HU" sz="1900" dirty="0"/>
              <a:t> többféle mód </a:t>
            </a:r>
            <a:r>
              <a:rPr lang="hu-HU" altLang="hu-HU" sz="1900" dirty="0" smtClean="0"/>
              <a:t>létezik.</a:t>
            </a:r>
            <a:r>
              <a:rPr lang="hu-HU" altLang="hu-HU" sz="1900" dirty="0"/>
              <a:t/>
            </a:r>
            <a:br>
              <a:rPr lang="hu-HU" altLang="hu-HU" sz="1900" dirty="0"/>
            </a:br>
            <a:r>
              <a:rPr lang="hu-HU" altLang="hu-HU" sz="1900" dirty="0"/>
              <a:t/>
            </a:r>
            <a:br>
              <a:rPr lang="hu-HU" altLang="hu-HU" sz="1900" dirty="0"/>
            </a:br>
            <a:endParaRPr lang="hu-HU" altLang="hu-HU" sz="1900" dirty="0"/>
          </a:p>
        </p:txBody>
      </p:sp>
    </p:spTree>
    <p:extLst>
      <p:ext uri="{BB962C8B-B14F-4D97-AF65-F5344CB8AC3E}">
        <p14:creationId xmlns:p14="http://schemas.microsoft.com/office/powerpoint/2010/main" val="4224154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SSD</a:t>
            </a:r>
            <a:endParaRPr lang="hu-HU" dirty="0"/>
          </a:p>
        </p:txBody>
      </p:sp>
      <p:sp>
        <p:nvSpPr>
          <p:cNvPr id="3" name="Tartalom helye 2"/>
          <p:cNvSpPr>
            <a:spLocks noGrp="1"/>
          </p:cNvSpPr>
          <p:nvPr>
            <p:ph idx="1"/>
          </p:nvPr>
        </p:nvSpPr>
        <p:spPr>
          <a:xfrm>
            <a:off x="430306" y="1825624"/>
            <a:ext cx="11636188" cy="4707201"/>
          </a:xfrm>
        </p:spPr>
        <p:txBody>
          <a:bodyPr>
            <a:normAutofit fontScale="77500" lnSpcReduction="20000"/>
          </a:bodyPr>
          <a:lstStyle/>
          <a:p>
            <a:pPr marL="0" indent="0">
              <a:buNone/>
            </a:pPr>
            <a:r>
              <a:rPr lang="hu-HU" dirty="0" smtClean="0"/>
              <a:t>A vezérlő lényegében egy mikroszámítógép.  </a:t>
            </a:r>
          </a:p>
          <a:p>
            <a:pPr marL="0" indent="0">
              <a:buNone/>
            </a:pPr>
            <a:r>
              <a:rPr lang="hu-HU" dirty="0" smtClean="0"/>
              <a:t>A vezérlő fontosabb feladatai:</a:t>
            </a:r>
          </a:p>
          <a:p>
            <a:r>
              <a:rPr lang="hu-HU" dirty="0" smtClean="0"/>
              <a:t>    Hibajavítás</a:t>
            </a:r>
          </a:p>
          <a:p>
            <a:r>
              <a:rPr lang="hu-HU" dirty="0" smtClean="0"/>
              <a:t>    </a:t>
            </a:r>
            <a:r>
              <a:rPr lang="hu-HU" dirty="0" err="1" smtClean="0"/>
              <a:t>Blokkonkénti</a:t>
            </a:r>
            <a:r>
              <a:rPr lang="hu-HU" dirty="0" smtClean="0"/>
              <a:t> </a:t>
            </a:r>
            <a:r>
              <a:rPr lang="hu-HU" dirty="0" err="1" smtClean="0"/>
              <a:t>Wear</a:t>
            </a:r>
            <a:r>
              <a:rPr lang="hu-HU" dirty="0" smtClean="0"/>
              <a:t> </a:t>
            </a:r>
            <a:r>
              <a:rPr lang="hu-HU" dirty="0" err="1" smtClean="0"/>
              <a:t>Level</a:t>
            </a:r>
            <a:r>
              <a:rPr lang="hu-HU" dirty="0" smtClean="0"/>
              <a:t> állapot </a:t>
            </a:r>
            <a:r>
              <a:rPr lang="hu-HU" dirty="0" smtClean="0"/>
              <a:t>nyilvántartás (</a:t>
            </a:r>
            <a:r>
              <a:rPr lang="hu-HU" dirty="0"/>
              <a:t>elhasználódás kiegyenlítéséért felelős </a:t>
            </a:r>
            <a:r>
              <a:rPr lang="hu-HU" dirty="0" smtClean="0"/>
              <a:t>algoritmus)</a:t>
            </a:r>
            <a:endParaRPr lang="hu-HU" dirty="0" smtClean="0"/>
          </a:p>
          <a:p>
            <a:r>
              <a:rPr lang="hu-HU" dirty="0" smtClean="0"/>
              <a:t>    Hibás blokkok nyilvántartása</a:t>
            </a:r>
          </a:p>
          <a:p>
            <a:r>
              <a:rPr lang="hu-HU" dirty="0" smtClean="0"/>
              <a:t>    Írási és olvasási műveletek </a:t>
            </a:r>
            <a:r>
              <a:rPr lang="hu-HU" dirty="0" err="1" smtClean="0"/>
              <a:t>gyorsítótárazása</a:t>
            </a:r>
            <a:endParaRPr lang="hu-HU" dirty="0" smtClean="0"/>
          </a:p>
          <a:p>
            <a:r>
              <a:rPr lang="hu-HU" dirty="0" smtClean="0"/>
              <a:t>    Titkosítási feladatok ellátása</a:t>
            </a:r>
          </a:p>
          <a:p>
            <a:pPr marL="0" indent="0">
              <a:buNone/>
            </a:pPr>
            <a:r>
              <a:rPr lang="hu-HU" dirty="0" smtClean="0"/>
              <a:t>A vezérlő biztosít kapcsolatot a meghajtóban található memória modulok között. </a:t>
            </a:r>
          </a:p>
          <a:p>
            <a:pPr marL="0" indent="0">
              <a:buNone/>
            </a:pPr>
            <a:r>
              <a:rPr lang="hu-HU" dirty="0" smtClean="0"/>
              <a:t>Írási műveletek esetén a vezérlő szétosztja az írandó adatot a memória modulok között, így egyszerre több memória is dolgozik, ezáltal nagyobb lesz a sebesség. </a:t>
            </a:r>
          </a:p>
          <a:p>
            <a:pPr marL="0" indent="0">
              <a:buNone/>
            </a:pPr>
            <a:r>
              <a:rPr lang="hu-HU" dirty="0" smtClean="0"/>
              <a:t>A sebesség vezérlőnként és használt csatoló felületenként eltérő, de egy SATA2 </a:t>
            </a:r>
            <a:r>
              <a:rPr lang="hu-HU" dirty="0" err="1" smtClean="0"/>
              <a:t>portra</a:t>
            </a:r>
            <a:r>
              <a:rPr lang="hu-HU" dirty="0" smtClean="0"/>
              <a:t> csatlakozó SSD esetén közel 300Mb/s olvasási és közel 200Mb/s írási sebességgel számolhatunk.</a:t>
            </a:r>
          </a:p>
          <a:p>
            <a:endParaRPr lang="hu-HU" dirty="0"/>
          </a:p>
        </p:txBody>
      </p:sp>
    </p:spTree>
    <p:extLst>
      <p:ext uri="{BB962C8B-B14F-4D97-AF65-F5344CB8AC3E}">
        <p14:creationId xmlns:p14="http://schemas.microsoft.com/office/powerpoint/2010/main" val="395679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130426"/>
            <a:ext cx="7772400" cy="1470025"/>
          </a:xfrm>
        </p:spPr>
        <p:txBody>
          <a:bodyPr anchor="ctr"/>
          <a:lstStyle/>
          <a:p>
            <a:r>
              <a:rPr lang="hu-HU" altLang="hu-HU" sz="4400"/>
              <a:t>Károkozók, Vírusok</a:t>
            </a:r>
          </a:p>
        </p:txBody>
      </p:sp>
      <p:sp>
        <p:nvSpPr>
          <p:cNvPr id="2051" name="Rectangle 3"/>
          <p:cNvSpPr>
            <a:spLocks noGrp="1" noChangeArrowheads="1"/>
          </p:cNvSpPr>
          <p:nvPr>
            <p:ph type="subTitle" idx="1"/>
          </p:nvPr>
        </p:nvSpPr>
        <p:spPr>
          <a:xfrm>
            <a:off x="2895600" y="3886200"/>
            <a:ext cx="6400800" cy="1752600"/>
          </a:xfrm>
        </p:spPr>
        <p:txBody>
          <a:bodyPr/>
          <a:lstStyle/>
          <a:p>
            <a:endParaRPr lang="hu-HU" altLang="hu-HU" sz="3200"/>
          </a:p>
        </p:txBody>
      </p:sp>
    </p:spTree>
    <p:extLst>
      <p:ext uri="{BB962C8B-B14F-4D97-AF65-F5344CB8AC3E}">
        <p14:creationId xmlns:p14="http://schemas.microsoft.com/office/powerpoint/2010/main" val="384603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hu-HU" altLang="hu-HU" b="1"/>
              <a:t>A VÍRUSOK TÖRTÉNETE</a:t>
            </a:r>
            <a:r>
              <a:rPr lang="hu-HU" altLang="hu-HU"/>
              <a:t> </a:t>
            </a:r>
          </a:p>
        </p:txBody>
      </p:sp>
      <p:sp>
        <p:nvSpPr>
          <p:cNvPr id="3075" name="Rectangle 3"/>
          <p:cNvSpPr>
            <a:spLocks noGrp="1" noChangeArrowheads="1"/>
          </p:cNvSpPr>
          <p:nvPr>
            <p:ph type="body" idx="1"/>
          </p:nvPr>
        </p:nvSpPr>
        <p:spPr/>
        <p:txBody>
          <a:bodyPr/>
          <a:lstStyle/>
          <a:p>
            <a:pPr>
              <a:lnSpc>
                <a:spcPct val="90000"/>
              </a:lnSpc>
            </a:pPr>
            <a:r>
              <a:rPr lang="hu-HU" altLang="hu-HU"/>
              <a:t>70-es évek: </a:t>
            </a:r>
            <a:br>
              <a:rPr lang="hu-HU" altLang="hu-HU"/>
            </a:br>
            <a:r>
              <a:rPr lang="hu-HU" altLang="hu-HU"/>
              <a:t>A számítógép-vírusok megjelenése egybeesik a számítógép megjelenésével. </a:t>
            </a:r>
          </a:p>
          <a:p>
            <a:pPr lvl="1">
              <a:lnSpc>
                <a:spcPct val="90000"/>
              </a:lnSpc>
            </a:pPr>
            <a:r>
              <a:rPr lang="hu-HU" altLang="hu-HU"/>
              <a:t>Megjelentek programok, amelyek tartalmaztak olyan utasításokat, amik szándékosan rongáltak, illetve hibákat okoztak. </a:t>
            </a:r>
          </a:p>
          <a:p>
            <a:pPr lvl="1">
              <a:lnSpc>
                <a:spcPct val="90000"/>
              </a:lnSpc>
            </a:pPr>
            <a:r>
              <a:rPr lang="hu-HU" altLang="hu-HU"/>
              <a:t>Az ilyen programok kifejlesztésével az volt a készítők célja, hogy teszteljék a számítógép terhelhetőségét. </a:t>
            </a:r>
          </a:p>
          <a:p>
            <a:pPr lvl="1">
              <a:lnSpc>
                <a:spcPct val="90000"/>
              </a:lnSpc>
            </a:pPr>
            <a:r>
              <a:rPr lang="hu-HU" altLang="hu-HU"/>
              <a:t>A hétköznapi ember nem találkozott velük.</a:t>
            </a:r>
          </a:p>
        </p:txBody>
      </p:sp>
    </p:spTree>
    <p:extLst>
      <p:ext uri="{BB962C8B-B14F-4D97-AF65-F5344CB8AC3E}">
        <p14:creationId xmlns:p14="http://schemas.microsoft.com/office/powerpoint/2010/main" val="2100120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hu-HU" altLang="hu-HU"/>
              <a:t>Mi a számítógép vírus?</a:t>
            </a:r>
          </a:p>
        </p:txBody>
      </p:sp>
      <p:sp>
        <p:nvSpPr>
          <p:cNvPr id="5123" name="Rectangle 3"/>
          <p:cNvSpPr>
            <a:spLocks noGrp="1" noChangeArrowheads="1"/>
          </p:cNvSpPr>
          <p:nvPr>
            <p:ph type="body" idx="1"/>
          </p:nvPr>
        </p:nvSpPr>
        <p:spPr>
          <a:xfrm>
            <a:off x="1981201" y="1600201"/>
            <a:ext cx="8507413" cy="4924425"/>
          </a:xfrm>
        </p:spPr>
        <p:txBody>
          <a:bodyPr/>
          <a:lstStyle/>
          <a:p>
            <a:pPr algn="just">
              <a:lnSpc>
                <a:spcPct val="90000"/>
              </a:lnSpc>
            </a:pPr>
            <a:r>
              <a:rPr lang="hu-HU" altLang="hu-HU"/>
              <a:t>Olyan parazita programok, amelyek </a:t>
            </a:r>
            <a:r>
              <a:rPr lang="hu-HU" altLang="hu-HU" b="1"/>
              <a:t>kárt okoznak</a:t>
            </a:r>
            <a:r>
              <a:rPr lang="hu-HU" altLang="hu-HU"/>
              <a:t> és </a:t>
            </a:r>
            <a:r>
              <a:rPr lang="hu-HU" altLang="hu-HU" b="1"/>
              <a:t>önállóan képesek szaporodni</a:t>
            </a:r>
            <a:r>
              <a:rPr lang="hu-HU" altLang="hu-HU"/>
              <a:t>, azaz </a:t>
            </a:r>
            <a:r>
              <a:rPr lang="hu-HU" altLang="hu-HU" b="1"/>
              <a:t>magukat sokszorosítani</a:t>
            </a:r>
            <a:r>
              <a:rPr lang="hu-HU" altLang="hu-HU"/>
              <a:t>. Létezésük sohasem a véletlen műve, hanem egy előre megfontolt programozói tevékenységnek a végeredménye.</a:t>
            </a:r>
          </a:p>
          <a:p>
            <a:pPr algn="just">
              <a:lnSpc>
                <a:spcPct val="90000"/>
              </a:lnSpc>
              <a:spcBef>
                <a:spcPct val="60000"/>
              </a:spcBef>
            </a:pPr>
            <a:r>
              <a:rPr lang="hu-HU" altLang="hu-HU"/>
              <a:t> Általában az alapvető tevékenységük saját maguk elterjesztése, de némelyikben van olyan kódrészlet, amit valamilyen jelenség előidézésére programoznak. Léteznek olyan vírusok, amelyek csak valamilyen ártalmatlan csínyt követnek el, de a többségük feladata a teljes adatmegsemmisítés. </a:t>
            </a:r>
          </a:p>
        </p:txBody>
      </p:sp>
    </p:spTree>
    <p:extLst>
      <p:ext uri="{BB962C8B-B14F-4D97-AF65-F5344CB8AC3E}">
        <p14:creationId xmlns:p14="http://schemas.microsoft.com/office/powerpoint/2010/main" val="1121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hu-HU" altLang="hu-HU" b="1"/>
              <a:t>A VÍRUSOK FELÉPÍTÉSE</a:t>
            </a:r>
            <a:r>
              <a:rPr lang="hu-HU" altLang="hu-HU"/>
              <a:t> </a:t>
            </a:r>
          </a:p>
        </p:txBody>
      </p:sp>
      <p:sp>
        <p:nvSpPr>
          <p:cNvPr id="6147" name="Rectangle 3"/>
          <p:cNvSpPr>
            <a:spLocks noGrp="1" noChangeArrowheads="1"/>
          </p:cNvSpPr>
          <p:nvPr>
            <p:ph type="body" idx="1"/>
          </p:nvPr>
        </p:nvSpPr>
        <p:spPr>
          <a:xfrm>
            <a:off x="1981200" y="1600200"/>
            <a:ext cx="8229600" cy="5257800"/>
          </a:xfrm>
        </p:spPr>
        <p:txBody>
          <a:bodyPr/>
          <a:lstStyle/>
          <a:p>
            <a:pPr marL="533400" indent="-533400">
              <a:buFontTx/>
              <a:buAutoNum type="arabicPeriod"/>
            </a:pPr>
            <a:r>
              <a:rPr lang="hu-HU" altLang="hu-HU" sz="2400"/>
              <a:t>reprodukciós rész; </a:t>
            </a:r>
          </a:p>
          <a:p>
            <a:pPr marL="533400" indent="-533400">
              <a:buFontTx/>
              <a:buAutoNum type="arabicPeriod"/>
            </a:pPr>
            <a:r>
              <a:rPr lang="hu-HU" altLang="hu-HU" sz="2400"/>
              <a:t>működésbe lépés feltétele; </a:t>
            </a:r>
          </a:p>
          <a:p>
            <a:pPr marL="533400" indent="-533400">
              <a:buFontTx/>
              <a:buAutoNum type="arabicPeriod"/>
            </a:pPr>
            <a:r>
              <a:rPr lang="hu-HU" altLang="hu-HU" sz="2400"/>
              <a:t>utasítás sorozat (objektív rutin). </a:t>
            </a:r>
          </a:p>
          <a:p>
            <a:pPr marL="533400" indent="-533400">
              <a:spcBef>
                <a:spcPct val="60000"/>
              </a:spcBef>
            </a:pPr>
            <a:r>
              <a:rPr lang="hu-HU" altLang="hu-HU" sz="2400"/>
              <a:t>A reprodukciós rész a vírus legfontosabb része, mert ez az, ami </a:t>
            </a:r>
            <a:r>
              <a:rPr lang="hu-HU" altLang="hu-HU" sz="2400" b="1"/>
              <a:t>terjed</a:t>
            </a:r>
            <a:r>
              <a:rPr lang="hu-HU" altLang="hu-HU" sz="2400"/>
              <a:t>, azaz megkeres olyan programokat vagy alkalmazásokat, amelyekbe be tudja írni magát. </a:t>
            </a:r>
          </a:p>
          <a:p>
            <a:pPr marL="533400" indent="-533400"/>
            <a:r>
              <a:rPr lang="hu-HU" altLang="hu-HU" sz="2400"/>
              <a:t>A működésbe lépés feltétele számos dolog lehet. Például: az év megadott napja, minden hónap egy konkrét napja, a nap valamelyik órája, valamilyen alkalmazás elindítása, esetleg egy billentyűkombináció, stb. </a:t>
            </a:r>
          </a:p>
          <a:p>
            <a:pPr marL="533400" indent="-533400"/>
            <a:r>
              <a:rPr lang="hu-HU" altLang="hu-HU" sz="2400"/>
              <a:t>Az utasítás sorozat, az ún. objektív rutin határozza meg azt, hogy </a:t>
            </a:r>
            <a:r>
              <a:rPr lang="hu-HU" altLang="hu-HU" sz="2400" b="1"/>
              <a:t>hogyan rongáljon</a:t>
            </a:r>
            <a:r>
              <a:rPr lang="hu-HU" altLang="hu-HU" sz="2400"/>
              <a:t> a vírus. </a:t>
            </a:r>
          </a:p>
        </p:txBody>
      </p:sp>
    </p:spTree>
    <p:extLst>
      <p:ext uri="{BB962C8B-B14F-4D97-AF65-F5344CB8AC3E}">
        <p14:creationId xmlns:p14="http://schemas.microsoft.com/office/powerpoint/2010/main" val="284918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hu-HU" altLang="hu-HU" sz="4000" b="1"/>
              <a:t>A VÍRUSOK CSOPORTOSÍTÁSA</a:t>
            </a:r>
            <a:r>
              <a:rPr lang="hu-HU" altLang="hu-HU" sz="4000"/>
              <a:t> </a:t>
            </a:r>
          </a:p>
        </p:txBody>
      </p:sp>
      <p:sp>
        <p:nvSpPr>
          <p:cNvPr id="7171" name="Rectangle 3"/>
          <p:cNvSpPr>
            <a:spLocks noGrp="1" noChangeArrowheads="1"/>
          </p:cNvSpPr>
          <p:nvPr>
            <p:ph type="body" idx="1"/>
          </p:nvPr>
        </p:nvSpPr>
        <p:spPr/>
        <p:txBody>
          <a:bodyPr/>
          <a:lstStyle/>
          <a:p>
            <a:r>
              <a:rPr lang="hu-HU" altLang="hu-HU"/>
              <a:t>A megtámadott rendszerelemeket figyelembe véve : </a:t>
            </a:r>
          </a:p>
          <a:p>
            <a:pPr lvl="1"/>
            <a:r>
              <a:rPr lang="hu-HU" altLang="hu-HU"/>
              <a:t>Boot szektor vírus;</a:t>
            </a:r>
          </a:p>
          <a:p>
            <a:pPr lvl="1"/>
            <a:r>
              <a:rPr lang="hu-HU" altLang="hu-HU"/>
              <a:t>Állományvírus (file vírusok); </a:t>
            </a:r>
          </a:p>
          <a:p>
            <a:pPr lvl="1"/>
            <a:r>
              <a:rPr lang="hu-HU" altLang="hu-HU"/>
              <a:t>Társult (companion) vírus; </a:t>
            </a:r>
          </a:p>
          <a:p>
            <a:pPr lvl="1"/>
            <a:r>
              <a:rPr lang="hu-HU" altLang="hu-HU"/>
              <a:t>Makróvírusok</a:t>
            </a:r>
          </a:p>
          <a:p>
            <a:pPr lvl="1"/>
            <a:r>
              <a:rPr lang="hu-HU" altLang="hu-HU"/>
              <a:t>Script vírusok</a:t>
            </a:r>
          </a:p>
          <a:p>
            <a:pPr lvl="1"/>
            <a:r>
              <a:rPr lang="hu-HU" altLang="hu-HU"/>
              <a:t>Internet férgek</a:t>
            </a:r>
          </a:p>
          <a:p>
            <a:pPr lvl="1"/>
            <a:r>
              <a:rPr lang="hu-HU" altLang="hu-HU"/>
              <a:t>Trójai programok</a:t>
            </a:r>
          </a:p>
          <a:p>
            <a:pPr lvl="1"/>
            <a:r>
              <a:rPr lang="hu-HU" altLang="hu-HU"/>
              <a:t>Hardvervírusok. </a:t>
            </a:r>
          </a:p>
        </p:txBody>
      </p:sp>
    </p:spTree>
    <p:extLst>
      <p:ext uri="{BB962C8B-B14F-4D97-AF65-F5344CB8AC3E}">
        <p14:creationId xmlns:p14="http://schemas.microsoft.com/office/powerpoint/2010/main" val="131107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hu-HU" altLang="hu-HU" b="1"/>
              <a:t>Boot szektor vírusok</a:t>
            </a:r>
            <a:r>
              <a:rPr lang="hu-HU" altLang="hu-HU"/>
              <a:t> </a:t>
            </a:r>
          </a:p>
        </p:txBody>
      </p:sp>
      <p:sp>
        <p:nvSpPr>
          <p:cNvPr id="8195" name="Rectangle 3"/>
          <p:cNvSpPr>
            <a:spLocks noGrp="1" noChangeArrowheads="1"/>
          </p:cNvSpPr>
          <p:nvPr>
            <p:ph type="body" idx="1"/>
          </p:nvPr>
        </p:nvSpPr>
        <p:spPr>
          <a:xfrm>
            <a:off x="1981200" y="1600200"/>
            <a:ext cx="8686800" cy="5068888"/>
          </a:xfrm>
        </p:spPr>
        <p:txBody>
          <a:bodyPr>
            <a:normAutofit lnSpcReduction="10000"/>
          </a:bodyPr>
          <a:lstStyle/>
          <a:p>
            <a:pPr>
              <a:lnSpc>
                <a:spcPct val="80000"/>
              </a:lnSpc>
            </a:pPr>
            <a:r>
              <a:rPr lang="hu-HU" altLang="hu-HU" sz="2400" dirty="0"/>
              <a:t>Az elsők közé számító számítógépvírus (</a:t>
            </a:r>
            <a:r>
              <a:rPr lang="hu-HU" altLang="hu-HU" sz="2400" dirty="0" err="1"/>
              <a:t>Brain</a:t>
            </a:r>
            <a:r>
              <a:rPr lang="hu-HU" altLang="hu-HU" sz="2400" dirty="0"/>
              <a:t>). </a:t>
            </a:r>
          </a:p>
          <a:p>
            <a:pPr>
              <a:lnSpc>
                <a:spcPct val="80000"/>
              </a:lnSpc>
            </a:pPr>
            <a:r>
              <a:rPr lang="hu-HU" altLang="hu-HU" sz="2400" dirty="0"/>
              <a:t>A háttértárolónak (winchesternek) van egy úgynevezett MBR (Master Boot </a:t>
            </a:r>
            <a:r>
              <a:rPr lang="hu-HU" altLang="hu-HU" sz="2400" dirty="0" err="1"/>
              <a:t>Record</a:t>
            </a:r>
            <a:r>
              <a:rPr lang="hu-HU" altLang="hu-HU" sz="2400" dirty="0"/>
              <a:t>) területe, ez a 0. sáv 1. szektorában helyezkedik el, ezen a sávon terül el egy kis program, amely </a:t>
            </a:r>
            <a:r>
              <a:rPr lang="hu-HU" altLang="hu-HU" sz="2400" dirty="0" err="1"/>
              <a:t>elemzi</a:t>
            </a:r>
            <a:r>
              <a:rPr lang="hu-HU" altLang="hu-HU" sz="2400" dirty="0"/>
              <a:t> a partíciótábla bejegyzéseit, és ha talál aktív vagy indítható partíciót, akkor az ott található operációs rendszer betöltéséhez lát hozzá. </a:t>
            </a:r>
            <a:br>
              <a:rPr lang="hu-HU" altLang="hu-HU" sz="2400" dirty="0"/>
            </a:br>
            <a:r>
              <a:rPr lang="hu-HU" altLang="hu-HU" sz="2400" dirty="0"/>
              <a:t>Ezek a vírusok ide ássák be magukat, és önmagukat indítják el minden gép bekapcsoláskor, így a kezdetektől fogva „uralmuk alatt” tarthatják a gépet, de van még egy hely, ahova elhelyezkednek, az pedig a Boot Sector, ez az a terület, ahonnan az operációs rendszer betöltődik </a:t>
            </a:r>
          </a:p>
          <a:p>
            <a:pPr>
              <a:lnSpc>
                <a:spcPct val="80000"/>
              </a:lnSpc>
            </a:pPr>
            <a:r>
              <a:rPr lang="hu-HU" altLang="hu-HU" sz="2400" dirty="0"/>
              <a:t>TEHÁT: </a:t>
            </a:r>
            <a:r>
              <a:rPr lang="hu-HU" altLang="hu-HU" sz="2400" b="1" i="1" dirty="0"/>
              <a:t>a lemeznek azt a szektorát támadják, amely az operációs rendszerre, illetve az állományokra vonatkozó információkat tartalmazza. </a:t>
            </a:r>
            <a:endParaRPr lang="hu-HU" altLang="hu-HU" sz="2400" b="1" i="1" dirty="0" smtClean="0"/>
          </a:p>
          <a:p>
            <a:pPr>
              <a:lnSpc>
                <a:spcPct val="80000"/>
              </a:lnSpc>
            </a:pPr>
            <a:r>
              <a:rPr lang="hu-HU" altLang="hu-HU" sz="2400" dirty="0"/>
              <a:t>Az első - IBM-PC-re íródott - vírusok közé tartozott az 1986-ban megjelent </a:t>
            </a:r>
            <a:r>
              <a:rPr lang="hu-HU" altLang="hu-HU" sz="2400" dirty="0" err="1" smtClean="0"/>
              <a:t>Brain</a:t>
            </a:r>
            <a:r>
              <a:rPr lang="hu-HU" altLang="hu-HU" sz="2400" dirty="0" smtClean="0"/>
              <a:t> nevű boot vírus</a:t>
            </a:r>
            <a:endParaRPr lang="hu-HU" altLang="hu-HU" sz="2400" b="1" i="1" dirty="0"/>
          </a:p>
        </p:txBody>
      </p:sp>
    </p:spTree>
    <p:extLst>
      <p:ext uri="{BB962C8B-B14F-4D97-AF65-F5344CB8AC3E}">
        <p14:creationId xmlns:p14="http://schemas.microsoft.com/office/powerpoint/2010/main" val="1653263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hu-HU" altLang="hu-HU" b="1"/>
              <a:t>Boot szektor vírusok</a:t>
            </a:r>
          </a:p>
        </p:txBody>
      </p:sp>
      <p:sp>
        <p:nvSpPr>
          <p:cNvPr id="22531" name="Rectangle 3"/>
          <p:cNvSpPr>
            <a:spLocks noGrp="1" noChangeArrowheads="1"/>
          </p:cNvSpPr>
          <p:nvPr>
            <p:ph type="body" idx="1"/>
          </p:nvPr>
        </p:nvSpPr>
        <p:spPr/>
        <p:txBody>
          <a:bodyPr/>
          <a:lstStyle/>
          <a:p>
            <a:pPr>
              <a:lnSpc>
                <a:spcPct val="90000"/>
              </a:lnSpc>
            </a:pPr>
            <a:r>
              <a:rPr lang="hu-HU" altLang="hu-HU" sz="2400"/>
              <a:t>Csak akkor aktivizálódnak, amikor az operációs rendszert (DOS, OS/2, Windows), a számítógép elindulásakor, a boot szektorból betöltjük, kiolvasni az alapbeállításokat. </a:t>
            </a:r>
          </a:p>
          <a:p>
            <a:pPr>
              <a:lnSpc>
                <a:spcPct val="90000"/>
              </a:lnSpc>
            </a:pPr>
            <a:r>
              <a:rPr lang="hu-HU" altLang="hu-HU" sz="2400"/>
              <a:t>Fertőzött rendszer indulásakor a vírus a memóriába kerül, majd mikor lemezt teszünk a meghajtóba, megfertőzi annak boot szektorát. </a:t>
            </a:r>
          </a:p>
          <a:p>
            <a:pPr>
              <a:lnSpc>
                <a:spcPct val="90000"/>
              </a:lnSpc>
            </a:pPr>
            <a:r>
              <a:rPr lang="hu-HU" altLang="hu-HU" sz="2400"/>
              <a:t>Manapság ezek ellen a vírusok ellen elég jól tudunk védekezni, (már csak nagyon ritkán indítjuk a számítógépünket hajlékonylemezről, vagy a legtöbb esetben ezt ki is kapcsoljuk). Emellett a számítógép </a:t>
            </a:r>
            <a:br>
              <a:rPr lang="hu-HU" altLang="hu-HU" sz="2400"/>
            </a:br>
            <a:r>
              <a:rPr lang="hu-HU" altLang="hu-HU" sz="2400"/>
              <a:t>BIOS-ában beállítható a boot szektor írásvédelme is, így a fertőződés veszélye is kisebb. </a:t>
            </a:r>
          </a:p>
          <a:p>
            <a:pPr>
              <a:lnSpc>
                <a:spcPct val="90000"/>
              </a:lnSpc>
            </a:pPr>
            <a:endParaRPr lang="hu-HU" altLang="hu-HU" sz="2400"/>
          </a:p>
        </p:txBody>
      </p:sp>
    </p:spTree>
    <p:extLst>
      <p:ext uri="{BB962C8B-B14F-4D97-AF65-F5344CB8AC3E}">
        <p14:creationId xmlns:p14="http://schemas.microsoft.com/office/powerpoint/2010/main" val="110668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hu-HU" altLang="hu-HU" b="1"/>
              <a:t>Állományvírusok</a:t>
            </a:r>
            <a:r>
              <a:rPr lang="hu-HU" altLang="hu-HU"/>
              <a:t> </a:t>
            </a:r>
          </a:p>
        </p:txBody>
      </p:sp>
      <p:sp>
        <p:nvSpPr>
          <p:cNvPr id="9219" name="Rectangle 3"/>
          <p:cNvSpPr>
            <a:spLocks noGrp="1" noChangeArrowheads="1"/>
          </p:cNvSpPr>
          <p:nvPr>
            <p:ph type="body" idx="1"/>
          </p:nvPr>
        </p:nvSpPr>
        <p:spPr>
          <a:xfrm>
            <a:off x="1981200" y="1412875"/>
            <a:ext cx="8229600" cy="5976938"/>
          </a:xfrm>
        </p:spPr>
        <p:txBody>
          <a:bodyPr/>
          <a:lstStyle/>
          <a:p>
            <a:pPr>
              <a:lnSpc>
                <a:spcPct val="80000"/>
              </a:lnSpc>
              <a:spcBef>
                <a:spcPct val="50000"/>
              </a:spcBef>
            </a:pPr>
            <a:r>
              <a:rPr lang="hu-HU" altLang="hu-HU" sz="2400"/>
              <a:t>A vírusoknak ez a csoportja a programfájlokat fertőzi meg, de elsősorban a COM, EXE és BAT kiterjesztésű programokat veszik célba. </a:t>
            </a:r>
          </a:p>
          <a:p>
            <a:pPr>
              <a:lnSpc>
                <a:spcPct val="80000"/>
              </a:lnSpc>
              <a:spcBef>
                <a:spcPct val="50000"/>
              </a:spcBef>
            </a:pPr>
            <a:r>
              <a:rPr lang="hu-HU" altLang="hu-HU" sz="2400"/>
              <a:t>Ezekből a vírusokból van a legtöbb, ezek a legelterjedtebbek. A fertőzött program futtatásakor átmásolják önmagukat, és képesek akár merevlemezünk tartalmának megsemmisítésére is. </a:t>
            </a:r>
          </a:p>
          <a:p>
            <a:pPr>
              <a:lnSpc>
                <a:spcPct val="80000"/>
              </a:lnSpc>
              <a:spcBef>
                <a:spcPct val="50000"/>
              </a:spcBef>
            </a:pPr>
            <a:r>
              <a:rPr lang="hu-HU" altLang="hu-HU" sz="2400"/>
              <a:t>Kezdetben csak a COM fájlokat fertőzték, de hamarosan megjelentek az EXE és a BAT fájlokat fertőzők is. </a:t>
            </a:r>
            <a:br>
              <a:rPr lang="hu-HU" altLang="hu-HU" sz="2400"/>
            </a:br>
            <a:r>
              <a:rPr lang="hu-HU" altLang="hu-HU" sz="2400"/>
              <a:t>Két fajtájuk van. </a:t>
            </a:r>
          </a:p>
          <a:p>
            <a:pPr lvl="1">
              <a:lnSpc>
                <a:spcPct val="80000"/>
              </a:lnSpc>
              <a:spcBef>
                <a:spcPct val="50000"/>
              </a:spcBef>
            </a:pPr>
            <a:r>
              <a:rPr lang="hu-HU" altLang="hu-HU" sz="2200"/>
              <a:t>Az egyik egyszerűen felülírja az eredeti programot, vagyis tönkreteszi azt, </a:t>
            </a:r>
          </a:p>
          <a:p>
            <a:pPr lvl="1">
              <a:lnSpc>
                <a:spcPct val="80000"/>
              </a:lnSpc>
              <a:spcBef>
                <a:spcPct val="50000"/>
              </a:spcBef>
            </a:pPr>
            <a:r>
              <a:rPr lang="hu-HU" altLang="hu-HU" sz="2200"/>
              <a:t>Az intelligensebb változat - a program végéhez fűzi hozzá magát, és a fájl elején található utasításokat módosítja. Így a program indításakor rá kerül a vezérlés. Ezek ellen nehezen tudunk védekezni.</a:t>
            </a:r>
            <a:r>
              <a:rPr lang="hu-HU" altLang="hu-HU" sz="2000"/>
              <a:t> </a:t>
            </a:r>
          </a:p>
        </p:txBody>
      </p:sp>
    </p:spTree>
    <p:extLst>
      <p:ext uri="{BB962C8B-B14F-4D97-AF65-F5344CB8AC3E}">
        <p14:creationId xmlns:p14="http://schemas.microsoft.com/office/powerpoint/2010/main" val="2114210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0"/>
            <a:ext cx="8229600" cy="1143000"/>
          </a:xfrm>
        </p:spPr>
        <p:txBody>
          <a:bodyPr/>
          <a:lstStyle/>
          <a:p>
            <a:r>
              <a:rPr lang="hu-HU" altLang="hu-HU" b="1"/>
              <a:t>(Társult vírusok)</a:t>
            </a:r>
            <a:r>
              <a:rPr lang="hu-HU" altLang="hu-HU"/>
              <a:t> </a:t>
            </a:r>
          </a:p>
        </p:txBody>
      </p:sp>
      <p:sp>
        <p:nvSpPr>
          <p:cNvPr id="10243" name="Rectangle 3"/>
          <p:cNvSpPr>
            <a:spLocks noGrp="1" noChangeArrowheads="1"/>
          </p:cNvSpPr>
          <p:nvPr>
            <p:ph type="body" idx="1"/>
          </p:nvPr>
        </p:nvSpPr>
        <p:spPr>
          <a:xfrm>
            <a:off x="1981200" y="1268414"/>
            <a:ext cx="8686800" cy="5589587"/>
          </a:xfrm>
        </p:spPr>
        <p:txBody>
          <a:bodyPr/>
          <a:lstStyle/>
          <a:p>
            <a:pPr>
              <a:lnSpc>
                <a:spcPct val="80000"/>
              </a:lnSpc>
            </a:pPr>
            <a:r>
              <a:rPr lang="hu-HU" altLang="hu-HU" sz="2000"/>
              <a:t>A társult (companion) vírusok a </a:t>
            </a:r>
            <a:r>
              <a:rPr lang="hu-HU" altLang="hu-HU" sz="2000" b="1" i="1"/>
              <a:t>DOS parancs-végrehajtási láncának</a:t>
            </a:r>
            <a:r>
              <a:rPr lang="hu-HU" altLang="hu-HU" sz="2000"/>
              <a:t> egyik </a:t>
            </a:r>
            <a:r>
              <a:rPr lang="hu-HU" altLang="hu-HU" sz="2000" i="1"/>
              <a:t>speciális részletét</a:t>
            </a:r>
            <a:r>
              <a:rPr lang="hu-HU" altLang="hu-HU" sz="2000"/>
              <a:t> használták fel. Abban az esetben, amikor egy programot el akartunk indítani, a legtöbb esetben </a:t>
            </a:r>
            <a:r>
              <a:rPr lang="hu-HU" altLang="hu-HU" sz="2000" b="1"/>
              <a:t>csak a nevét</a:t>
            </a:r>
            <a:r>
              <a:rPr lang="hu-HU" altLang="hu-HU" sz="2000"/>
              <a:t> gépeltük be, a kiterjesztést csak nagyon ritkán. Ekkor az operációs rendszer egy, a paranccsal azonos nevű és </a:t>
            </a:r>
            <a:r>
              <a:rPr lang="hu-HU" altLang="hu-HU" sz="2000" b="1"/>
              <a:t>COM</a:t>
            </a:r>
            <a:r>
              <a:rPr lang="hu-HU" altLang="hu-HU" sz="2000"/>
              <a:t> kiterjesztésű programot keresett. Amennyiben ilyent nem talál, akkor először </a:t>
            </a:r>
            <a:r>
              <a:rPr lang="hu-HU" altLang="hu-HU" sz="2000" b="1" i="1"/>
              <a:t>EXE</a:t>
            </a:r>
            <a:r>
              <a:rPr lang="hu-HU" altLang="hu-HU" sz="2000"/>
              <a:t>, majd </a:t>
            </a:r>
            <a:r>
              <a:rPr lang="hu-HU" altLang="hu-HU" sz="2000" b="1" i="1"/>
              <a:t>BAT</a:t>
            </a:r>
            <a:r>
              <a:rPr lang="hu-HU" altLang="hu-HU" sz="2000"/>
              <a:t> kiterjesztésűekkel folytatta a keresést. </a:t>
            </a:r>
            <a:r>
              <a:rPr lang="hu-HU" altLang="hu-HU" sz="2000" b="1"/>
              <a:t>Amelyiket előbb találta meg, azt futtatta le. </a:t>
            </a:r>
          </a:p>
          <a:p>
            <a:pPr>
              <a:lnSpc>
                <a:spcPct val="80000"/>
              </a:lnSpc>
            </a:pPr>
            <a:r>
              <a:rPr lang="hu-HU" altLang="hu-HU" sz="2000"/>
              <a:t>Ezt használta ki a vírus azzal, hogy COM kiterjesztéssel odamásolta magát a megfertőzendő - általában EXE kiterjesztésű - program elé, így az eredeti program előtt aktivizálódott. </a:t>
            </a:r>
          </a:p>
          <a:p>
            <a:pPr>
              <a:lnSpc>
                <a:spcPct val="80000"/>
              </a:lnSpc>
            </a:pPr>
            <a:r>
              <a:rPr lang="hu-HU" altLang="hu-HU" sz="2000"/>
              <a:t>A társult vírusok másik típusa a </a:t>
            </a:r>
            <a:r>
              <a:rPr lang="hu-HU" altLang="hu-HU" sz="2000" b="1"/>
              <a:t>PATH környezeti változóban</a:t>
            </a:r>
            <a:r>
              <a:rPr lang="hu-HU" altLang="hu-HU" sz="2000"/>
              <a:t> megadott könyvtárak közül valamelyikbe - a megfertőzendő program könyvtáránál előbb szereplőbe - másolta be magát. A DOS ugyanis abban az esetben, amikor a megadott parancs szerinti programot nem találta az aktuális könyvtárban, akkor a PATH-ban megadott könyvtárak sorrendjében kezdte el a keresést. </a:t>
            </a:r>
            <a:br>
              <a:rPr lang="hu-HU" altLang="hu-HU" sz="2000"/>
            </a:br>
            <a:r>
              <a:rPr lang="hu-HU" altLang="hu-HU" sz="2000"/>
              <a:t>Ha a vírus előbb van, mint a programunk, akkor az fog lefutni. </a:t>
            </a:r>
          </a:p>
          <a:p>
            <a:pPr>
              <a:lnSpc>
                <a:spcPct val="80000"/>
              </a:lnSpc>
            </a:pPr>
            <a:r>
              <a:rPr lang="hu-HU" altLang="hu-HU" sz="2000"/>
              <a:t>Ezekkel a módszerekkel a megfertőzni kívánt programhoz hozzá sem kell nyúlni, ezért sokkal tovább észrevétlen tud maradni a vírus, ami nagyon megnehezíti az ellenük való védekezést. </a:t>
            </a:r>
          </a:p>
        </p:txBody>
      </p:sp>
    </p:spTree>
    <p:extLst>
      <p:ext uri="{BB962C8B-B14F-4D97-AF65-F5344CB8AC3E}">
        <p14:creationId xmlns:p14="http://schemas.microsoft.com/office/powerpoint/2010/main" val="239107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hu-HU" altLang="hu-HU" smtClean="0"/>
              <a:t>RAID 0 </a:t>
            </a:r>
            <a:r>
              <a:rPr lang="hu-HU" altLang="hu-HU" b="1" smtClean="0"/>
              <a:t>- Striping</a:t>
            </a:r>
            <a:r>
              <a:rPr lang="hu-HU" altLang="hu-HU" smtClean="0"/>
              <a:t> </a:t>
            </a:r>
          </a:p>
        </p:txBody>
      </p:sp>
      <p:sp>
        <p:nvSpPr>
          <p:cNvPr id="38915" name="Rectangle 3"/>
          <p:cNvSpPr>
            <a:spLocks noGrp="1" noChangeArrowheads="1"/>
          </p:cNvSpPr>
          <p:nvPr>
            <p:ph type="body" sz="half" idx="1"/>
          </p:nvPr>
        </p:nvSpPr>
        <p:spPr>
          <a:xfrm>
            <a:off x="1595439" y="1185863"/>
            <a:ext cx="4606925" cy="3898900"/>
          </a:xfrm>
        </p:spPr>
        <p:txBody>
          <a:bodyPr/>
          <a:lstStyle/>
          <a:p>
            <a:pPr marL="0" indent="0"/>
            <a:r>
              <a:rPr lang="hu-HU" altLang="hu-HU" sz="2000"/>
              <a:t>A RAID 0 nagyteljesítményű rendszerekhez ajánlatos. </a:t>
            </a:r>
          </a:p>
          <a:p>
            <a:pPr marL="0" indent="0"/>
            <a:r>
              <a:rPr lang="hu-HU" altLang="hu-HU" sz="2000" b="1"/>
              <a:t>Nem ajánlott, amennyiben az adatbiztonság a legfontosabb</a:t>
            </a:r>
            <a:r>
              <a:rPr lang="hu-HU" altLang="hu-HU" sz="2000"/>
              <a:t>. </a:t>
            </a:r>
          </a:p>
          <a:p>
            <a:pPr marL="0" indent="0"/>
            <a:r>
              <a:rPr lang="hu-HU" altLang="hu-HU" sz="2000"/>
              <a:t>Striping...magyarul csíkozás. Raid 0 tömb létrehozásakor a merevlemezeket összefűzzük (kihasználva így a két merevlemez teljes kapacitását), és tárolófelületüket „csíkokra” osztjuk. Logikailag a két merevlemez egy merevlemeznek látszik. </a:t>
            </a:r>
          </a:p>
        </p:txBody>
      </p:sp>
      <p:sp>
        <p:nvSpPr>
          <p:cNvPr id="38916" name="Text Box 4"/>
          <p:cNvSpPr txBox="1">
            <a:spLocks noChangeArrowheads="1"/>
          </p:cNvSpPr>
          <p:nvPr/>
        </p:nvSpPr>
        <p:spPr bwMode="auto">
          <a:xfrm>
            <a:off x="1204914" y="5084764"/>
            <a:ext cx="100345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66800">
              <a:defRPr sz="2100">
                <a:solidFill>
                  <a:schemeClr val="tx1"/>
                </a:solidFill>
                <a:latin typeface="Arial" panose="020B0604020202020204" pitchFamily="34" charset="0"/>
              </a:defRPr>
            </a:lvl1pPr>
            <a:lvl2pPr marL="742950" indent="-285750" defTabSz="1066800">
              <a:defRPr sz="2100">
                <a:solidFill>
                  <a:schemeClr val="tx1"/>
                </a:solidFill>
                <a:latin typeface="Arial" panose="020B0604020202020204" pitchFamily="34" charset="0"/>
              </a:defRPr>
            </a:lvl2pPr>
            <a:lvl3pPr marL="1143000" indent="-228600" defTabSz="1066800">
              <a:defRPr sz="2100">
                <a:solidFill>
                  <a:schemeClr val="tx1"/>
                </a:solidFill>
                <a:latin typeface="Arial" panose="020B0604020202020204" pitchFamily="34" charset="0"/>
              </a:defRPr>
            </a:lvl3pPr>
            <a:lvl4pPr marL="1600200" indent="-228600" defTabSz="1066800">
              <a:defRPr sz="2100">
                <a:solidFill>
                  <a:schemeClr val="tx1"/>
                </a:solidFill>
                <a:latin typeface="Arial" panose="020B0604020202020204" pitchFamily="34" charset="0"/>
              </a:defRPr>
            </a:lvl4pPr>
            <a:lvl5pPr marL="2057400" indent="-228600" defTabSz="1066800">
              <a:defRPr sz="2100">
                <a:solidFill>
                  <a:schemeClr val="tx1"/>
                </a:solidFill>
                <a:latin typeface="Arial" panose="020B0604020202020204" pitchFamily="34" charset="0"/>
              </a:defRPr>
            </a:lvl5pPr>
            <a:lvl6pPr marL="2514600" indent="-228600" defTabSz="1066800" eaLnBrk="0" fontAlgn="base" hangingPunct="0">
              <a:spcBef>
                <a:spcPct val="0"/>
              </a:spcBef>
              <a:spcAft>
                <a:spcPct val="0"/>
              </a:spcAft>
              <a:defRPr sz="2100">
                <a:solidFill>
                  <a:schemeClr val="tx1"/>
                </a:solidFill>
                <a:latin typeface="Arial" panose="020B0604020202020204" pitchFamily="34" charset="0"/>
              </a:defRPr>
            </a:lvl6pPr>
            <a:lvl7pPr marL="2971800" indent="-228600" defTabSz="1066800" eaLnBrk="0" fontAlgn="base" hangingPunct="0">
              <a:spcBef>
                <a:spcPct val="0"/>
              </a:spcBef>
              <a:spcAft>
                <a:spcPct val="0"/>
              </a:spcAft>
              <a:defRPr sz="2100">
                <a:solidFill>
                  <a:schemeClr val="tx1"/>
                </a:solidFill>
                <a:latin typeface="Arial" panose="020B0604020202020204" pitchFamily="34" charset="0"/>
              </a:defRPr>
            </a:lvl7pPr>
            <a:lvl8pPr marL="3429000" indent="-228600" defTabSz="1066800" eaLnBrk="0" fontAlgn="base" hangingPunct="0">
              <a:spcBef>
                <a:spcPct val="0"/>
              </a:spcBef>
              <a:spcAft>
                <a:spcPct val="0"/>
              </a:spcAft>
              <a:defRPr sz="2100">
                <a:solidFill>
                  <a:schemeClr val="tx1"/>
                </a:solidFill>
                <a:latin typeface="Arial" panose="020B0604020202020204" pitchFamily="34" charset="0"/>
              </a:defRPr>
            </a:lvl8pPr>
            <a:lvl9pPr marL="3886200" indent="-228600" defTabSz="1066800" eaLnBrk="0" fontAlgn="base" hangingPunct="0">
              <a:spcBef>
                <a:spcPct val="0"/>
              </a:spcBef>
              <a:spcAft>
                <a:spcPct val="0"/>
              </a:spcAft>
              <a:defRPr sz="2100">
                <a:solidFill>
                  <a:schemeClr val="tx1"/>
                </a:solidFill>
                <a:latin typeface="Arial" panose="020B0604020202020204" pitchFamily="34" charset="0"/>
              </a:defRPr>
            </a:lvl9pPr>
          </a:lstStyle>
          <a:p>
            <a:r>
              <a:rPr lang="hu-HU" altLang="hu-HU"/>
              <a:t>Mint észrevesszük, a blokkok felváltva helyezkednek el, így az történik, hogy amikor egy adat felírásra kerül a RAID 0 tömbre, úgy mindkét merevlemezre történik írás. Tulajdonképpen a lemezműveletek során mindkét merevelemez használatban van, így az írás-olvasás sebessége is közel a duplájára nőhet. </a:t>
            </a:r>
            <a:br>
              <a:rPr lang="hu-HU" altLang="hu-HU"/>
            </a:br>
            <a:r>
              <a:rPr lang="hu-HU" altLang="hu-HU"/>
              <a:t/>
            </a:r>
            <a:br>
              <a:rPr lang="hu-HU" altLang="hu-HU"/>
            </a:br>
            <a:endParaRPr lang="hu-HU" altLang="hu-HU"/>
          </a:p>
        </p:txBody>
      </p:sp>
      <p:pic>
        <p:nvPicPr>
          <p:cNvPr id="38917" name="Picture 5" descr="27-00-40-raid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1" y="908051"/>
            <a:ext cx="4392613" cy="3744913"/>
          </a:xfrm>
          <a:noFill/>
        </p:spPr>
      </p:pic>
    </p:spTree>
    <p:extLst>
      <p:ext uri="{BB962C8B-B14F-4D97-AF65-F5344CB8AC3E}">
        <p14:creationId xmlns:p14="http://schemas.microsoft.com/office/powerpoint/2010/main" val="3007314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0"/>
            <a:ext cx="8229600" cy="1143000"/>
          </a:xfrm>
        </p:spPr>
        <p:txBody>
          <a:bodyPr/>
          <a:lstStyle/>
          <a:p>
            <a:r>
              <a:rPr lang="hu-HU" altLang="hu-HU" b="1"/>
              <a:t>Makróvírusok</a:t>
            </a:r>
            <a:r>
              <a:rPr lang="hu-HU" altLang="hu-HU"/>
              <a:t> </a:t>
            </a:r>
          </a:p>
        </p:txBody>
      </p:sp>
      <p:sp>
        <p:nvSpPr>
          <p:cNvPr id="11267" name="Rectangle 3"/>
          <p:cNvSpPr>
            <a:spLocks noGrp="1" noChangeArrowheads="1"/>
          </p:cNvSpPr>
          <p:nvPr>
            <p:ph type="body" idx="1"/>
          </p:nvPr>
        </p:nvSpPr>
        <p:spPr>
          <a:xfrm>
            <a:off x="1981201" y="1196976"/>
            <a:ext cx="8507413" cy="5661025"/>
          </a:xfrm>
        </p:spPr>
        <p:txBody>
          <a:bodyPr/>
          <a:lstStyle/>
          <a:p>
            <a:pPr>
              <a:lnSpc>
                <a:spcPct val="80000"/>
              </a:lnSpc>
            </a:pPr>
            <a:r>
              <a:rPr lang="hu-HU" altLang="hu-HU" sz="2000"/>
              <a:t>A Windows '95 megjelenéséig már több ezer COM és EXE fájlt megtámadó vírus szabadult rá a számítógépekre. </a:t>
            </a:r>
            <a:br>
              <a:rPr lang="hu-HU" altLang="hu-HU" sz="2000"/>
            </a:br>
            <a:r>
              <a:rPr lang="hu-HU" altLang="hu-HU" sz="2000"/>
              <a:t>A DOS használatának fokozatos visszaszorulásával azonban már azt képzelték az optimistábbak, hogy a számítógépvírusok ki fognak halni. Ekkor a </a:t>
            </a:r>
            <a:r>
              <a:rPr lang="hu-HU" altLang="hu-HU" sz="2000" b="1"/>
              <a:t>Microsoft Word és Excel</a:t>
            </a:r>
            <a:r>
              <a:rPr lang="hu-HU" altLang="hu-HU" sz="2000"/>
              <a:t> dokumentumokat megfertőző, és az ott alkalmazott utasítássorozatokkal terjedő makróvírus jött létre. </a:t>
            </a:r>
          </a:p>
          <a:p>
            <a:pPr>
              <a:lnSpc>
                <a:spcPct val="80000"/>
              </a:lnSpc>
            </a:pPr>
            <a:r>
              <a:rPr lang="hu-HU" altLang="hu-HU" sz="2000"/>
              <a:t>Népszerűségüket annak köszönhetik, hogy a Microsoft a programjaiba beépített egy, a felhasználókat segítő programozási nyelvet az un. makró nyelvet. </a:t>
            </a:r>
            <a:br>
              <a:rPr lang="hu-HU" altLang="hu-HU" sz="2000"/>
            </a:br>
            <a:r>
              <a:rPr lang="hu-HU" altLang="hu-HU" sz="2000"/>
              <a:t>Ezzel a programozási nyelvvel könnyen tud a felhasználó valamilyen hasznos programot írni, de sajnos ez kiváló környezet a makróvírusok fejlesztésére is, sőt még egyszerűbb is, mint a hagyományos programozási nyelveken. A makróvírusok az </a:t>
            </a:r>
            <a:r>
              <a:rPr lang="hu-HU" altLang="hu-HU" sz="2000" b="1"/>
              <a:t>adatfájlokat</a:t>
            </a:r>
            <a:r>
              <a:rPr lang="hu-HU" altLang="hu-HU" sz="2000"/>
              <a:t> fertőzik meg, - ez eddig ismeretlen jelenség volt. </a:t>
            </a:r>
          </a:p>
          <a:p>
            <a:pPr>
              <a:lnSpc>
                <a:spcPct val="80000"/>
              </a:lnSpc>
            </a:pPr>
            <a:r>
              <a:rPr lang="hu-HU" altLang="hu-HU" sz="2000"/>
              <a:t>Nem csak a PC-ken, hanem a Macintoshon is képesek voltak terjedni. A gyors elterjedésüket segíti - a </a:t>
            </a:r>
            <a:r>
              <a:rPr lang="hu-HU" altLang="hu-HU" sz="2000" b="1"/>
              <a:t>dokumentumok cseréje</a:t>
            </a:r>
            <a:r>
              <a:rPr lang="hu-HU" altLang="hu-HU" sz="2000"/>
              <a:t> napjainkban sokkal gyakoribb, mint a programállományoké, másrészt a Microsoft presztízs okokból sokáig nem merte elismerni, sőt tagadta a makróvírusok létének tényét. Veszélyességüket növeli, hogy manapság rengeteg anyag készül Word vagy Excel formátumban, amiknek az elvesztése komoly veszélyeket rejt magában. </a:t>
            </a:r>
          </a:p>
        </p:txBody>
      </p:sp>
    </p:spTree>
    <p:extLst>
      <p:ext uri="{BB962C8B-B14F-4D97-AF65-F5344CB8AC3E}">
        <p14:creationId xmlns:p14="http://schemas.microsoft.com/office/powerpoint/2010/main" val="209967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0"/>
            <a:ext cx="8229600" cy="1143000"/>
          </a:xfrm>
        </p:spPr>
        <p:txBody>
          <a:bodyPr/>
          <a:lstStyle/>
          <a:p>
            <a:r>
              <a:rPr lang="hu-HU" altLang="hu-HU" b="1"/>
              <a:t>Makróvírusok</a:t>
            </a:r>
          </a:p>
        </p:txBody>
      </p:sp>
      <p:sp>
        <p:nvSpPr>
          <p:cNvPr id="12291" name="Rectangle 3"/>
          <p:cNvSpPr>
            <a:spLocks noGrp="1" noChangeArrowheads="1"/>
          </p:cNvSpPr>
          <p:nvPr>
            <p:ph type="body" idx="1"/>
          </p:nvPr>
        </p:nvSpPr>
        <p:spPr>
          <a:xfrm>
            <a:off x="1703388" y="1268414"/>
            <a:ext cx="8964612" cy="5589587"/>
          </a:xfrm>
        </p:spPr>
        <p:txBody>
          <a:bodyPr/>
          <a:lstStyle/>
          <a:p>
            <a:pPr>
              <a:lnSpc>
                <a:spcPct val="80000"/>
              </a:lnSpc>
            </a:pPr>
            <a:r>
              <a:rPr lang="hu-HU" altLang="hu-HU" sz="2000"/>
              <a:t>Ezek a vírusok egy vagy több makróból állnak, legtöbbször tartalmaznak egy autómakrót, ami arra kell, hogy aktivizálódhassanak a fertőzött állomány megnyitásakor. Az első generációs makróvírusok kihasználták azt a lehetőséget, hogy a Normal.dot nevû sablonállomány korlátlanul módosítható. </a:t>
            </a:r>
            <a:br>
              <a:rPr lang="hu-HU" altLang="hu-HU" sz="2000"/>
            </a:br>
            <a:r>
              <a:rPr lang="hu-HU" altLang="hu-HU" sz="2000"/>
              <a:t>A megváltoztatott sablonú dokumentumot egy másik gépen megnyitva, ott is módosul a Normal.dot, ezzel beépül a vírust terjesztő mechanizmus.</a:t>
            </a:r>
          </a:p>
          <a:p>
            <a:pPr>
              <a:lnSpc>
                <a:spcPct val="80000"/>
              </a:lnSpc>
            </a:pPr>
            <a:r>
              <a:rPr lang="hu-HU" altLang="hu-HU" sz="2000"/>
              <a:t> Készültek már </a:t>
            </a:r>
            <a:r>
              <a:rPr lang="hu-HU" altLang="hu-HU" sz="2000" b="1"/>
              <a:t>trójai faló makróvírusok</a:t>
            </a:r>
            <a:r>
              <a:rPr lang="hu-HU" altLang="hu-HU" sz="2000"/>
              <a:t> is, ezek a fertőzött dokumentum megnyitásakor DOS parancsokat próbáltak meg végrehajtani, alkalmasint nekiláttak leformázni a merevlemezt. </a:t>
            </a:r>
          </a:p>
          <a:p>
            <a:pPr>
              <a:lnSpc>
                <a:spcPct val="80000"/>
              </a:lnSpc>
            </a:pPr>
            <a:r>
              <a:rPr lang="hu-HU" altLang="hu-HU" sz="2000"/>
              <a:t>A makróvírusok függetlenek a Word verziójától, mert a 6.0 óta a makrónyelv szinte változatlan. Az Excel dokumentumokkal is terjedhetnek a makróvírusok. Ezek hasonlóan működnek, mint a Word vírusai. </a:t>
            </a:r>
          </a:p>
          <a:p>
            <a:pPr>
              <a:lnSpc>
                <a:spcPct val="80000"/>
              </a:lnSpc>
            </a:pPr>
            <a:r>
              <a:rPr lang="hu-HU" altLang="hu-HU" sz="2000"/>
              <a:t>Az igazi problémát azonban az jelenti, hogy megszülettek az első olyan </a:t>
            </a:r>
            <a:r>
              <a:rPr lang="hu-HU" altLang="hu-HU" sz="2000" b="1"/>
              <a:t>szoftvercsomagok</a:t>
            </a:r>
            <a:r>
              <a:rPr lang="hu-HU" altLang="hu-HU" sz="2000"/>
              <a:t>, amelyek futószalagon </a:t>
            </a:r>
            <a:r>
              <a:rPr lang="hu-HU" altLang="hu-HU" sz="2000" b="1"/>
              <a:t>képesek makróvírusokat gyártani</a:t>
            </a:r>
            <a:r>
              <a:rPr lang="hu-HU" altLang="hu-HU" sz="2000"/>
              <a:t>. E programok kétszeresen is veszélyesek. Egyszer azért, mert bármiféle programozási tudás nélkül nagyüzemileg onthatók az új vírusok. Másodszor azért, mert az így elkészített vírusok alapos elemzésnek vethetők alá, ami sok segítséget nyújthat egy kezdő vírusíró számára. </a:t>
            </a:r>
          </a:p>
        </p:txBody>
      </p:sp>
    </p:spTree>
    <p:extLst>
      <p:ext uri="{BB962C8B-B14F-4D97-AF65-F5344CB8AC3E}">
        <p14:creationId xmlns:p14="http://schemas.microsoft.com/office/powerpoint/2010/main" val="933639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hu-HU" altLang="hu-HU" b="1"/>
              <a:t>Script vírusok</a:t>
            </a:r>
            <a:r>
              <a:rPr lang="hu-HU" altLang="hu-HU"/>
              <a:t> </a:t>
            </a:r>
          </a:p>
        </p:txBody>
      </p:sp>
      <p:sp>
        <p:nvSpPr>
          <p:cNvPr id="13315" name="Rectangle 3"/>
          <p:cNvSpPr>
            <a:spLocks noGrp="1" noChangeArrowheads="1"/>
          </p:cNvSpPr>
          <p:nvPr>
            <p:ph type="body" idx="1"/>
          </p:nvPr>
        </p:nvSpPr>
        <p:spPr>
          <a:xfrm>
            <a:off x="1524001" y="1600200"/>
            <a:ext cx="8964613" cy="5068888"/>
          </a:xfrm>
        </p:spPr>
        <p:txBody>
          <a:bodyPr/>
          <a:lstStyle/>
          <a:p>
            <a:pPr>
              <a:lnSpc>
                <a:spcPct val="90000"/>
              </a:lnSpc>
            </a:pPr>
            <a:r>
              <a:rPr lang="hu-HU" altLang="hu-HU"/>
              <a:t>Ez egy új nemzetsége a vírusok törzsfejlődésének. </a:t>
            </a:r>
          </a:p>
          <a:p>
            <a:pPr>
              <a:lnSpc>
                <a:spcPct val="90000"/>
              </a:lnSpc>
            </a:pPr>
            <a:r>
              <a:rPr lang="hu-HU" altLang="hu-HU"/>
              <a:t>A HTML oldalak nézegetésével szabadulhatnak a gépünkre. A JavaScriptek, AktivX alkalmazások, amiket HTML oldalakba szúrnak be, azért hogy a web lapokat vonzóbbá, látványosabbá tegyék (térhatású grafikák, egyéb meghökkentő megoldások). </a:t>
            </a:r>
          </a:p>
          <a:p>
            <a:pPr>
              <a:lnSpc>
                <a:spcPct val="90000"/>
              </a:lnSpc>
            </a:pPr>
            <a:r>
              <a:rPr lang="hu-HU" altLang="hu-HU"/>
              <a:t>Ezek a gépünkön futnak, és hozzáférnek merevlemezünkhöz, így alkalmasak arra, hogy rongáljanak, letöröljenek adatokat gépünkről, elküldjenek állományokat bizonyos címekre, stb. a tudtunkon kívül </a:t>
            </a:r>
          </a:p>
        </p:txBody>
      </p:sp>
    </p:spTree>
    <p:extLst>
      <p:ext uri="{BB962C8B-B14F-4D97-AF65-F5344CB8AC3E}">
        <p14:creationId xmlns:p14="http://schemas.microsoft.com/office/powerpoint/2010/main" val="86416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88913"/>
            <a:ext cx="8229600" cy="1143000"/>
          </a:xfrm>
        </p:spPr>
        <p:txBody>
          <a:bodyPr/>
          <a:lstStyle/>
          <a:p>
            <a:r>
              <a:rPr lang="hu-HU" altLang="hu-HU" b="1"/>
              <a:t>Internet férgek</a:t>
            </a:r>
            <a:r>
              <a:rPr lang="hu-HU" altLang="hu-HU"/>
              <a:t> </a:t>
            </a:r>
          </a:p>
        </p:txBody>
      </p:sp>
      <p:sp>
        <p:nvSpPr>
          <p:cNvPr id="14339" name="Rectangle 3"/>
          <p:cNvSpPr>
            <a:spLocks noGrp="1" noChangeArrowheads="1"/>
          </p:cNvSpPr>
          <p:nvPr>
            <p:ph type="body" idx="1"/>
          </p:nvPr>
        </p:nvSpPr>
        <p:spPr>
          <a:xfrm>
            <a:off x="1524000" y="1341438"/>
            <a:ext cx="9144000" cy="5516562"/>
          </a:xfrm>
        </p:spPr>
        <p:txBody>
          <a:bodyPr/>
          <a:lstStyle/>
          <a:p>
            <a:pPr>
              <a:lnSpc>
                <a:spcPct val="80000"/>
              </a:lnSpc>
            </a:pPr>
            <a:r>
              <a:rPr lang="hu-HU" altLang="hu-HU" sz="2300"/>
              <a:t>Az e-mailezés során gyakran előfordul, hogy csatolunk a levelünkhöz valamilyen állományt. A </a:t>
            </a:r>
            <a:r>
              <a:rPr lang="hu-HU" altLang="hu-HU" sz="2300" b="1"/>
              <a:t>féreg</a:t>
            </a:r>
            <a:r>
              <a:rPr lang="hu-HU" altLang="hu-HU" sz="2300"/>
              <a:t> is így egy </a:t>
            </a:r>
            <a:r>
              <a:rPr lang="hu-HU" altLang="hu-HU" sz="2300" b="1"/>
              <a:t>e-mail-hez csatolt fájlként</a:t>
            </a:r>
            <a:r>
              <a:rPr lang="hu-HU" altLang="hu-HU" sz="2300"/>
              <a:t> érkezik hozzánk úgy, hogy a levél küldője nem tud arról, hogy a féreg is csatolta magát a levélhez. </a:t>
            </a:r>
            <a:br>
              <a:rPr lang="hu-HU" altLang="hu-HU" sz="2300"/>
            </a:br>
            <a:r>
              <a:rPr lang="hu-HU" altLang="hu-HU" sz="2300"/>
              <a:t>- A levélhez csatolt fertőző melléklet végrehajtása után telepíti magát a rendszerbe. </a:t>
            </a:r>
            <a:br>
              <a:rPr lang="hu-HU" altLang="hu-HU" sz="2300"/>
            </a:br>
            <a:r>
              <a:rPr lang="hu-HU" altLang="hu-HU" sz="2300"/>
              <a:t>- Ezután elfogja az Internetre küldött elektronikus leveleinket, és mellékletként hozzájuk csatolódik, így megfertőzi mindazokat a rendszereket, amelyekkel levelezésben állunk. </a:t>
            </a:r>
          </a:p>
          <a:p>
            <a:pPr>
              <a:lnSpc>
                <a:spcPct val="80000"/>
              </a:lnSpc>
            </a:pPr>
            <a:r>
              <a:rPr lang="hu-HU" altLang="hu-HU" sz="2300"/>
              <a:t>Az elektronikus levélben létezik még egy vírusfajta, vagy inkább </a:t>
            </a:r>
            <a:r>
              <a:rPr lang="hu-HU" altLang="hu-HU" sz="2300" b="1"/>
              <a:t>álvírus</a:t>
            </a:r>
            <a:r>
              <a:rPr lang="hu-HU" altLang="hu-HU" sz="2300"/>
              <a:t>. Az álvírusokat tréfáskedvű Internetezők indítják el a hálózaton. Ez nem más, mint egy kitalált vírusra való figyelmeztetés. A vírus maga nem létezik, de a felhasználók, akinek tehetik, figyelmeztető levelet küldenek, így maga a levél válik vírussá. Hiszen vírusnak az számít, ami </a:t>
            </a:r>
            <a:r>
              <a:rPr lang="hu-HU" altLang="hu-HU" sz="2300" b="1"/>
              <a:t>önmagát tudja sokszorosítani, és terjedni képes</a:t>
            </a:r>
            <a:r>
              <a:rPr lang="hu-HU" altLang="hu-HU" sz="2300"/>
              <a:t>. Ennek a </a:t>
            </a:r>
            <a:r>
              <a:rPr lang="hu-HU" altLang="hu-HU" sz="2300" b="1"/>
              <a:t>károkozó hatása</a:t>
            </a:r>
            <a:r>
              <a:rPr lang="hu-HU" altLang="hu-HU" sz="2300"/>
              <a:t> abban rejlik, hogy a rengeteg feleslegesen elküldött levél </a:t>
            </a:r>
            <a:r>
              <a:rPr lang="hu-HU" altLang="hu-HU" sz="2300" b="1"/>
              <a:t>terheli a levelező rendszert</a:t>
            </a:r>
            <a:r>
              <a:rPr lang="hu-HU" altLang="hu-HU" sz="2300"/>
              <a:t>, a legrosszabb esetben azok le is állhatnak.</a:t>
            </a:r>
          </a:p>
        </p:txBody>
      </p:sp>
    </p:spTree>
    <p:extLst>
      <p:ext uri="{BB962C8B-B14F-4D97-AF65-F5344CB8AC3E}">
        <p14:creationId xmlns:p14="http://schemas.microsoft.com/office/powerpoint/2010/main" val="4141879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hu-HU" altLang="hu-HU" sz="4000"/>
              <a:t>A vírusok csoportosítása a fertőzési módszerek szerint </a:t>
            </a:r>
          </a:p>
        </p:txBody>
      </p:sp>
      <p:sp>
        <p:nvSpPr>
          <p:cNvPr id="15363" name="Rectangle 3"/>
          <p:cNvSpPr>
            <a:spLocks noGrp="1" noChangeArrowheads="1"/>
          </p:cNvSpPr>
          <p:nvPr>
            <p:ph type="body" idx="1"/>
          </p:nvPr>
        </p:nvSpPr>
        <p:spPr/>
        <p:txBody>
          <a:bodyPr/>
          <a:lstStyle/>
          <a:p>
            <a:r>
              <a:rPr lang="hu-HU" altLang="hu-HU" b="1"/>
              <a:t>Memóriában elrejtőző</a:t>
            </a:r>
            <a:r>
              <a:rPr lang="hu-HU" altLang="hu-HU"/>
              <a:t> </a:t>
            </a:r>
            <a:br>
              <a:rPr lang="hu-HU" altLang="hu-HU"/>
            </a:br>
            <a:r>
              <a:rPr lang="hu-HU" altLang="hu-HU"/>
              <a:t>A fertőzött program lefutásakor a vírus a memóriába írja be magát, és ott is marad, míg a gép be van kapcsolva. </a:t>
            </a:r>
            <a:br>
              <a:rPr lang="hu-HU" altLang="hu-HU"/>
            </a:br>
            <a:r>
              <a:rPr lang="hu-HU" altLang="hu-HU"/>
              <a:t>Ezután minden olyan állományt megfertőz, amit a memóriába való befészkelése után elindítanak. Az ilyen parazitákat hívjuk </a:t>
            </a:r>
            <a:r>
              <a:rPr lang="hu-HU" altLang="hu-HU" b="1"/>
              <a:t>rezidens vírusoknak.</a:t>
            </a:r>
          </a:p>
        </p:txBody>
      </p:sp>
    </p:spTree>
    <p:extLst>
      <p:ext uri="{BB962C8B-B14F-4D97-AF65-F5344CB8AC3E}">
        <p14:creationId xmlns:p14="http://schemas.microsoft.com/office/powerpoint/2010/main" val="315456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hu-HU" altLang="hu-HU" sz="4000"/>
              <a:t>A vírusok csoportosítása a fertőzési módszerek szerint</a:t>
            </a:r>
          </a:p>
        </p:txBody>
      </p:sp>
      <p:sp>
        <p:nvSpPr>
          <p:cNvPr id="16387" name="Rectangle 3"/>
          <p:cNvSpPr>
            <a:spLocks noGrp="1" noChangeArrowheads="1"/>
          </p:cNvSpPr>
          <p:nvPr>
            <p:ph type="body" idx="1"/>
          </p:nvPr>
        </p:nvSpPr>
        <p:spPr>
          <a:xfrm>
            <a:off x="1981200" y="1773238"/>
            <a:ext cx="8229600" cy="4525962"/>
          </a:xfrm>
        </p:spPr>
        <p:txBody>
          <a:bodyPr/>
          <a:lstStyle/>
          <a:p>
            <a:r>
              <a:rPr lang="hu-HU" altLang="hu-HU" b="1"/>
              <a:t>Közvetlen tevékenységű</a:t>
            </a:r>
            <a:r>
              <a:rPr lang="hu-HU" altLang="hu-HU"/>
              <a:t> </a:t>
            </a:r>
            <a:br>
              <a:rPr lang="hu-HU" altLang="hu-HU"/>
            </a:br>
            <a:r>
              <a:rPr lang="hu-HU" altLang="hu-HU"/>
              <a:t>Az ebbe a körbe tartozó vírusok az aktiválásuk után adott számú állományt fertőznek meg, majd visszaadják a vezérlést a gazdaprogramnak.</a:t>
            </a:r>
          </a:p>
        </p:txBody>
      </p:sp>
    </p:spTree>
    <p:extLst>
      <p:ext uri="{BB962C8B-B14F-4D97-AF65-F5344CB8AC3E}">
        <p14:creationId xmlns:p14="http://schemas.microsoft.com/office/powerpoint/2010/main" val="1019773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hu-HU" altLang="hu-HU" sz="4000"/>
              <a:t>A vírusok csoportosítása a fertőzési módszerek szerint</a:t>
            </a:r>
          </a:p>
        </p:txBody>
      </p:sp>
      <p:sp>
        <p:nvSpPr>
          <p:cNvPr id="17411" name="Rectangle 3"/>
          <p:cNvSpPr>
            <a:spLocks noGrp="1" noChangeArrowheads="1"/>
          </p:cNvSpPr>
          <p:nvPr>
            <p:ph type="body" idx="1"/>
          </p:nvPr>
        </p:nvSpPr>
        <p:spPr>
          <a:xfrm>
            <a:off x="1981200" y="1700213"/>
            <a:ext cx="8229600" cy="4824412"/>
          </a:xfrm>
        </p:spPr>
        <p:txBody>
          <a:bodyPr/>
          <a:lstStyle/>
          <a:p>
            <a:pPr>
              <a:lnSpc>
                <a:spcPct val="90000"/>
              </a:lnSpc>
            </a:pPr>
            <a:r>
              <a:rPr lang="hu-HU" altLang="hu-HU" sz="2400" b="1"/>
              <a:t>Időzített bombák</a:t>
            </a:r>
            <a:br>
              <a:rPr lang="hu-HU" altLang="hu-HU" sz="2400" b="1"/>
            </a:br>
            <a:r>
              <a:rPr lang="hu-HU" altLang="hu-HU" sz="2400"/>
              <a:t>A vírusoknak van olyan típusa, amely csak egy bizonyos lappangási idő után kezdi el a fertőzést. Hogy mennyi ideig tart ez az inaktív időszak, azt a vírus programozója határozza meg. Általában valamilyen feltétel hatására aktivizálódik a vírus. Az ilyen feltétel sokféle dolog lehet: egy konkrét időpont, dátum (pl. a csernobili tragédia évfordulója, április 26-a), valamilyen esemény (pl. egy konkrét program elindítása), indítási szám, stb.</a:t>
            </a:r>
            <a:br>
              <a:rPr lang="hu-HU" altLang="hu-HU" sz="2400"/>
            </a:br>
            <a:r>
              <a:rPr lang="hu-HU" altLang="hu-HU" sz="2400"/>
              <a:t>Ha a feltétel teljesül, a vírus aktivizálódik, és különböző tevékenységet folytat, ez lehet valamilyen "jópofa" program lefuttatása (pl. tüzijáték a monitorunkon), adatmegsemmisítés, adatmegrongálás, a merevlemez formázása, stb.</a:t>
            </a:r>
          </a:p>
        </p:txBody>
      </p:sp>
    </p:spTree>
    <p:extLst>
      <p:ext uri="{BB962C8B-B14F-4D97-AF65-F5344CB8AC3E}">
        <p14:creationId xmlns:p14="http://schemas.microsoft.com/office/powerpoint/2010/main" val="1650946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0"/>
            <a:ext cx="8229600" cy="1143000"/>
          </a:xfrm>
        </p:spPr>
        <p:txBody>
          <a:bodyPr>
            <a:normAutofit fontScale="90000"/>
          </a:bodyPr>
          <a:lstStyle/>
          <a:p>
            <a:r>
              <a:rPr lang="hu-HU" altLang="hu-HU" sz="4000"/>
              <a:t>A vírusok csoportosítása a fertőzési módszerek szerint</a:t>
            </a:r>
          </a:p>
        </p:txBody>
      </p:sp>
      <p:sp>
        <p:nvSpPr>
          <p:cNvPr id="18435" name="Rectangle 3"/>
          <p:cNvSpPr>
            <a:spLocks noGrp="1" noChangeArrowheads="1"/>
          </p:cNvSpPr>
          <p:nvPr>
            <p:ph type="body" idx="1"/>
          </p:nvPr>
        </p:nvSpPr>
        <p:spPr>
          <a:xfrm>
            <a:off x="1524000" y="1268413"/>
            <a:ext cx="9144000" cy="5257800"/>
          </a:xfrm>
        </p:spPr>
        <p:txBody>
          <a:bodyPr/>
          <a:lstStyle/>
          <a:p>
            <a:pPr>
              <a:lnSpc>
                <a:spcPct val="90000"/>
              </a:lnSpc>
            </a:pPr>
            <a:r>
              <a:rPr lang="hu-HU" altLang="hu-HU" b="1"/>
              <a:t>Lopakodó vírus</a:t>
            </a:r>
            <a:br>
              <a:rPr lang="hu-HU" altLang="hu-HU" b="1"/>
            </a:br>
            <a:r>
              <a:rPr lang="hu-HU" altLang="hu-HU"/>
              <a:t>A vírusok számára a legfontosabb, hogy el tudjanak rejtőzni a felhasználó és a víruskereső programok elől. A felhasználó a </a:t>
            </a:r>
            <a:r>
              <a:rPr lang="hu-HU" altLang="hu-HU" b="1"/>
              <a:t>programok méretváltozását</a:t>
            </a:r>
            <a:r>
              <a:rPr lang="hu-HU" altLang="hu-HU"/>
              <a:t>, és az </a:t>
            </a:r>
            <a:r>
              <a:rPr lang="hu-HU" altLang="hu-HU" b="1"/>
              <a:t>új állományok jelenlétét észlelheti</a:t>
            </a:r>
            <a:r>
              <a:rPr lang="hu-HU" altLang="hu-HU"/>
              <a:t>. </a:t>
            </a:r>
          </a:p>
          <a:p>
            <a:pPr>
              <a:lnSpc>
                <a:spcPct val="90000"/>
              </a:lnSpc>
            </a:pPr>
            <a:r>
              <a:rPr lang="hu-HU" altLang="hu-HU"/>
              <a:t>Egy víruskereső program az állomány tartalmának megváltozását, vagy benne a vírust észlelheti. </a:t>
            </a:r>
          </a:p>
          <a:p>
            <a:pPr>
              <a:lnSpc>
                <a:spcPct val="90000"/>
              </a:lnSpc>
            </a:pPr>
            <a:r>
              <a:rPr lang="hu-HU" altLang="hu-HU"/>
              <a:t>Egy lopakodó vírus képes akár egy fertőzött fájlt eredetinek feltüntetni azzal, hogy lemezolvasási kéréseket figyel és fog el, majd hamis információkat szolgáltat a rendszerről. Ezzel a módszerrel el lehet tüntetni a lezajlott változásokat, a fertőzés tényét és mértékét.</a:t>
            </a:r>
          </a:p>
        </p:txBody>
      </p:sp>
    </p:spTree>
    <p:extLst>
      <p:ext uri="{BB962C8B-B14F-4D97-AF65-F5344CB8AC3E}">
        <p14:creationId xmlns:p14="http://schemas.microsoft.com/office/powerpoint/2010/main" val="796812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hu-HU" altLang="hu-HU" sz="4000"/>
              <a:t>A vírusok csoportosítása a fertőzési módszerek szerint</a:t>
            </a:r>
          </a:p>
        </p:txBody>
      </p:sp>
      <p:sp>
        <p:nvSpPr>
          <p:cNvPr id="19459" name="Rectangle 3"/>
          <p:cNvSpPr>
            <a:spLocks noGrp="1" noChangeArrowheads="1"/>
          </p:cNvSpPr>
          <p:nvPr>
            <p:ph type="body" idx="1"/>
          </p:nvPr>
        </p:nvSpPr>
        <p:spPr>
          <a:xfrm>
            <a:off x="1524000" y="1600200"/>
            <a:ext cx="9144000" cy="5257800"/>
          </a:xfrm>
        </p:spPr>
        <p:txBody>
          <a:bodyPr/>
          <a:lstStyle/>
          <a:p>
            <a:pPr>
              <a:lnSpc>
                <a:spcPct val="80000"/>
              </a:lnSpc>
            </a:pPr>
            <a:r>
              <a:rPr lang="hu-HU" altLang="hu-HU" sz="3000" b="1">
                <a:effectLst>
                  <a:outerShdw blurRad="38100" dist="38100" dir="2700000" algn="tl">
                    <a:srgbClr val="C0C0C0"/>
                  </a:outerShdw>
                </a:effectLst>
              </a:rPr>
              <a:t>Polimorf vírus</a:t>
            </a:r>
            <a:r>
              <a:rPr lang="hu-HU" altLang="hu-HU"/>
              <a:t> </a:t>
            </a:r>
            <a:br>
              <a:rPr lang="hu-HU" altLang="hu-HU"/>
            </a:br>
            <a:r>
              <a:rPr lang="hu-HU" altLang="hu-HU"/>
              <a:t>A polimorf vírus minden fertőzése különböző, ezzel azt akarja elérni, hogy a vírusazonosító keresőkód alkalmazásával kereső vírusirtókat kijátsza. Generációról generációra képesek a </a:t>
            </a:r>
            <a:r>
              <a:rPr lang="hu-HU" altLang="hu-HU" b="1"/>
              <a:t>végrehajtási kódjukat</a:t>
            </a:r>
            <a:r>
              <a:rPr lang="hu-HU" altLang="hu-HU"/>
              <a:t>, de sokszor még a </a:t>
            </a:r>
            <a:r>
              <a:rPr lang="hu-HU" altLang="hu-HU" b="1"/>
              <a:t>működésüket</a:t>
            </a:r>
            <a:r>
              <a:rPr lang="hu-HU" altLang="hu-HU"/>
              <a:t> is megváltoztatni. </a:t>
            </a:r>
            <a:br>
              <a:rPr lang="hu-HU" altLang="hu-HU"/>
            </a:br>
            <a:r>
              <a:rPr lang="hu-HU" altLang="hu-HU"/>
              <a:t>Nem ritka az sem, hogy akár fertőzésről fertőzésre is megváltozik a megjelenési kódjuk. Létezik olyan kódolást végző ún. generátor, ami képes a vírus megjelenését annyira átkódolni két előfordulás között, hogy csak egy byte marad változatlan. Ezzel eléri azt, hogy </a:t>
            </a:r>
            <a:r>
              <a:rPr lang="hu-HU" altLang="hu-HU" b="1" i="1"/>
              <a:t>nem lehet keresőmintát készíteni</a:t>
            </a:r>
            <a:r>
              <a:rPr lang="hu-HU" altLang="hu-HU"/>
              <a:t> a felderítésére, hanem valamilyen más módszert kell alkalmazni.</a:t>
            </a:r>
          </a:p>
        </p:txBody>
      </p:sp>
    </p:spTree>
    <p:extLst>
      <p:ext uri="{BB962C8B-B14F-4D97-AF65-F5344CB8AC3E}">
        <p14:creationId xmlns:p14="http://schemas.microsoft.com/office/powerpoint/2010/main" val="1884840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0"/>
            <a:ext cx="8229600" cy="1143000"/>
          </a:xfrm>
        </p:spPr>
        <p:txBody>
          <a:bodyPr>
            <a:normAutofit fontScale="90000"/>
          </a:bodyPr>
          <a:lstStyle/>
          <a:p>
            <a:r>
              <a:rPr lang="hu-HU" altLang="hu-HU" sz="4000"/>
              <a:t>A vírusok csoportosítása a fertőzési módszerek szerint</a:t>
            </a:r>
          </a:p>
        </p:txBody>
      </p:sp>
      <p:sp>
        <p:nvSpPr>
          <p:cNvPr id="20483" name="Rectangle 3"/>
          <p:cNvSpPr>
            <a:spLocks noGrp="1" noChangeArrowheads="1"/>
          </p:cNvSpPr>
          <p:nvPr>
            <p:ph type="body" idx="1"/>
          </p:nvPr>
        </p:nvSpPr>
        <p:spPr>
          <a:xfrm>
            <a:off x="1703388" y="1600200"/>
            <a:ext cx="8964612" cy="5257800"/>
          </a:xfrm>
        </p:spPr>
        <p:txBody>
          <a:bodyPr/>
          <a:lstStyle/>
          <a:p>
            <a:pPr>
              <a:lnSpc>
                <a:spcPct val="90000"/>
              </a:lnSpc>
            </a:pPr>
            <a:r>
              <a:rPr lang="hu-HU" altLang="hu-HU" b="1"/>
              <a:t>Retrovírus</a:t>
            </a:r>
            <a:r>
              <a:rPr lang="hu-HU" altLang="hu-HU"/>
              <a:t> </a:t>
            </a:r>
            <a:br>
              <a:rPr lang="hu-HU" altLang="hu-HU"/>
            </a:br>
            <a:r>
              <a:rPr lang="hu-HU" altLang="hu-HU"/>
              <a:t>A retrovírus valamilyen konkrét alkalmazásra, vagy alkalmazásokra specializálódott vírus. </a:t>
            </a:r>
            <a:br>
              <a:rPr lang="hu-HU" altLang="hu-HU"/>
            </a:br>
            <a:r>
              <a:rPr lang="hu-HU" altLang="hu-HU"/>
              <a:t>Az ilyen alkalmazások általában az ismert vírusirtó programok lehetnek. A vírus azt a módszert használja, hogy megsemmisíti a kiválasztott programot, esetleg lefagyasztással, vagy más módszerrel megakadályozza annak működését, de gyakran átírja az antivírus programot úgy, hogy az ne ismerje fel őt. </a:t>
            </a:r>
          </a:p>
        </p:txBody>
      </p:sp>
    </p:spTree>
    <p:extLst>
      <p:ext uri="{BB962C8B-B14F-4D97-AF65-F5344CB8AC3E}">
        <p14:creationId xmlns:p14="http://schemas.microsoft.com/office/powerpoint/2010/main" val="366834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endParaRPr lang="hu-HU"/>
          </a:p>
        </p:txBody>
      </p:sp>
      <p:sp>
        <p:nvSpPr>
          <p:cNvPr id="6" name="Tartalom helye 5"/>
          <p:cNvSpPr>
            <a:spLocks noGrp="1"/>
          </p:cNvSpPr>
          <p:nvPr>
            <p:ph idx="1"/>
          </p:nvPr>
        </p:nvSpPr>
        <p:spPr/>
        <p:txBody>
          <a:bodyPr>
            <a:normAutofit/>
          </a:bodyPr>
          <a:lstStyle/>
          <a:p>
            <a:endParaRPr lang="hu-HU" dirty="0"/>
          </a:p>
        </p:txBody>
      </p:sp>
      <p:pic>
        <p:nvPicPr>
          <p:cNvPr id="7" name="Kép 6"/>
          <p:cNvPicPr>
            <a:picLocks noChangeAspect="1"/>
          </p:cNvPicPr>
          <p:nvPr/>
        </p:nvPicPr>
        <p:blipFill>
          <a:blip r:embed="rId2"/>
          <a:stretch>
            <a:fillRect/>
          </a:stretch>
        </p:blipFill>
        <p:spPr>
          <a:xfrm>
            <a:off x="464592" y="365125"/>
            <a:ext cx="11126538" cy="6053604"/>
          </a:xfrm>
          <a:prstGeom prst="rect">
            <a:avLst/>
          </a:prstGeom>
        </p:spPr>
      </p:pic>
    </p:spTree>
    <p:extLst>
      <p:ext uri="{BB962C8B-B14F-4D97-AF65-F5344CB8AC3E}">
        <p14:creationId xmlns:p14="http://schemas.microsoft.com/office/powerpoint/2010/main" val="820285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hu-HU" altLang="hu-HU"/>
          </a:p>
        </p:txBody>
      </p:sp>
      <p:sp>
        <p:nvSpPr>
          <p:cNvPr id="23555" name="Rectangle 3"/>
          <p:cNvSpPr>
            <a:spLocks noGrp="1" noChangeArrowheads="1"/>
          </p:cNvSpPr>
          <p:nvPr>
            <p:ph type="body" idx="1"/>
          </p:nvPr>
        </p:nvSpPr>
        <p:spPr>
          <a:xfrm>
            <a:off x="1981200" y="1600200"/>
            <a:ext cx="8686800" cy="5068888"/>
          </a:xfrm>
        </p:spPr>
        <p:txBody>
          <a:bodyPr/>
          <a:lstStyle/>
          <a:p>
            <a:r>
              <a:rPr lang="hu-HU" altLang="hu-HU"/>
              <a:t>A vírusoknak az előzőekben ismertetett csoportosítása nem jelenti azt, hogy egy vírust csak az egyik csoportba lehet besorolni. </a:t>
            </a:r>
          </a:p>
          <a:p>
            <a:r>
              <a:rPr lang="hu-HU" altLang="hu-HU"/>
              <a:t>A vírusok saját védelmük érdekében a </a:t>
            </a:r>
            <a:r>
              <a:rPr lang="hu-HU" altLang="hu-HU" b="1"/>
              <a:t>különböző elemek kombinációit</a:t>
            </a:r>
            <a:r>
              <a:rPr lang="hu-HU" altLang="hu-HU"/>
              <a:t> alkalmazhatják, azaz egyszerre fertőzhetik a boot szektort és az állományokat, miközben rejtőzködnek, lopakodnak és mutálódhatnak is.</a:t>
            </a:r>
          </a:p>
        </p:txBody>
      </p:sp>
    </p:spTree>
    <p:extLst>
      <p:ext uri="{BB962C8B-B14F-4D97-AF65-F5344CB8AC3E}">
        <p14:creationId xmlns:p14="http://schemas.microsoft.com/office/powerpoint/2010/main" val="1795416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0"/>
            <a:ext cx="8229600" cy="1143000"/>
          </a:xfrm>
        </p:spPr>
        <p:txBody>
          <a:bodyPr/>
          <a:lstStyle/>
          <a:p>
            <a:r>
              <a:rPr lang="hu-HU" altLang="hu-HU"/>
              <a:t>Internetezés veszélyei</a:t>
            </a:r>
          </a:p>
        </p:txBody>
      </p:sp>
      <p:sp>
        <p:nvSpPr>
          <p:cNvPr id="24579" name="Rectangle 3"/>
          <p:cNvSpPr>
            <a:spLocks noGrp="1" noChangeArrowheads="1"/>
          </p:cNvSpPr>
          <p:nvPr>
            <p:ph type="body" idx="1"/>
          </p:nvPr>
        </p:nvSpPr>
        <p:spPr>
          <a:xfrm>
            <a:off x="1524000" y="1341438"/>
            <a:ext cx="9144000" cy="5516562"/>
          </a:xfrm>
        </p:spPr>
        <p:txBody>
          <a:bodyPr/>
          <a:lstStyle/>
          <a:p>
            <a:pPr>
              <a:lnSpc>
                <a:spcPct val="80000"/>
              </a:lnSpc>
            </a:pPr>
            <a:r>
              <a:rPr lang="hu-HU" altLang="hu-HU" sz="2400" dirty="0"/>
              <a:t>A böngésző napjaink leggyakrabban használt internetes alkalmazása. </a:t>
            </a:r>
          </a:p>
          <a:p>
            <a:pPr>
              <a:lnSpc>
                <a:spcPct val="80000"/>
              </a:lnSpc>
            </a:pPr>
            <a:r>
              <a:rPr lang="hu-HU" altLang="hu-HU" sz="2400" dirty="0"/>
              <a:t>Az amerikai </a:t>
            </a:r>
            <a:r>
              <a:rPr lang="hu-HU" altLang="hu-HU" sz="2400" dirty="0" err="1"/>
              <a:t>Sunbelt</a:t>
            </a:r>
            <a:r>
              <a:rPr lang="hu-HU" altLang="hu-HU" sz="2400" dirty="0"/>
              <a:t> Software kutatócsoportja, a </a:t>
            </a:r>
            <a:r>
              <a:rPr lang="hu-HU" altLang="hu-HU" sz="2400" dirty="0" err="1"/>
              <a:t>Sunbelt</a:t>
            </a:r>
            <a:r>
              <a:rPr lang="hu-HU" altLang="hu-HU" sz="2400" dirty="0"/>
              <a:t> </a:t>
            </a:r>
            <a:r>
              <a:rPr lang="hu-HU" altLang="hu-HU" sz="2400" dirty="0" err="1"/>
              <a:t>Threat</a:t>
            </a:r>
            <a:r>
              <a:rPr lang="hu-HU" altLang="hu-HU" sz="2400" dirty="0"/>
              <a:t> Research Center 2008 decemberében közölt vizsgálata szerint: a legfertőzőbb kémprogram a </a:t>
            </a:r>
            <a:r>
              <a:rPr lang="hu-HU" altLang="hu-HU" sz="2400" b="1" dirty="0" err="1"/>
              <a:t>Virtumonde</a:t>
            </a:r>
            <a:r>
              <a:rPr lang="hu-HU" altLang="hu-HU" sz="2400" b="1" dirty="0"/>
              <a:t> </a:t>
            </a:r>
            <a:r>
              <a:rPr lang="hu-HU" altLang="hu-HU" sz="2400" dirty="0"/>
              <a:t>volt. </a:t>
            </a:r>
          </a:p>
          <a:p>
            <a:pPr lvl="1">
              <a:lnSpc>
                <a:spcPct val="80000"/>
              </a:lnSpc>
            </a:pPr>
            <a:r>
              <a:rPr lang="hu-HU" altLang="hu-HU" sz="2200" dirty="0"/>
              <a:t>A program egyrészt felugró ablakokban különböző reklámokat jelenít meg, </a:t>
            </a:r>
          </a:p>
          <a:p>
            <a:pPr lvl="1">
              <a:lnSpc>
                <a:spcPct val="80000"/>
              </a:lnSpc>
            </a:pPr>
            <a:r>
              <a:rPr lang="hu-HU" altLang="hu-HU" sz="2200" dirty="0"/>
              <a:t>másrészt a háttérben további károkozókat tölt le, </a:t>
            </a:r>
          </a:p>
          <a:p>
            <a:pPr lvl="1">
              <a:lnSpc>
                <a:spcPct val="80000"/>
              </a:lnSpc>
            </a:pPr>
            <a:r>
              <a:rPr lang="hu-HU" altLang="hu-HU" sz="2200" dirty="0"/>
              <a:t>ráadásul a számítógépen felhasználói neveket és tárolt jelszavakat is figyeli, illetve továbbítja megbízóinak</a:t>
            </a:r>
            <a:r>
              <a:rPr lang="hu-HU" altLang="hu-HU" sz="2000" dirty="0"/>
              <a:t>.</a:t>
            </a:r>
          </a:p>
          <a:p>
            <a:pPr>
              <a:lnSpc>
                <a:spcPct val="80000"/>
              </a:lnSpc>
              <a:spcBef>
                <a:spcPct val="50000"/>
              </a:spcBef>
              <a:buFontTx/>
              <a:buNone/>
            </a:pPr>
            <a:r>
              <a:rPr lang="hu-HU" altLang="hu-HU" sz="2400" dirty="0"/>
              <a:t> „A </a:t>
            </a:r>
            <a:r>
              <a:rPr lang="hu-HU" altLang="hu-HU" sz="2400" dirty="0" err="1"/>
              <a:t>Virtumonde</a:t>
            </a:r>
            <a:r>
              <a:rPr lang="hu-HU" altLang="hu-HU" sz="2400" dirty="0"/>
              <a:t> professzionális fejlesztői olyan komplex kártevőt hoztak létre, amely nem csupán funkcióiban több egy reklámprogramnál, hanem sokkal nehezebb felfedezni illetve eltávolítani, ezért számos </a:t>
            </a:r>
            <a:r>
              <a:rPr lang="hu-HU" altLang="hu-HU" sz="2400" dirty="0" err="1"/>
              <a:t>antivírusnak</a:t>
            </a:r>
            <a:r>
              <a:rPr lang="hu-HU" altLang="hu-HU" sz="2400" dirty="0"/>
              <a:t> komoly gondot jelentenek a károkozó legújabb variánsai</a:t>
            </a:r>
            <a:r>
              <a:rPr lang="hu-HU" altLang="hu-HU" sz="2400" dirty="0" smtClean="0"/>
              <a:t>.”</a:t>
            </a:r>
            <a:endParaRPr lang="hu-HU" altLang="hu-HU" sz="2400" dirty="0"/>
          </a:p>
        </p:txBody>
      </p:sp>
    </p:spTree>
    <p:extLst>
      <p:ext uri="{BB962C8B-B14F-4D97-AF65-F5344CB8AC3E}">
        <p14:creationId xmlns:p14="http://schemas.microsoft.com/office/powerpoint/2010/main" val="2043385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hu-HU" altLang="hu-HU"/>
              <a:t>Hamis biztonsági szoftverek</a:t>
            </a:r>
          </a:p>
        </p:txBody>
      </p:sp>
      <p:sp>
        <p:nvSpPr>
          <p:cNvPr id="25603" name="Rectangle 3"/>
          <p:cNvSpPr>
            <a:spLocks noGrp="1" noChangeArrowheads="1"/>
          </p:cNvSpPr>
          <p:nvPr>
            <p:ph type="body" idx="1"/>
          </p:nvPr>
        </p:nvSpPr>
        <p:spPr/>
        <p:txBody>
          <a:bodyPr/>
          <a:lstStyle/>
          <a:p>
            <a:pPr>
              <a:lnSpc>
                <a:spcPct val="90000"/>
              </a:lnSpc>
            </a:pPr>
            <a:r>
              <a:rPr lang="hu-HU" altLang="hu-HU"/>
              <a:t>azt állítják, hogy valamilyen kártevő fertőzte meg a PC-t. </a:t>
            </a:r>
          </a:p>
          <a:p>
            <a:pPr>
              <a:lnSpc>
                <a:spcPct val="90000"/>
              </a:lnSpc>
            </a:pPr>
            <a:r>
              <a:rPr lang="hu-HU" altLang="hu-HU"/>
              <a:t>Ezt még ingyen teszik, de fizetségért azt is felajánlják, hogy eltávolítják a PC-ről a fertőző ágenst. </a:t>
            </a:r>
          </a:p>
          <a:p>
            <a:pPr>
              <a:lnSpc>
                <a:spcPct val="90000"/>
              </a:lnSpc>
            </a:pPr>
            <a:r>
              <a:rPr lang="hu-HU" altLang="hu-HU"/>
              <a:t>Rendkívül bosszantóak a rendszertelenül felbukkanó üzeneteik, és gyakorlatilag ellehetetlenítik a számítógép használatát, hacsak a felhasználó nem "regisztrálja magát" a teljes értékű "biztonsági szoftverre".</a:t>
            </a:r>
          </a:p>
        </p:txBody>
      </p:sp>
    </p:spTree>
    <p:extLst>
      <p:ext uri="{BB962C8B-B14F-4D97-AF65-F5344CB8AC3E}">
        <p14:creationId xmlns:p14="http://schemas.microsoft.com/office/powerpoint/2010/main" val="567525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0"/>
            <a:ext cx="8229600" cy="1143000"/>
          </a:xfrm>
        </p:spPr>
        <p:txBody>
          <a:bodyPr/>
          <a:lstStyle/>
          <a:p>
            <a:r>
              <a:rPr lang="hu-HU" altLang="hu-HU"/>
              <a:t>„Ál-kártevőirtók”</a:t>
            </a:r>
          </a:p>
        </p:txBody>
      </p:sp>
      <p:sp>
        <p:nvSpPr>
          <p:cNvPr id="26627" name="Rectangle 3"/>
          <p:cNvSpPr>
            <a:spLocks noGrp="1" noChangeArrowheads="1"/>
          </p:cNvSpPr>
          <p:nvPr>
            <p:ph type="body" idx="1"/>
          </p:nvPr>
        </p:nvSpPr>
        <p:spPr>
          <a:xfrm>
            <a:off x="1981200" y="1341438"/>
            <a:ext cx="8686800" cy="5516562"/>
          </a:xfrm>
        </p:spPr>
        <p:txBody>
          <a:bodyPr/>
          <a:lstStyle/>
          <a:p>
            <a:pPr>
              <a:lnSpc>
                <a:spcPct val="80000"/>
              </a:lnSpc>
              <a:buFontTx/>
              <a:buNone/>
            </a:pPr>
            <a:r>
              <a:rPr lang="hu-HU" altLang="hu-HU"/>
              <a:t>A használt forgatókönyv szinte mindig ugyanaz: </a:t>
            </a:r>
          </a:p>
          <a:p>
            <a:pPr>
              <a:lnSpc>
                <a:spcPct val="80000"/>
              </a:lnSpc>
            </a:pPr>
            <a:r>
              <a:rPr lang="hu-HU" altLang="hu-HU"/>
              <a:t>a kéretlen levelekben vagy egy honlapon "ingyenes vírusvizsgálatot" ígérő szoftver végrehajt egy "teljes körű PC ellenőrzést",</a:t>
            </a:r>
          </a:p>
          <a:p>
            <a:pPr>
              <a:lnSpc>
                <a:spcPct val="80000"/>
              </a:lnSpc>
            </a:pPr>
            <a:r>
              <a:rPr lang="hu-HU" altLang="hu-HU"/>
              <a:t>majd dörgedelmes üzenetben közli a felhasználóval, hogy biztonsági problémát talált. Az üzenetek figyelmeztethetnek vírus-, kémprogram- vagy bármilyen más károkozó-fertőzésre. Valójában olyan nem létező problémáról van szó, amelynek a megszüntetéséért a hamis biztonsági program készítője már pénzt követel.</a:t>
            </a:r>
          </a:p>
          <a:p>
            <a:pPr>
              <a:lnSpc>
                <a:spcPct val="80000"/>
              </a:lnSpc>
            </a:pPr>
            <a:r>
              <a:rPr lang="hu-HU" altLang="hu-HU"/>
              <a:t>Ha a felhasználó regisztrál a szoftver "kereskedelmi" változatára vagy más módon fizet érte, akkor olyan fenyegetés megszüntetéséért adja ki a pénzét, amely valójában nem is létezett.</a:t>
            </a:r>
          </a:p>
        </p:txBody>
      </p:sp>
    </p:spTree>
    <p:extLst>
      <p:ext uri="{BB962C8B-B14F-4D97-AF65-F5344CB8AC3E}">
        <p14:creationId xmlns:p14="http://schemas.microsoft.com/office/powerpoint/2010/main" val="2504433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hu-HU" altLang="hu-HU"/>
              <a:t>„</a:t>
            </a:r>
            <a:r>
              <a:rPr lang="hu-HU" altLang="hu-HU" b="1"/>
              <a:t>Trükkös webhelyek</a:t>
            </a:r>
            <a:r>
              <a:rPr lang="hu-HU" altLang="hu-HU" b="1" i="1"/>
              <a:t>”</a:t>
            </a:r>
            <a:r>
              <a:rPr lang="hu-HU" altLang="hu-HU"/>
              <a:t> </a:t>
            </a:r>
          </a:p>
        </p:txBody>
      </p:sp>
      <p:sp>
        <p:nvSpPr>
          <p:cNvPr id="27651" name="Rectangle 3"/>
          <p:cNvSpPr>
            <a:spLocks noGrp="1" noChangeArrowheads="1"/>
          </p:cNvSpPr>
          <p:nvPr>
            <p:ph type="body" idx="1"/>
          </p:nvPr>
        </p:nvSpPr>
        <p:spPr/>
        <p:txBody>
          <a:bodyPr/>
          <a:lstStyle/>
          <a:p>
            <a:pPr>
              <a:lnSpc>
                <a:spcPct val="80000"/>
              </a:lnSpc>
            </a:pPr>
            <a:r>
              <a:rPr lang="hu-HU" altLang="hu-HU"/>
              <a:t>melyek domain neve amúgy népszerű legális tartalommal bíró név, de más végződéssel.</a:t>
            </a:r>
          </a:p>
          <a:p>
            <a:pPr>
              <a:lnSpc>
                <a:spcPct val="80000"/>
              </a:lnSpc>
            </a:pPr>
            <a:r>
              <a:rPr lang="hu-HU" altLang="hu-HU"/>
              <a:t>Könnyen előfordulhat, hogy valaki nem emlékszik a végződésre, csak a webhely nevére, így pl. .com helyett .hu végződéssel gépeli be. Igen ám, de azt a domaint már kémprogram írók, adathalászok és egyéb bűnözők üzemeltetik. </a:t>
            </a:r>
          </a:p>
          <a:p>
            <a:pPr>
              <a:lnSpc>
                <a:spcPct val="80000"/>
              </a:lnSpc>
            </a:pPr>
            <a:r>
              <a:rPr lang="hu-HU" altLang="hu-HU"/>
              <a:t>Ezért, aztán pl. a lejárt domain neveknek külön piaca van. Nem csak az elírt végződésekkel járhatunk így, hanem akkor is, ha a keresett webhely nevét írjuk el</a:t>
            </a:r>
          </a:p>
        </p:txBody>
      </p:sp>
    </p:spTree>
    <p:extLst>
      <p:ext uri="{BB962C8B-B14F-4D97-AF65-F5344CB8AC3E}">
        <p14:creationId xmlns:p14="http://schemas.microsoft.com/office/powerpoint/2010/main" val="1563236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612901" y="368301"/>
            <a:ext cx="8964613" cy="6119813"/>
          </a:xfrm>
        </p:spPr>
        <p:txBody>
          <a:bodyPr/>
          <a:lstStyle/>
          <a:p>
            <a:r>
              <a:rPr lang="hu-HU" altLang="hu-HU" sz="2200"/>
              <a:t>A megtévesztő programok olyan programok, amelyek </a:t>
            </a:r>
            <a:r>
              <a:rPr lang="hu-HU" altLang="hu-HU" sz="2200" b="1"/>
              <a:t>megváltoztathatják a böngésző kezdőlapját</a:t>
            </a:r>
            <a:r>
              <a:rPr lang="hu-HU" altLang="hu-HU" sz="2200"/>
              <a:t> vagy a keresőlapot anélkül, hogy ehhez jóváhagyásunkat kérnék. A megtévesztő programok többféleképpen kerülhetnek a számítógépre. Általános trükk, hogy titokban, egy másik – például zene- vagy videofájl-cserélő – program telepítése közben települnek fel. </a:t>
            </a:r>
          </a:p>
          <a:p>
            <a:r>
              <a:rPr lang="hu-HU" altLang="hu-HU" sz="2200"/>
              <a:t>A megtévesztő programok néha titokban, minden figyelmeztetés nélkül települnek a számítógépre. Ha az Internet Explorert használja böngészőprogramként, ez akkor történhet meg, ha az adatvédelmi beállításokat a legalacsonyabb értékre állítja. Ügyeljen, hogy ez a beállítás közepes vagy annál magasabb értékre legyen állítva. </a:t>
            </a:r>
          </a:p>
          <a:p>
            <a:r>
              <a:rPr lang="hu-HU" altLang="hu-HU" sz="2200"/>
              <a:t>Tapasztalt már olyat, hogy egy program azután is többször kérte valaminek a letöltését, hogy Ön azt megtagadta? A megtévesztő programok készítői gyakran használják ezt a trükköt, hogy a felhasználót rávegyék programjaik letöltésére. Ha ezt észleli, soha ne kattintson az Igen gombra, hanem inkább próbálja meg bezárni azt a weblapot, amely először kérte a letöltés elfogadását </a:t>
            </a:r>
          </a:p>
        </p:txBody>
      </p:sp>
    </p:spTree>
    <p:extLst>
      <p:ext uri="{BB962C8B-B14F-4D97-AF65-F5344CB8AC3E}">
        <p14:creationId xmlns:p14="http://schemas.microsoft.com/office/powerpoint/2010/main" val="659404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hu-HU" altLang="hu-HU" b="1"/>
              <a:t>e-mail vírusok</a:t>
            </a:r>
            <a:r>
              <a:rPr lang="hu-HU" altLang="hu-HU"/>
              <a:t> </a:t>
            </a:r>
          </a:p>
        </p:txBody>
      </p:sp>
      <p:sp>
        <p:nvSpPr>
          <p:cNvPr id="29699" name="Rectangle 3"/>
          <p:cNvSpPr>
            <a:spLocks noGrp="1" noChangeArrowheads="1"/>
          </p:cNvSpPr>
          <p:nvPr>
            <p:ph type="body" idx="1"/>
          </p:nvPr>
        </p:nvSpPr>
        <p:spPr/>
        <p:txBody>
          <a:bodyPr/>
          <a:lstStyle/>
          <a:p>
            <a:r>
              <a:rPr lang="hu-HU" altLang="hu-HU"/>
              <a:t>Egy tipikus levélvírus az első felbukkanása utáni fél napban viharos sebességgel terjed, azonban kb. 3 nap múlva már gyakorlatilag eltűnik a színről, ez is alátámasztja azt az elvet, hogy a védekezés többféle metódussal, </a:t>
            </a:r>
            <a:r>
              <a:rPr lang="hu-HU" altLang="hu-HU" b="1"/>
              <a:t>mindig frissített víruskeresőkkel</a:t>
            </a:r>
            <a:r>
              <a:rPr lang="hu-HU" altLang="hu-HU"/>
              <a:t> történjen. </a:t>
            </a:r>
          </a:p>
        </p:txBody>
      </p:sp>
    </p:spTree>
    <p:extLst>
      <p:ext uri="{BB962C8B-B14F-4D97-AF65-F5344CB8AC3E}">
        <p14:creationId xmlns:p14="http://schemas.microsoft.com/office/powerpoint/2010/main" val="1712400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0"/>
            <a:ext cx="9144000" cy="1143000"/>
          </a:xfrm>
        </p:spPr>
        <p:txBody>
          <a:bodyPr/>
          <a:lstStyle/>
          <a:p>
            <a:r>
              <a:rPr lang="hu-HU" altLang="hu-HU" sz="3300" b="1"/>
              <a:t>Számos új trójai - havi egymillió új kártevő</a:t>
            </a:r>
            <a:endParaRPr lang="hu-HU" altLang="hu-HU" sz="3300"/>
          </a:p>
        </p:txBody>
      </p:sp>
      <p:sp>
        <p:nvSpPr>
          <p:cNvPr id="32771" name="Rectangle 3"/>
          <p:cNvSpPr>
            <a:spLocks noGrp="1" noChangeArrowheads="1"/>
          </p:cNvSpPr>
          <p:nvPr>
            <p:ph type="body" idx="1"/>
          </p:nvPr>
        </p:nvSpPr>
        <p:spPr>
          <a:xfrm>
            <a:off x="1981200" y="1600201"/>
            <a:ext cx="8686800" cy="4525963"/>
          </a:xfrm>
        </p:spPr>
        <p:txBody>
          <a:bodyPr/>
          <a:lstStyle/>
          <a:p>
            <a:pPr marL="0" indent="0">
              <a:buNone/>
            </a:pPr>
            <a:r>
              <a:rPr lang="hu-HU" altLang="hu-HU"/>
              <a:t>Az amerikai Sunbelt Software kutatócsoportja 2009 augusztusában is megjelentette toplistáját:</a:t>
            </a:r>
          </a:p>
          <a:p>
            <a:pPr marL="0" indent="0"/>
            <a:r>
              <a:rPr lang="hu-HU" altLang="hu-HU"/>
              <a:t> a 2009 júliusa során legfertőzőbb kémprogramokról és számítógépes vírusokról. </a:t>
            </a:r>
          </a:p>
          <a:p>
            <a:pPr lvl="1">
              <a:lnSpc>
                <a:spcPct val="90000"/>
              </a:lnSpc>
            </a:pPr>
            <a:r>
              <a:rPr lang="hu-HU" altLang="hu-HU"/>
              <a:t>nem csupán listavezető maradt, hanem jelentősen növelte is az általa okozott fertőzések arányát az immár két hónapja listavezető Trojan-Spy.Win32.Zbot: </a:t>
            </a:r>
          </a:p>
          <a:p>
            <a:pPr lvl="1">
              <a:lnSpc>
                <a:spcPct val="90000"/>
              </a:lnSpc>
            </a:pPr>
            <a:r>
              <a:rPr lang="hu-HU" altLang="hu-HU"/>
              <a:t>a kártevő internetes és netbanki belépési kódok és személyes adatok gyűjtésére „specializálta" magát, s az összes fertőzés több mint 8 százalékáért okolható. </a:t>
            </a:r>
            <a:br>
              <a:rPr lang="hu-HU" altLang="hu-HU"/>
            </a:br>
            <a:endParaRPr lang="hu-HU" altLang="hu-HU"/>
          </a:p>
        </p:txBody>
      </p:sp>
    </p:spTree>
    <p:extLst>
      <p:ext uri="{BB962C8B-B14F-4D97-AF65-F5344CB8AC3E}">
        <p14:creationId xmlns:p14="http://schemas.microsoft.com/office/powerpoint/2010/main" val="963659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1524000" y="0"/>
            <a:ext cx="9144000" cy="1143000"/>
          </a:xfrm>
        </p:spPr>
        <p:txBody>
          <a:bodyPr/>
          <a:lstStyle/>
          <a:p>
            <a:r>
              <a:rPr lang="hu-HU" altLang="hu-HU" sz="3600" dirty="0"/>
              <a:t>Panda </a:t>
            </a:r>
            <a:r>
              <a:rPr lang="hu-HU" altLang="hu-HU" sz="3600" dirty="0" err="1"/>
              <a:t>Security</a:t>
            </a:r>
            <a:r>
              <a:rPr lang="hu-HU" altLang="hu-HU" sz="3600" dirty="0"/>
              <a:t> </a:t>
            </a:r>
            <a:r>
              <a:rPr lang="hu-HU" altLang="hu-HU" sz="3600" dirty="0" smtClean="0"/>
              <a:t>:a 2000-es évek elején </a:t>
            </a:r>
            <a:r>
              <a:rPr lang="hu-HU" altLang="hu-HU" sz="3600" dirty="0"/>
              <a:t>„reneszánszukat élték” a banki trójai programok</a:t>
            </a:r>
            <a:r>
              <a:rPr lang="hu-HU" altLang="hu-HU" sz="4000" dirty="0"/>
              <a:t> </a:t>
            </a:r>
          </a:p>
        </p:txBody>
      </p:sp>
      <p:pic>
        <p:nvPicPr>
          <p:cNvPr id="30724" name="Picture 4" descr="?id=7874&amp;th=inline_fu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9" y="1362076"/>
            <a:ext cx="8137525" cy="5497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2684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hu-HU" altLang="hu-HU" sz="4000"/>
              <a:t>Sunbelt Software – toplista </a:t>
            </a:r>
            <a:br>
              <a:rPr lang="hu-HU" altLang="hu-HU" sz="4000"/>
            </a:br>
            <a:r>
              <a:rPr lang="hu-HU" altLang="hu-HU" sz="4000"/>
              <a:t>(2009 augusztus)</a:t>
            </a:r>
          </a:p>
        </p:txBody>
      </p:sp>
      <p:sp>
        <p:nvSpPr>
          <p:cNvPr id="33795" name="Rectangle 3"/>
          <p:cNvSpPr>
            <a:spLocks noGrp="1" noChangeArrowheads="1"/>
          </p:cNvSpPr>
          <p:nvPr>
            <p:ph type="body" idx="1"/>
          </p:nvPr>
        </p:nvSpPr>
        <p:spPr/>
        <p:txBody>
          <a:bodyPr/>
          <a:lstStyle/>
          <a:p>
            <a:pPr>
              <a:lnSpc>
                <a:spcPct val="90000"/>
              </a:lnSpc>
            </a:pPr>
            <a:r>
              <a:rPr lang="hu-HU" altLang="hu-HU" sz="2400"/>
              <a:t>a második helyre a Krap eljárást használó károkozók kerültek, ami egyértelműen jelzi, hogy jelenleg a Krap az alvilág kedvenc tömörítője (packer), melynek segítségével a bűnözők </a:t>
            </a:r>
            <a:r>
              <a:rPr lang="hu-HU" altLang="hu-HU" sz="2400" b="1"/>
              <a:t>titkosítják és elrejtik</a:t>
            </a:r>
            <a:r>
              <a:rPr lang="hu-HU" altLang="hu-HU" sz="2400"/>
              <a:t> régi és új károkozóik kódjait a vírusirtók és a víruselemzők elől.</a:t>
            </a:r>
            <a:br>
              <a:rPr lang="hu-HU" altLang="hu-HU" sz="2400"/>
            </a:br>
            <a:r>
              <a:rPr lang="hu-HU" altLang="hu-HU" sz="2400"/>
              <a:t> </a:t>
            </a:r>
          </a:p>
          <a:p>
            <a:pPr>
              <a:lnSpc>
                <a:spcPct val="90000"/>
              </a:lnSpc>
            </a:pPr>
            <a:r>
              <a:rPr lang="hu-HU" altLang="hu-HU" sz="2400"/>
              <a:t>A harmadik a Trojan.Win32.Tdss.aalc (v) károkozó család: ezek a trójaiak olyan kóddal fertőzik meg a felhasználó gépét, amely azután </a:t>
            </a:r>
            <a:r>
              <a:rPr lang="hu-HU" altLang="hu-HU" sz="2400" b="1"/>
              <a:t>automatikusan kapcsolatba lép néhány weboldallal és további károkozókat, elsősorban további trójaiakat és károkozókat tölt le. </a:t>
            </a:r>
            <a:br>
              <a:rPr lang="hu-HU" altLang="hu-HU" sz="2400" b="1"/>
            </a:br>
            <a:endParaRPr lang="hu-HU" altLang="hu-HU" sz="2400" b="1"/>
          </a:p>
        </p:txBody>
      </p:sp>
    </p:spTree>
    <p:extLst>
      <p:ext uri="{BB962C8B-B14F-4D97-AF65-F5344CB8AC3E}">
        <p14:creationId xmlns:p14="http://schemas.microsoft.com/office/powerpoint/2010/main" val="50010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hu-HU" altLang="hu-HU" smtClean="0"/>
              <a:t>RAID 1-</a:t>
            </a:r>
            <a:r>
              <a:rPr lang="hu-HU" altLang="hu-HU" b="1" smtClean="0"/>
              <a:t>Mirroring</a:t>
            </a:r>
          </a:p>
        </p:txBody>
      </p:sp>
      <p:sp>
        <p:nvSpPr>
          <p:cNvPr id="39939" name="Rectangle 3"/>
          <p:cNvSpPr>
            <a:spLocks noGrp="1" noChangeArrowheads="1"/>
          </p:cNvSpPr>
          <p:nvPr>
            <p:ph type="body" sz="half" idx="1"/>
          </p:nvPr>
        </p:nvSpPr>
        <p:spPr>
          <a:xfrm>
            <a:off x="1595439" y="1185864"/>
            <a:ext cx="4606925" cy="5051425"/>
          </a:xfrm>
        </p:spPr>
        <p:txBody>
          <a:bodyPr/>
          <a:lstStyle/>
          <a:p>
            <a:pPr marL="0" indent="0"/>
            <a:r>
              <a:rPr lang="hu-HU" altLang="hu-HU" sz="2000"/>
              <a:t>Ehhez is legalább két merevlemez szükségeltetik. A tükrözés szót itt szinte szó szerint kell értenünk. Ez azt jelenti, hogy mindkét merevlemez ugyanazt az adatot tartalmazza. Ha az egyik megsérül, akkor ott a másik, így nem veszítjük el adatainkat. </a:t>
            </a:r>
          </a:p>
          <a:p>
            <a:pPr marL="0" indent="0"/>
            <a:r>
              <a:rPr lang="hu-HU" altLang="hu-HU" sz="2000"/>
              <a:t>Hátránya, hogy hiába van két merevelemezünk, nem lesz gyorsabb az átvitel, és csak az egyik merevlemezünknek megfelelő kapacitását használhatjuk ki, mivel a másik backup funkciót lát el, és ugyanazt az adatot tartalmazza. </a:t>
            </a:r>
          </a:p>
        </p:txBody>
      </p:sp>
      <p:pic>
        <p:nvPicPr>
          <p:cNvPr id="39940" name="Picture 4" descr="27-00-40-raid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0463" y="836614"/>
            <a:ext cx="4781550" cy="3051175"/>
          </a:xfrm>
          <a:noFill/>
        </p:spPr>
      </p:pic>
    </p:spTree>
    <p:extLst>
      <p:ext uri="{BB962C8B-B14F-4D97-AF65-F5344CB8AC3E}">
        <p14:creationId xmlns:p14="http://schemas.microsoft.com/office/powerpoint/2010/main" val="75861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hu-HU" altLang="hu-HU">
                <a:hlinkClick r:id="rId2"/>
              </a:rPr>
              <a:t>Veszélyben a Mac-esek!</a:t>
            </a:r>
            <a:r>
              <a:rPr lang="hu-HU" altLang="hu-HU"/>
              <a:t> </a:t>
            </a:r>
          </a:p>
        </p:txBody>
      </p:sp>
      <p:sp>
        <p:nvSpPr>
          <p:cNvPr id="34819" name="Rectangle 3"/>
          <p:cNvSpPr>
            <a:spLocks noGrp="1" noChangeArrowheads="1"/>
          </p:cNvSpPr>
          <p:nvPr>
            <p:ph type="body" idx="1"/>
          </p:nvPr>
        </p:nvSpPr>
        <p:spPr/>
        <p:txBody>
          <a:bodyPr/>
          <a:lstStyle/>
          <a:p>
            <a:r>
              <a:rPr lang="hu-HU" altLang="hu-HU"/>
              <a:t>Az </a:t>
            </a:r>
            <a:r>
              <a:rPr lang="hu-HU" altLang="hu-HU" b="1"/>
              <a:t>Apple termékek használói</a:t>
            </a:r>
            <a:r>
              <a:rPr lang="hu-HU" altLang="hu-HU"/>
              <a:t> sokáig </a:t>
            </a:r>
            <a:r>
              <a:rPr lang="hu-HU" altLang="hu-HU" b="1"/>
              <a:t>teljes biztonságban</a:t>
            </a:r>
            <a:r>
              <a:rPr lang="hu-HU" altLang="hu-HU"/>
              <a:t> érezhették magukat a számítógépes kártevőkkel szemben. </a:t>
            </a:r>
          </a:p>
          <a:p>
            <a:r>
              <a:rPr lang="hu-HU" altLang="hu-HU"/>
              <a:t>2007 őszén jelent meg az első </a:t>
            </a:r>
            <a:r>
              <a:rPr lang="hu-HU" altLang="hu-HU" b="1"/>
              <a:t>„professzionális” trójai kártevő,</a:t>
            </a:r>
            <a:r>
              <a:rPr lang="hu-HU" altLang="hu-HU"/>
              <a:t> melyet </a:t>
            </a:r>
            <a:r>
              <a:rPr lang="hu-HU" altLang="hu-HU" b="1"/>
              <a:t>speciálisan az Apple-termékek „felhasználóinak</a:t>
            </a:r>
            <a:r>
              <a:rPr lang="hu-HU" altLang="hu-HU"/>
              <a:t> fejlesztettek ki”. Ezzel vége lett a jó világnak </a:t>
            </a:r>
          </a:p>
        </p:txBody>
      </p:sp>
    </p:spTree>
    <p:extLst>
      <p:ext uri="{BB962C8B-B14F-4D97-AF65-F5344CB8AC3E}">
        <p14:creationId xmlns:p14="http://schemas.microsoft.com/office/powerpoint/2010/main" val="3564531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hu-HU" altLang="hu-HU"/>
              <a:t>Conficker féreg</a:t>
            </a:r>
          </a:p>
        </p:txBody>
      </p:sp>
      <p:sp>
        <p:nvSpPr>
          <p:cNvPr id="41987" name="Rectangle 3"/>
          <p:cNvSpPr>
            <a:spLocks noGrp="1" noChangeArrowheads="1"/>
          </p:cNvSpPr>
          <p:nvPr>
            <p:ph type="body" idx="1"/>
          </p:nvPr>
        </p:nvSpPr>
        <p:spPr/>
        <p:txBody>
          <a:bodyPr/>
          <a:lstStyle/>
          <a:p>
            <a:pPr>
              <a:lnSpc>
                <a:spcPct val="90000"/>
              </a:lnSpc>
            </a:pPr>
            <a:r>
              <a:rPr lang="hu-HU" altLang="hu-HU"/>
              <a:t>Az ESET is minden hónapban összeállítja a Magyarországon terjedő számítógépes vírusok toplistáját.</a:t>
            </a:r>
          </a:p>
          <a:p>
            <a:pPr>
              <a:lnSpc>
                <a:spcPct val="90000"/>
              </a:lnSpc>
            </a:pPr>
            <a:r>
              <a:rPr lang="hu-HU" altLang="hu-HU"/>
              <a:t>2009.októberben visszavette az első helyet a hírhedt Conficker, amely többek között a Microsoft Windows egyik, már 2008 októberében javított biztonsági hibáját kihasználó exploit kóddal terjed.- Op.rendszerek frissítése  </a:t>
            </a:r>
          </a:p>
        </p:txBody>
      </p:sp>
    </p:spTree>
    <p:extLst>
      <p:ext uri="{BB962C8B-B14F-4D97-AF65-F5344CB8AC3E}">
        <p14:creationId xmlns:p14="http://schemas.microsoft.com/office/powerpoint/2010/main" val="1384970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0"/>
            <a:ext cx="8229600" cy="1143000"/>
          </a:xfrm>
        </p:spPr>
        <p:txBody>
          <a:bodyPr/>
          <a:lstStyle/>
          <a:p>
            <a:r>
              <a:rPr lang="hu-HU" altLang="hu-HU"/>
              <a:t>Conficker féreg</a:t>
            </a:r>
          </a:p>
        </p:txBody>
      </p:sp>
      <p:sp>
        <p:nvSpPr>
          <p:cNvPr id="43011" name="Rectangle 3"/>
          <p:cNvSpPr>
            <a:spLocks noGrp="1" noChangeArrowheads="1"/>
          </p:cNvSpPr>
          <p:nvPr>
            <p:ph type="body" idx="1"/>
          </p:nvPr>
        </p:nvSpPr>
        <p:spPr>
          <a:xfrm>
            <a:off x="1981200" y="1268413"/>
            <a:ext cx="8686800" cy="5257800"/>
          </a:xfrm>
        </p:spPr>
        <p:txBody>
          <a:bodyPr/>
          <a:lstStyle/>
          <a:p>
            <a:pPr>
              <a:lnSpc>
                <a:spcPct val="80000"/>
              </a:lnSpc>
            </a:pPr>
            <a:r>
              <a:rPr lang="hu-HU" altLang="hu-HU" sz="2300"/>
              <a:t>Elterjedtsége az októberi fertőzések között: 7,15%</a:t>
            </a:r>
          </a:p>
          <a:p>
            <a:pPr>
              <a:lnSpc>
                <a:spcPct val="80000"/>
              </a:lnSpc>
            </a:pPr>
            <a:r>
              <a:rPr lang="hu-HU" altLang="hu-HU" sz="2300"/>
              <a:t>Működés: A Win32/Conficker egy olyan hálózati féreg, amely a Microsoft Windows MS08-067 biztonsági bulletinben tárgyalt hibát kihasználó exploit kóddal is terjed. Az RPC (Remote Procedure Call), vagyis a távoli eljáráshívással kapcsolatos sebezhetőségre építve a távoli támadó megfelelő jogosultság nélkül hajthatja végre az akcióját. A Conficker először betölt egy DLL fájlt az SVCHost eljáráson keresztül, majd távoli szerverekkel lép kapcsolatba, hogy azokról további kártékony kódokat töltsön le. Emellett a féreg módosítja a host fájlt, ezáltal számos vírusvédelmi webcím is elérhetetlenné válik a megfertőzött számítógépen.</a:t>
            </a:r>
          </a:p>
          <a:p>
            <a:pPr>
              <a:lnSpc>
                <a:spcPct val="80000"/>
              </a:lnSpc>
            </a:pPr>
            <a:r>
              <a:rPr lang="hu-HU" altLang="hu-HU" sz="2300"/>
              <a:t>A számítógépre kerülés módja: változattól függően a felhasználó maga telepíti, vagy pedig egy biztonsági résen keresztül felhasználói beavatkozás nélkül magától települ fel, illetve automatikusan is elindulhat hordozható külső meghajtó fertőzött Autorun állománya miatt.</a:t>
            </a:r>
            <a:br>
              <a:rPr lang="hu-HU" altLang="hu-HU" sz="2300"/>
            </a:br>
            <a:r>
              <a:rPr lang="hu-HU" altLang="hu-HU" sz="2300"/>
              <a:t>Bővebb információ: </a:t>
            </a:r>
            <a:r>
              <a:rPr lang="hu-HU" altLang="hu-HU" sz="2300">
                <a:hlinkClick r:id="rId2"/>
              </a:rPr>
              <a:t>http://www.eset.hu/virus/conficker-aa</a:t>
            </a:r>
            <a:endParaRPr lang="hu-HU" altLang="hu-HU" sz="2300"/>
          </a:p>
        </p:txBody>
      </p:sp>
    </p:spTree>
    <p:extLst>
      <p:ext uri="{BB962C8B-B14F-4D97-AF65-F5344CB8AC3E}">
        <p14:creationId xmlns:p14="http://schemas.microsoft.com/office/powerpoint/2010/main" val="121938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0" y="274638"/>
            <a:ext cx="9144000" cy="1143000"/>
          </a:xfrm>
        </p:spPr>
        <p:txBody>
          <a:bodyPr/>
          <a:lstStyle/>
          <a:p>
            <a:r>
              <a:rPr lang="hu-HU" altLang="hu-HU" sz="3200" b="1"/>
              <a:t>Win32/TrojanDownloader.Swizzor.NBF trójai</a:t>
            </a:r>
            <a:r>
              <a:rPr lang="hu-HU" altLang="hu-HU" sz="4000"/>
              <a:t> </a:t>
            </a:r>
          </a:p>
        </p:txBody>
      </p:sp>
      <p:sp>
        <p:nvSpPr>
          <p:cNvPr id="44035" name="Rectangle 3"/>
          <p:cNvSpPr>
            <a:spLocks noGrp="1" noChangeArrowheads="1"/>
          </p:cNvSpPr>
          <p:nvPr>
            <p:ph type="body" idx="1"/>
          </p:nvPr>
        </p:nvSpPr>
        <p:spPr>
          <a:xfrm>
            <a:off x="1703388" y="1600200"/>
            <a:ext cx="8964612" cy="5068888"/>
          </a:xfrm>
        </p:spPr>
        <p:txBody>
          <a:bodyPr/>
          <a:lstStyle/>
          <a:p>
            <a:pPr>
              <a:lnSpc>
                <a:spcPct val="80000"/>
              </a:lnSpc>
            </a:pPr>
            <a:r>
              <a:rPr lang="hu-HU" altLang="hu-HU" sz="2200"/>
              <a:t>Elterjedtsége Magyarországon a szeptemberi fertőzések között: 7,39%</a:t>
            </a:r>
          </a:p>
          <a:p>
            <a:pPr>
              <a:lnSpc>
                <a:spcPct val="80000"/>
              </a:lnSpc>
            </a:pPr>
            <a:r>
              <a:rPr lang="hu-HU" altLang="hu-HU" sz="2200"/>
              <a:t>Működés: A Trojan.Downloader.Swizzor egy olyan kártevő, melynek segítségével további kártékony állományokat másolnak a támadók a fertőzött számítógépre. Többnyire reklámprogramokat tölt le és telepít. A Swizzor terjedéséhez a hiszékenységet is kihasználja: olyan programokba is bele szokták rejteni, amelyek látszólag peer 2 peer hálózatok sebességét (pl. Torrent) optimalizálják, valójában azonban maga a kártevő lapul a „csomagban”. Emellett hátsó ajtót is nyit a megtámadott számítógépen. A bűnözők így teljes mértékben átvehetik a számítógép felügyeletét: alkalmazásokat futtathatnak, állíthatnak le, állományokat tölthetnek le/fel, jelszavakat, hozzáférési kódokat tulajdoníthatnak el.</a:t>
            </a:r>
          </a:p>
          <a:p>
            <a:pPr>
              <a:lnSpc>
                <a:spcPct val="80000"/>
              </a:lnSpc>
            </a:pPr>
            <a:r>
              <a:rPr lang="hu-HU" altLang="hu-HU" sz="2200"/>
              <a:t>A számítógépre kerülés módja: a felhasználó tölti le és futtatja.</a:t>
            </a:r>
            <a:br>
              <a:rPr lang="hu-HU" altLang="hu-HU" sz="2200"/>
            </a:br>
            <a:r>
              <a:rPr lang="hu-HU" altLang="hu-HU" sz="2200"/>
              <a:t>Bővebb információ: </a:t>
            </a:r>
            <a:r>
              <a:rPr lang="hu-HU" altLang="hu-HU" sz="2200">
                <a:hlinkClick r:id="rId2"/>
              </a:rPr>
              <a:t>http://www.eset.hu/virus/trojandownloader-swizzor-nbf</a:t>
            </a:r>
            <a:endParaRPr lang="hu-HU" altLang="hu-HU" sz="2200"/>
          </a:p>
        </p:txBody>
      </p:sp>
    </p:spTree>
    <p:extLst>
      <p:ext uri="{BB962C8B-B14F-4D97-AF65-F5344CB8AC3E}">
        <p14:creationId xmlns:p14="http://schemas.microsoft.com/office/powerpoint/2010/main" val="3538110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hu-HU" altLang="hu-HU" b="1"/>
              <a:t>INF/Autorun vírus</a:t>
            </a:r>
            <a:r>
              <a:rPr lang="hu-HU" altLang="hu-HU"/>
              <a:t> </a:t>
            </a:r>
          </a:p>
        </p:txBody>
      </p:sp>
      <p:sp>
        <p:nvSpPr>
          <p:cNvPr id="45059" name="Rectangle 3"/>
          <p:cNvSpPr>
            <a:spLocks noGrp="1" noChangeArrowheads="1"/>
          </p:cNvSpPr>
          <p:nvPr>
            <p:ph type="body" idx="1"/>
          </p:nvPr>
        </p:nvSpPr>
        <p:spPr/>
        <p:txBody>
          <a:bodyPr/>
          <a:lstStyle/>
          <a:p>
            <a:pPr>
              <a:lnSpc>
                <a:spcPct val="90000"/>
              </a:lnSpc>
            </a:pPr>
            <a:r>
              <a:rPr lang="hu-HU" altLang="hu-HU"/>
              <a:t>Elterjedtsége Magyarországon a szeptemberi fertőzések között: 3,81%</a:t>
            </a:r>
          </a:p>
          <a:p>
            <a:pPr>
              <a:lnSpc>
                <a:spcPct val="90000"/>
              </a:lnSpc>
            </a:pPr>
            <a:r>
              <a:rPr lang="hu-HU" altLang="hu-HU"/>
              <a:t>Működés: Az INF/Autorun egyfajta gyűjtőneve az autorun.inf automatikus programfuttató fájlt használó kórokozóknak. A kártevő fertőzésének egyik jele, hogy a számítógép működése drasztikusan lelassul.</a:t>
            </a:r>
          </a:p>
          <a:p>
            <a:pPr>
              <a:lnSpc>
                <a:spcPct val="90000"/>
              </a:lnSpc>
            </a:pPr>
            <a:r>
              <a:rPr lang="hu-HU" altLang="hu-HU"/>
              <a:t>A számítógépre kerülés módja: fertőzött adathordozókon (akár MP3-lejátszókon) terjed..</a:t>
            </a:r>
            <a:br>
              <a:rPr lang="hu-HU" altLang="hu-HU"/>
            </a:br>
            <a:r>
              <a:rPr lang="hu-HU" altLang="hu-HU"/>
              <a:t>Bővebb információ: </a:t>
            </a:r>
            <a:r>
              <a:rPr lang="hu-HU" altLang="hu-HU">
                <a:hlinkClick r:id="rId2"/>
              </a:rPr>
              <a:t>http://www.eset.hu/virus/autorun</a:t>
            </a:r>
            <a:endParaRPr lang="hu-HU" altLang="hu-HU"/>
          </a:p>
        </p:txBody>
      </p:sp>
    </p:spTree>
    <p:extLst>
      <p:ext uri="{BB962C8B-B14F-4D97-AF65-F5344CB8AC3E}">
        <p14:creationId xmlns:p14="http://schemas.microsoft.com/office/powerpoint/2010/main" val="1656406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a:stretch>
            <a:fillRect/>
          </a:stretch>
        </p:blipFill>
        <p:spPr>
          <a:xfrm>
            <a:off x="793375" y="678263"/>
            <a:ext cx="10627659" cy="5513097"/>
          </a:xfrm>
          <a:prstGeom prst="rect">
            <a:avLst/>
          </a:prstGeom>
        </p:spPr>
      </p:pic>
    </p:spTree>
    <p:extLst>
      <p:ext uri="{BB962C8B-B14F-4D97-AF65-F5344CB8AC3E}">
        <p14:creationId xmlns:p14="http://schemas.microsoft.com/office/powerpoint/2010/main" val="1461423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a:stretch>
            <a:fillRect/>
          </a:stretch>
        </p:blipFill>
        <p:spPr>
          <a:xfrm>
            <a:off x="667525" y="488577"/>
            <a:ext cx="10771439" cy="5834530"/>
          </a:xfrm>
          <a:prstGeom prst="rect">
            <a:avLst/>
          </a:prstGeom>
        </p:spPr>
      </p:pic>
    </p:spTree>
    <p:extLst>
      <p:ext uri="{BB962C8B-B14F-4D97-AF65-F5344CB8AC3E}">
        <p14:creationId xmlns:p14="http://schemas.microsoft.com/office/powerpoint/2010/main" val="4192475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hu-HU" altLang="hu-HU"/>
              <a:t>Hasznos weboldalak</a:t>
            </a:r>
          </a:p>
        </p:txBody>
      </p:sp>
      <p:sp>
        <p:nvSpPr>
          <p:cNvPr id="46083" name="Rectangle 3"/>
          <p:cNvSpPr>
            <a:spLocks noGrp="1" noChangeArrowheads="1"/>
          </p:cNvSpPr>
          <p:nvPr>
            <p:ph type="body" idx="1"/>
          </p:nvPr>
        </p:nvSpPr>
        <p:spPr/>
        <p:txBody>
          <a:bodyPr/>
          <a:lstStyle/>
          <a:p>
            <a:r>
              <a:rPr lang="hu-HU" altLang="hu-HU">
                <a:hlinkClick r:id="rId2"/>
              </a:rPr>
              <a:t>www.szoftver-info.hu</a:t>
            </a:r>
            <a:r>
              <a:rPr lang="hu-HU" altLang="hu-HU"/>
              <a:t/>
            </a:r>
            <a:br>
              <a:rPr lang="hu-HU" altLang="hu-HU"/>
            </a:br>
            <a:r>
              <a:rPr lang="hu-HU" altLang="hu-HU"/>
              <a:t>vírusirtó program hírek, -letöltések</a:t>
            </a:r>
          </a:p>
          <a:p>
            <a:r>
              <a:rPr lang="hu-HU" altLang="hu-HU">
                <a:hlinkClick r:id="rId3"/>
              </a:rPr>
              <a:t>www.eset.hu</a:t>
            </a:r>
            <a:r>
              <a:rPr lang="hu-HU" altLang="hu-HU"/>
              <a:t/>
            </a:r>
            <a:br>
              <a:rPr lang="hu-HU" altLang="hu-HU"/>
            </a:br>
            <a:r>
              <a:rPr lang="hu-HU" altLang="hu-HU"/>
              <a:t>víruslisták, leírások</a:t>
            </a:r>
          </a:p>
          <a:p>
            <a:r>
              <a:rPr lang="hu-HU" altLang="hu-HU">
                <a:hlinkClick r:id="rId4"/>
              </a:rPr>
              <a:t>www.symantec.com</a:t>
            </a:r>
            <a:r>
              <a:rPr lang="hu-HU" altLang="hu-HU"/>
              <a:t/>
            </a:r>
            <a:br>
              <a:rPr lang="hu-HU" altLang="hu-HU"/>
            </a:br>
            <a:r>
              <a:rPr lang="hu-HU" altLang="hu-HU"/>
              <a:t>inkább fizetős programok</a:t>
            </a:r>
          </a:p>
          <a:p>
            <a:endParaRPr lang="hu-HU" altLang="hu-HU"/>
          </a:p>
        </p:txBody>
      </p:sp>
    </p:spTree>
    <p:extLst>
      <p:ext uri="{BB962C8B-B14F-4D97-AF65-F5344CB8AC3E}">
        <p14:creationId xmlns:p14="http://schemas.microsoft.com/office/powerpoint/2010/main" val="1027391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0"/>
            <a:ext cx="9144000" cy="908050"/>
          </a:xfrm>
        </p:spPr>
        <p:txBody>
          <a:bodyPr/>
          <a:lstStyle/>
          <a:p>
            <a:r>
              <a:rPr lang="hu-HU" altLang="hu-HU" sz="3200" b="1"/>
              <a:t>A vírusfertőzés elkerülésének alapszabályai</a:t>
            </a:r>
            <a:r>
              <a:rPr lang="hu-HU" altLang="hu-HU" sz="4000"/>
              <a:t> </a:t>
            </a:r>
          </a:p>
        </p:txBody>
      </p:sp>
      <p:sp>
        <p:nvSpPr>
          <p:cNvPr id="21507" name="Rectangle 3"/>
          <p:cNvSpPr>
            <a:spLocks noGrp="1" noChangeArrowheads="1"/>
          </p:cNvSpPr>
          <p:nvPr>
            <p:ph type="body" idx="1"/>
          </p:nvPr>
        </p:nvSpPr>
        <p:spPr>
          <a:xfrm>
            <a:off x="1703388" y="1125538"/>
            <a:ext cx="8964612" cy="5732462"/>
          </a:xfrm>
        </p:spPr>
        <p:txBody>
          <a:bodyPr/>
          <a:lstStyle/>
          <a:p>
            <a:pPr>
              <a:lnSpc>
                <a:spcPct val="80000"/>
              </a:lnSpc>
            </a:pPr>
            <a:r>
              <a:rPr lang="hu-HU" altLang="hu-HU"/>
              <a:t>A tűzfal talán a legfontosabb eleme a védelemnek. </a:t>
            </a:r>
          </a:p>
          <a:p>
            <a:pPr lvl="1">
              <a:lnSpc>
                <a:spcPct val="80000"/>
              </a:lnSpc>
            </a:pPr>
            <a:r>
              <a:rPr lang="hu-HU" altLang="hu-HU"/>
              <a:t>A számítógépes tűzfal használatának alapvető célja, hogy illetéktelen személyek, bizonyos trójai és kémprogramok, valamint néhány nagyon aljas vírus ne férjenek hozzá a rendszerünkhöz. </a:t>
            </a:r>
          </a:p>
          <a:p>
            <a:pPr lvl="1">
              <a:lnSpc>
                <a:spcPct val="80000"/>
              </a:lnSpc>
            </a:pPr>
            <a:r>
              <a:rPr lang="hu-HU" altLang="hu-HU"/>
              <a:t>A „jó” tűzfal a kimenő forgalmat is figyelemmel kíséri, és detektálja, ha bármilyen program információt próbál meg kiküldeni. </a:t>
            </a:r>
          </a:p>
          <a:p>
            <a:pPr>
              <a:lnSpc>
                <a:spcPct val="80000"/>
              </a:lnSpc>
            </a:pPr>
            <a:r>
              <a:rPr lang="hu-HU" altLang="hu-HU"/>
              <a:t>Vásároljunk, vagy ha tehetjük, töltsünk le az Internetről jó antivírus szoftvercsomagot, és azt rendszeresen frissítsük</a:t>
            </a:r>
          </a:p>
          <a:p>
            <a:pPr>
              <a:lnSpc>
                <a:spcPct val="80000"/>
              </a:lnSpc>
            </a:pPr>
            <a:r>
              <a:rPr lang="hu-HU" altLang="hu-HU"/>
              <a:t>Minden hozzánk érkezett új fájlt ellenőrizzünk. Az ellenőrzés terjedjen ki az Internetről letöltött, illetve újságmellékletben szereplő szoftverekre is. </a:t>
            </a:r>
          </a:p>
          <a:p>
            <a:pPr>
              <a:lnSpc>
                <a:spcPct val="80000"/>
              </a:lnSpc>
            </a:pPr>
            <a:r>
              <a:rPr lang="hu-HU" altLang="hu-HU"/>
              <a:t>Legyen megbízható mentési (backup) rendszerünk, amely rendszeresen elmenti az állományokat.</a:t>
            </a:r>
          </a:p>
        </p:txBody>
      </p:sp>
    </p:spTree>
    <p:extLst>
      <p:ext uri="{BB962C8B-B14F-4D97-AF65-F5344CB8AC3E}">
        <p14:creationId xmlns:p14="http://schemas.microsoft.com/office/powerpoint/2010/main" val="2825791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Tűzfal</a:t>
            </a:r>
            <a:endParaRPr lang="hu-HU" dirty="0"/>
          </a:p>
        </p:txBody>
      </p:sp>
      <p:sp>
        <p:nvSpPr>
          <p:cNvPr id="3" name="Tartalom helye 2"/>
          <p:cNvSpPr>
            <a:spLocks noGrp="1"/>
          </p:cNvSpPr>
          <p:nvPr>
            <p:ph idx="1"/>
          </p:nvPr>
        </p:nvSpPr>
        <p:spPr>
          <a:xfrm>
            <a:off x="838200" y="1825625"/>
            <a:ext cx="10515600" cy="4709646"/>
          </a:xfrm>
        </p:spPr>
        <p:txBody>
          <a:bodyPr>
            <a:normAutofit lnSpcReduction="10000"/>
          </a:bodyPr>
          <a:lstStyle/>
          <a:p>
            <a:r>
              <a:rPr lang="hu-HU" dirty="0"/>
              <a:t>Célja: a hálózaton keresztül egy adott számítógépbe ne történhessen illetéktelen behatolás</a:t>
            </a:r>
            <a:r>
              <a:rPr lang="hu-HU" dirty="0" smtClean="0"/>
              <a:t>.</a:t>
            </a:r>
          </a:p>
          <a:p>
            <a:r>
              <a:rPr lang="hu-HU" dirty="0" smtClean="0"/>
              <a:t>Szoftver- </a:t>
            </a:r>
            <a:r>
              <a:rPr lang="hu-HU" dirty="0"/>
              <a:t>és hardverkomponensekből áll. </a:t>
            </a:r>
            <a:endParaRPr lang="hu-HU" dirty="0" smtClean="0"/>
          </a:p>
          <a:p>
            <a:pPr lvl="1"/>
            <a:r>
              <a:rPr lang="hu-HU" dirty="0" smtClean="0"/>
              <a:t>Hardverkomponensei </a:t>
            </a:r>
            <a:r>
              <a:rPr lang="hu-HU" dirty="0"/>
              <a:t>olyan hálózatfelosztó eszközök, mint a </a:t>
            </a:r>
            <a:r>
              <a:rPr lang="hu-HU" dirty="0" err="1"/>
              <a:t>router</a:t>
            </a:r>
            <a:r>
              <a:rPr lang="hu-HU" dirty="0"/>
              <a:t> vagy a proxy. </a:t>
            </a:r>
            <a:endParaRPr lang="hu-HU" dirty="0" smtClean="0"/>
          </a:p>
          <a:p>
            <a:pPr lvl="1"/>
            <a:r>
              <a:rPr lang="hu-HU" dirty="0" smtClean="0"/>
              <a:t>A </a:t>
            </a:r>
            <a:r>
              <a:rPr lang="hu-HU" dirty="0"/>
              <a:t>szoftverkomponensek ezeknek az alkalmazási rendszerei tűzfalszoftverekkel, beleértve ezek csomag- vagy proxyszűrőit is. </a:t>
            </a:r>
            <a:endParaRPr lang="hu-HU" dirty="0" smtClean="0"/>
          </a:p>
          <a:p>
            <a:pPr lvl="1"/>
            <a:r>
              <a:rPr lang="hu-HU" dirty="0" smtClean="0"/>
              <a:t>A </a:t>
            </a:r>
            <a:r>
              <a:rPr lang="hu-HU" dirty="0"/>
              <a:t>tűzfalak általában folyamatosan jegyzik a forgalom bizonyos adatait, a bejelentkező gépek és felhasználók azonosítóit, a rendkívüli és kétes </a:t>
            </a:r>
            <a:r>
              <a:rPr lang="hu-HU" dirty="0" smtClean="0"/>
              <a:t>eseményeket</a:t>
            </a:r>
          </a:p>
          <a:p>
            <a:r>
              <a:rPr lang="hu-HU" dirty="0" smtClean="0"/>
              <a:t>Csomagszűrés, Állapotszűrés, Alkalmazásszűrés, Tartalomszűrés, Behatolás felismerő és megelőző rendszer, Proxy, Hálózati címfordítás stb.</a:t>
            </a:r>
            <a:endParaRPr lang="hu-HU" dirty="0"/>
          </a:p>
        </p:txBody>
      </p:sp>
    </p:spTree>
    <p:extLst>
      <p:ext uri="{BB962C8B-B14F-4D97-AF65-F5344CB8AC3E}">
        <p14:creationId xmlns:p14="http://schemas.microsoft.com/office/powerpoint/2010/main" val="388173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1"/>
          </p:nvPr>
        </p:nvSpPr>
        <p:spPr/>
        <p:txBody>
          <a:bodyPr/>
          <a:lstStyle/>
          <a:p>
            <a:endParaRPr lang="hu-HU"/>
          </a:p>
        </p:txBody>
      </p:sp>
      <p:pic>
        <p:nvPicPr>
          <p:cNvPr id="5" name="Kép 4"/>
          <p:cNvPicPr>
            <a:picLocks noChangeAspect="1"/>
          </p:cNvPicPr>
          <p:nvPr/>
        </p:nvPicPr>
        <p:blipFill rotWithShape="1">
          <a:blip r:embed="rId2"/>
          <a:srcRect b="1115"/>
          <a:stretch/>
        </p:blipFill>
        <p:spPr>
          <a:xfrm>
            <a:off x="590169" y="141805"/>
            <a:ext cx="10209438" cy="6638960"/>
          </a:xfrm>
          <a:prstGeom prst="rect">
            <a:avLst/>
          </a:prstGeom>
        </p:spPr>
      </p:pic>
    </p:spTree>
    <p:extLst>
      <p:ext uri="{BB962C8B-B14F-4D97-AF65-F5344CB8AC3E}">
        <p14:creationId xmlns:p14="http://schemas.microsoft.com/office/powerpoint/2010/main" val="2151393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a:lnSpc>
                <a:spcPct val="90000"/>
              </a:lnSpc>
            </a:pPr>
            <a:r>
              <a:rPr lang="hu-HU" altLang="hu-HU" sz="2400"/>
              <a:t>Vírusvédelem a levelezőrendszeren </a:t>
            </a:r>
          </a:p>
          <a:p>
            <a:pPr>
              <a:lnSpc>
                <a:spcPct val="90000"/>
              </a:lnSpc>
            </a:pPr>
            <a:r>
              <a:rPr lang="hu-HU" altLang="hu-HU" sz="2400" b="1"/>
              <a:t>SPAM szűrő működése</a:t>
            </a:r>
            <a:br>
              <a:rPr lang="hu-HU" altLang="hu-HU" sz="2400" b="1"/>
            </a:br>
            <a:r>
              <a:rPr lang="hu-HU" altLang="hu-HU" sz="2400"/>
              <a:t>A SPAM szűrő rendszer a levelező rendszeren átmenő leveleket ellenőrzi. A levelek SPAM minősítése a levél több jellemzőjének együttes értékelésétől függ. Ezek pl.: a feladó, a címzett, a levél formátuma (színek, írásjelek, stb), a levélben található szavak.</a:t>
            </a:r>
            <a:br>
              <a:rPr lang="hu-HU" altLang="hu-HU" sz="2400"/>
            </a:br>
            <a:r>
              <a:rPr lang="hu-HU" altLang="hu-HU" sz="2400"/>
              <a:t>A SPAM szűrő a vizsgálat minden egyes szakaszában pontozza a levelet, majd a vizsgálat végén összeadja a pontokat, és a levelet a pontszám szerinti beállításoknak megfelelően pl.: törli, karanténba teszi, vagy a levél tárgyát „SPAM" szöveggel egészíti ki </a:t>
            </a:r>
          </a:p>
        </p:txBody>
      </p:sp>
      <p:sp>
        <p:nvSpPr>
          <p:cNvPr id="40964" name="Rectangle 4"/>
          <p:cNvSpPr>
            <a:spLocks noGrp="1" noChangeArrowheads="1"/>
          </p:cNvSpPr>
          <p:nvPr>
            <p:ph type="title"/>
          </p:nvPr>
        </p:nvSpPr>
        <p:spPr>
          <a:noFill/>
          <a:ln/>
        </p:spPr>
        <p:txBody>
          <a:bodyPr/>
          <a:lstStyle/>
          <a:p>
            <a:r>
              <a:rPr lang="hu-HU" altLang="hu-HU" sz="4000" b="1"/>
              <a:t>A vírusfertőzés elkerülésének alapszabályai</a:t>
            </a:r>
            <a:r>
              <a:rPr lang="hu-HU" altLang="hu-HU" sz="4000"/>
              <a:t> </a:t>
            </a:r>
          </a:p>
        </p:txBody>
      </p:sp>
    </p:spTree>
    <p:extLst>
      <p:ext uri="{BB962C8B-B14F-4D97-AF65-F5344CB8AC3E}">
        <p14:creationId xmlns:p14="http://schemas.microsoft.com/office/powerpoint/2010/main" val="1842639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hu-HU" altLang="hu-HU" sz="3300" b="1"/>
              <a:t>Intelligens vírusvédelem – Panda Software</a:t>
            </a:r>
          </a:p>
        </p:txBody>
      </p:sp>
      <p:pic>
        <p:nvPicPr>
          <p:cNvPr id="35845" name="Picture 5" descr="viruso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9" y="1506539"/>
            <a:ext cx="7273925" cy="4854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7" name="Text Box 7"/>
          <p:cNvSpPr txBox="1">
            <a:spLocks noChangeArrowheads="1"/>
          </p:cNvSpPr>
          <p:nvPr/>
        </p:nvSpPr>
        <p:spPr bwMode="auto">
          <a:xfrm>
            <a:off x="3071813" y="5805488"/>
            <a:ext cx="55331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800"/>
              <a:t>Naponta megjelenő új vírusok száma</a:t>
            </a:r>
          </a:p>
        </p:txBody>
      </p:sp>
    </p:spTree>
    <p:extLst>
      <p:ext uri="{BB962C8B-B14F-4D97-AF65-F5344CB8AC3E}">
        <p14:creationId xmlns:p14="http://schemas.microsoft.com/office/powerpoint/2010/main" val="4056418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a:stretch>
            <a:fillRect/>
          </a:stretch>
        </p:blipFill>
        <p:spPr>
          <a:xfrm>
            <a:off x="905435" y="239315"/>
            <a:ext cx="10448365" cy="6420688"/>
          </a:xfrm>
          <a:prstGeom prst="rect">
            <a:avLst/>
          </a:prstGeom>
        </p:spPr>
      </p:pic>
    </p:spTree>
    <p:extLst>
      <p:ext uri="{BB962C8B-B14F-4D97-AF65-F5344CB8AC3E}">
        <p14:creationId xmlns:p14="http://schemas.microsoft.com/office/powerpoint/2010/main" val="1831253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hu-HU" altLang="hu-HU" sz="3300" b="1"/>
              <a:t>Intelligens vírusvédelem – Panda Software</a:t>
            </a:r>
          </a:p>
        </p:txBody>
      </p:sp>
      <p:sp>
        <p:nvSpPr>
          <p:cNvPr id="38915" name="Rectangle 3"/>
          <p:cNvSpPr>
            <a:spLocks noGrp="1" noChangeArrowheads="1"/>
          </p:cNvSpPr>
          <p:nvPr>
            <p:ph type="body" idx="1"/>
          </p:nvPr>
        </p:nvSpPr>
        <p:spPr/>
        <p:txBody>
          <a:bodyPr/>
          <a:lstStyle/>
          <a:p>
            <a:pPr>
              <a:lnSpc>
                <a:spcPct val="90000"/>
              </a:lnSpc>
            </a:pPr>
            <a:r>
              <a:rPr lang="hu-HU" altLang="hu-HU"/>
              <a:t>fontos jellemző is megváltozott </a:t>
            </a:r>
          </a:p>
          <a:p>
            <a:pPr lvl="1">
              <a:lnSpc>
                <a:spcPct val="90000"/>
              </a:lnSpc>
            </a:pPr>
            <a:r>
              <a:rPr lang="hu-HU" altLang="hu-HU"/>
              <a:t>a crackerek által írott vírusok célja nem az, amit régebben tapasztalhattunk, hogy mindenhová, a lehető legtöbb gépre eljussanak, hanem az, hogy a kiválasztott gépekre, rendszerekbe jussanak el, hiszen konkrét feladataik vannak. </a:t>
            </a:r>
          </a:p>
          <a:p>
            <a:pPr lvl="1">
              <a:lnSpc>
                <a:spcPct val="90000"/>
              </a:lnSpc>
            </a:pPr>
            <a:r>
              <a:rPr lang="hu-HU" altLang="hu-HU"/>
              <a:t>Banki rendszerek támadása</a:t>
            </a:r>
          </a:p>
          <a:p>
            <a:pPr>
              <a:lnSpc>
                <a:spcPct val="90000"/>
              </a:lnSpc>
            </a:pPr>
            <a:r>
              <a:rPr lang="hu-HU" altLang="hu-HU"/>
              <a:t>Nem elegendő a vírus adatbázis karbantartása!!</a:t>
            </a:r>
          </a:p>
        </p:txBody>
      </p:sp>
    </p:spTree>
    <p:extLst>
      <p:ext uri="{BB962C8B-B14F-4D97-AF65-F5344CB8AC3E}">
        <p14:creationId xmlns:p14="http://schemas.microsoft.com/office/powerpoint/2010/main" val="2764219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s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14300"/>
            <a:ext cx="8064500" cy="589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7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8199" y="365125"/>
            <a:ext cx="11187953" cy="1325563"/>
          </a:xfrm>
        </p:spPr>
        <p:txBody>
          <a:bodyPr>
            <a:normAutofit fontScale="90000"/>
          </a:bodyPr>
          <a:lstStyle/>
          <a:p>
            <a:r>
              <a:rPr lang="hu-HU" b="1" dirty="0" smtClean="0"/>
              <a:t>RAID 2 </a:t>
            </a:r>
            <a:br>
              <a:rPr lang="hu-HU" b="1" dirty="0" smtClean="0"/>
            </a:br>
            <a:r>
              <a:rPr lang="hu-HU" b="1" dirty="0" smtClean="0"/>
              <a:t>(bit szintű csíkozás, hibajavító paritás bitek tárolásával)</a:t>
            </a:r>
            <a:r>
              <a:rPr lang="hu-HU" dirty="0" smtClean="0"/>
              <a:t/>
            </a:r>
            <a:br>
              <a:rPr lang="hu-HU" dirty="0" smtClean="0"/>
            </a:br>
            <a:endParaRPr lang="hu-HU" dirty="0"/>
          </a:p>
        </p:txBody>
      </p:sp>
      <p:sp>
        <p:nvSpPr>
          <p:cNvPr id="6" name="Tartalom helye 5"/>
          <p:cNvSpPr>
            <a:spLocks noGrp="1"/>
          </p:cNvSpPr>
          <p:nvPr>
            <p:ph idx="1"/>
          </p:nvPr>
        </p:nvSpPr>
        <p:spPr>
          <a:xfrm>
            <a:off x="838200" y="1484974"/>
            <a:ext cx="10515600" cy="4351338"/>
          </a:xfrm>
        </p:spPr>
        <p:txBody>
          <a:bodyPr>
            <a:normAutofit/>
          </a:bodyPr>
          <a:lstStyle/>
          <a:p>
            <a:r>
              <a:rPr lang="hu-HU" sz="2400" dirty="0"/>
              <a:t>A RAID 2 használja a csíkokra bontás módszerét, emellett egyes meghajtókat </a:t>
            </a:r>
            <a:r>
              <a:rPr lang="hu-HU" sz="2400" b="1" dirty="0"/>
              <a:t>hibajavító kód</a:t>
            </a:r>
            <a:r>
              <a:rPr lang="hu-HU" sz="2400" dirty="0"/>
              <a:t> (ECC: </a:t>
            </a:r>
            <a:r>
              <a:rPr lang="hu-HU" sz="2400" dirty="0" err="1"/>
              <a:t>Error</a:t>
            </a:r>
            <a:r>
              <a:rPr lang="hu-HU" sz="2400" dirty="0"/>
              <a:t> </a:t>
            </a:r>
            <a:r>
              <a:rPr lang="hu-HU" sz="2400" dirty="0" err="1"/>
              <a:t>Correcting</a:t>
            </a:r>
            <a:r>
              <a:rPr lang="hu-HU" sz="2400" dirty="0"/>
              <a:t> </a:t>
            </a:r>
            <a:r>
              <a:rPr lang="hu-HU" sz="2400" dirty="0" err="1"/>
              <a:t>Code</a:t>
            </a:r>
            <a:r>
              <a:rPr lang="hu-HU" sz="2400" dirty="0"/>
              <a:t>) tárolására tartanak fenn. A hibajavító kód lényege, hogy az adatbitekből valamilyen matematikai művelet segítségével redundáns biteket képeznek. (Vagy másként fogalmazva több bitet használnak fel a kódolásra, mint ami szükséges lenne, lásd pl. Hamming kód.) A használt eljárástól függően a kapott kód akár több bithiba észlelésére, illetve javítására alkalmas. A védelem ára a megnövekedett adatmennyiség.</a:t>
            </a:r>
          </a:p>
        </p:txBody>
      </p:sp>
      <p:pic>
        <p:nvPicPr>
          <p:cNvPr id="7" name="Kép 6"/>
          <p:cNvPicPr>
            <a:picLocks noChangeAspect="1"/>
          </p:cNvPicPr>
          <p:nvPr/>
        </p:nvPicPr>
        <p:blipFill>
          <a:blip r:embed="rId2"/>
          <a:stretch>
            <a:fillRect/>
          </a:stretch>
        </p:blipFill>
        <p:spPr>
          <a:xfrm>
            <a:off x="3322617" y="3859307"/>
            <a:ext cx="6219115" cy="2998693"/>
          </a:xfrm>
          <a:prstGeom prst="rect">
            <a:avLst/>
          </a:prstGeom>
        </p:spPr>
      </p:pic>
    </p:spTree>
    <p:extLst>
      <p:ext uri="{BB962C8B-B14F-4D97-AF65-F5344CB8AC3E}">
        <p14:creationId xmlns:p14="http://schemas.microsoft.com/office/powerpoint/2010/main" val="338441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t>RAID 3 </a:t>
            </a:r>
            <a:r>
              <a:rPr lang="hu-HU" b="1" dirty="0" smtClean="0"/>
              <a:t/>
            </a:r>
            <a:br>
              <a:rPr lang="hu-HU" b="1" dirty="0" smtClean="0"/>
            </a:br>
            <a:r>
              <a:rPr lang="hu-HU" b="1" dirty="0" smtClean="0"/>
              <a:t>(</a:t>
            </a:r>
            <a:r>
              <a:rPr lang="hu-HU" b="1" dirty="0" err="1"/>
              <a:t>bájtonkénti</a:t>
            </a:r>
            <a:r>
              <a:rPr lang="hu-HU" b="1" dirty="0"/>
              <a:t> csíkozás, kitüntetett paritáslemezzel)</a:t>
            </a:r>
            <a:r>
              <a:rPr lang="hu-HU" dirty="0"/>
              <a:t/>
            </a:r>
            <a:br>
              <a:rPr lang="hu-HU" dirty="0"/>
            </a:br>
            <a:endParaRPr lang="hu-HU" dirty="0"/>
          </a:p>
        </p:txBody>
      </p:sp>
      <p:sp>
        <p:nvSpPr>
          <p:cNvPr id="3" name="Tartalom helye 2"/>
          <p:cNvSpPr>
            <a:spLocks noGrp="1"/>
          </p:cNvSpPr>
          <p:nvPr>
            <p:ph idx="1"/>
          </p:nvPr>
        </p:nvSpPr>
        <p:spPr>
          <a:xfrm>
            <a:off x="788895" y="1520825"/>
            <a:ext cx="10515600" cy="4351338"/>
          </a:xfrm>
        </p:spPr>
        <p:txBody>
          <a:bodyPr/>
          <a:lstStyle/>
          <a:p>
            <a:r>
              <a:rPr lang="hu-HU" dirty="0"/>
              <a:t>A RAID 3 felépítése hasonlít a RAID 2-re, viszont nem a teljes hibajavító kód, hanem csak egy lemeznyi paritásinformáció </a:t>
            </a:r>
            <a:r>
              <a:rPr lang="hu-HU" dirty="0" err="1"/>
              <a:t>tárolódik</a:t>
            </a:r>
            <a:r>
              <a:rPr lang="hu-HU" dirty="0"/>
              <a:t>. Egy adott paritáscsík a különböző lemezeken azonos pozícióban elhelyezkedő csíkokból </a:t>
            </a:r>
            <a:r>
              <a:rPr lang="hu-HU" b="1" dirty="0"/>
              <a:t>XOR művelet</a:t>
            </a:r>
            <a:r>
              <a:rPr lang="hu-HU" dirty="0"/>
              <a:t> segítségével kapható meg. A rendszerben egy meghajtó kiesése nem okoz problémát, mivel a rajta lévő információ a többi meghajtó (a paritást tároló meghajtót is beleértve) XOR-jaként megkapható. </a:t>
            </a:r>
          </a:p>
        </p:txBody>
      </p:sp>
      <p:pic>
        <p:nvPicPr>
          <p:cNvPr id="4" name="Kép 3"/>
          <p:cNvPicPr>
            <a:picLocks noChangeAspect="1"/>
          </p:cNvPicPr>
          <p:nvPr/>
        </p:nvPicPr>
        <p:blipFill>
          <a:blip r:embed="rId2"/>
          <a:stretch>
            <a:fillRect/>
          </a:stretch>
        </p:blipFill>
        <p:spPr>
          <a:xfrm>
            <a:off x="8512496" y="4067524"/>
            <a:ext cx="3647619" cy="2790476"/>
          </a:xfrm>
          <a:prstGeom prst="rect">
            <a:avLst/>
          </a:prstGeom>
        </p:spPr>
      </p:pic>
    </p:spTree>
    <p:extLst>
      <p:ext uri="{BB962C8B-B14F-4D97-AF65-F5344CB8AC3E}">
        <p14:creationId xmlns:p14="http://schemas.microsoft.com/office/powerpoint/2010/main" val="313367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endParaRPr lang="hu-HU" dirty="0"/>
          </a:p>
        </p:txBody>
      </p:sp>
      <p:pic>
        <p:nvPicPr>
          <p:cNvPr id="4" name="Kép 3"/>
          <p:cNvPicPr>
            <a:picLocks noChangeAspect="1"/>
          </p:cNvPicPr>
          <p:nvPr/>
        </p:nvPicPr>
        <p:blipFill>
          <a:blip r:embed="rId2"/>
          <a:stretch>
            <a:fillRect/>
          </a:stretch>
        </p:blipFill>
        <p:spPr>
          <a:xfrm>
            <a:off x="593743" y="308059"/>
            <a:ext cx="9991420" cy="5916707"/>
          </a:xfrm>
          <a:prstGeom prst="rect">
            <a:avLst/>
          </a:prstGeom>
        </p:spPr>
      </p:pic>
    </p:spTree>
    <p:extLst>
      <p:ext uri="{BB962C8B-B14F-4D97-AF65-F5344CB8AC3E}">
        <p14:creationId xmlns:p14="http://schemas.microsoft.com/office/powerpoint/2010/main" val="1920872251"/>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3137</Words>
  <Application>Microsoft Office PowerPoint</Application>
  <PresentationFormat>Szélesvásznú</PresentationFormat>
  <Paragraphs>206</Paragraphs>
  <Slides>64</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64</vt:i4>
      </vt:variant>
    </vt:vector>
  </HeadingPairs>
  <TitlesOfParts>
    <vt:vector size="69" baseType="lpstr">
      <vt:lpstr>Arial</vt:lpstr>
      <vt:lpstr>Calibri</vt:lpstr>
      <vt:lpstr>Calibri Light</vt:lpstr>
      <vt:lpstr>Wingdings</vt:lpstr>
      <vt:lpstr>Office-téma</vt:lpstr>
      <vt:lpstr>Adatbiztonsági megoldások</vt:lpstr>
      <vt:lpstr>RAID</vt:lpstr>
      <vt:lpstr>RAID 0 - Striping </vt:lpstr>
      <vt:lpstr>PowerPoint-bemutató</vt:lpstr>
      <vt:lpstr>RAID 1-Mirroring</vt:lpstr>
      <vt:lpstr>PowerPoint-bemutató</vt:lpstr>
      <vt:lpstr>RAID 2  (bit szintű csíkozás, hibajavító paritás bitek tárolásával) </vt:lpstr>
      <vt:lpstr>RAID 3  (bájtonkénti csíkozás, kitüntetett paritáslemezzel) </vt:lpstr>
      <vt:lpstr>PowerPoint-bemutató</vt:lpstr>
      <vt:lpstr>RAID 4  (blokk szintű csíkozás, kitüntetett paritáslemezzel) </vt:lpstr>
      <vt:lpstr>PowerPoint-bemutató</vt:lpstr>
      <vt:lpstr>RAID 5 </vt:lpstr>
      <vt:lpstr>RAID 6  (blokk szintű csíkozás, dupla paritás elosztva a lemezek között)</vt:lpstr>
      <vt:lpstr>RAID 0+1, 1+0 </vt:lpstr>
      <vt:lpstr>PowerPoint-bemutató</vt:lpstr>
      <vt:lpstr>PowerPoint-bemutató</vt:lpstr>
      <vt:lpstr>PowerPoint-bemutató</vt:lpstr>
      <vt:lpstr>PowerPoint-bemutató</vt:lpstr>
      <vt:lpstr>SSD- Solid State Drive</vt:lpstr>
      <vt:lpstr>SSD</vt:lpstr>
      <vt:lpstr>Károkozók, Vírusok</vt:lpstr>
      <vt:lpstr>A VÍRUSOK TÖRTÉNETE </vt:lpstr>
      <vt:lpstr>Mi a számítógép vírus?</vt:lpstr>
      <vt:lpstr>A VÍRUSOK FELÉPÍTÉSE </vt:lpstr>
      <vt:lpstr>A VÍRUSOK CSOPORTOSÍTÁSA </vt:lpstr>
      <vt:lpstr>Boot szektor vírusok </vt:lpstr>
      <vt:lpstr>Boot szektor vírusok</vt:lpstr>
      <vt:lpstr>Állományvírusok </vt:lpstr>
      <vt:lpstr>(Társult vírusok) </vt:lpstr>
      <vt:lpstr>Makróvírusok </vt:lpstr>
      <vt:lpstr>Makróvírusok</vt:lpstr>
      <vt:lpstr>Script vírusok </vt:lpstr>
      <vt:lpstr>Internet férgek </vt:lpstr>
      <vt:lpstr>A vírusok csoportosítása a fertőzési módszerek szerint </vt:lpstr>
      <vt:lpstr>A vírusok csoportosítása a fertőzési módszerek szerint</vt:lpstr>
      <vt:lpstr>A vírusok csoportosítása a fertőzési módszerek szerint</vt:lpstr>
      <vt:lpstr>A vírusok csoportosítása a fertőzési módszerek szerint</vt:lpstr>
      <vt:lpstr>A vírusok csoportosítása a fertőzési módszerek szerint</vt:lpstr>
      <vt:lpstr>A vírusok csoportosítása a fertőzési módszerek szerint</vt:lpstr>
      <vt:lpstr>PowerPoint-bemutató</vt:lpstr>
      <vt:lpstr>Internetezés veszélyei</vt:lpstr>
      <vt:lpstr>Hamis biztonsági szoftverek</vt:lpstr>
      <vt:lpstr>„Ál-kártevőirtók”</vt:lpstr>
      <vt:lpstr>„Trükkös webhelyek” </vt:lpstr>
      <vt:lpstr>PowerPoint-bemutató</vt:lpstr>
      <vt:lpstr>e-mail vírusok </vt:lpstr>
      <vt:lpstr>Számos új trójai - havi egymillió új kártevő</vt:lpstr>
      <vt:lpstr>Panda Security :a 2000-es évek elején „reneszánszukat élték” a banki trójai programok </vt:lpstr>
      <vt:lpstr>Sunbelt Software – toplista  (2009 augusztus)</vt:lpstr>
      <vt:lpstr>Veszélyben a Mac-esek! </vt:lpstr>
      <vt:lpstr>Conficker féreg</vt:lpstr>
      <vt:lpstr>Conficker féreg</vt:lpstr>
      <vt:lpstr>Win32/TrojanDownloader.Swizzor.NBF trójai </vt:lpstr>
      <vt:lpstr>INF/Autorun vírus </vt:lpstr>
      <vt:lpstr>PowerPoint-bemutató</vt:lpstr>
      <vt:lpstr>PowerPoint-bemutató</vt:lpstr>
      <vt:lpstr>Hasznos weboldalak</vt:lpstr>
      <vt:lpstr>A vírusfertőzés elkerülésének alapszabályai </vt:lpstr>
      <vt:lpstr>Tűzfal</vt:lpstr>
      <vt:lpstr>A vírusfertőzés elkerülésének alapszabályai </vt:lpstr>
      <vt:lpstr>Intelligens vírusvédelem – Panda Software</vt:lpstr>
      <vt:lpstr>PowerPoint-bemutató</vt:lpstr>
      <vt:lpstr>Intelligens vírusvédelem – Panda Software</vt:lpstr>
      <vt:lpstr>PowerPoint-bemutató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Adatbiztonsági megoldások</dc:title>
  <dc:creator>Dell</dc:creator>
  <cp:lastModifiedBy>Dell</cp:lastModifiedBy>
  <cp:revision>23</cp:revision>
  <dcterms:created xsi:type="dcterms:W3CDTF">2017-04-09T09:12:35Z</dcterms:created>
  <dcterms:modified xsi:type="dcterms:W3CDTF">2017-04-23T17:28:41Z</dcterms:modified>
</cp:coreProperties>
</file>